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214"/>
  </p:notesMasterIdLst>
  <p:handoutMasterIdLst>
    <p:handoutMasterId r:id="rId215"/>
  </p:handoutMasterIdLst>
  <p:sldIdLst>
    <p:sldId id="346" r:id="rId2"/>
    <p:sldId id="645" r:id="rId3"/>
    <p:sldId id="644" r:id="rId4"/>
    <p:sldId id="521" r:id="rId5"/>
    <p:sldId id="508" r:id="rId6"/>
    <p:sldId id="509" r:id="rId7"/>
    <p:sldId id="448" r:id="rId8"/>
    <p:sldId id="450" r:id="rId9"/>
    <p:sldId id="449" r:id="rId10"/>
    <p:sldId id="510" r:id="rId11"/>
    <p:sldId id="452" r:id="rId12"/>
    <p:sldId id="453" r:id="rId13"/>
    <p:sldId id="506" r:id="rId14"/>
    <p:sldId id="454" r:id="rId15"/>
    <p:sldId id="507" r:id="rId16"/>
    <p:sldId id="505" r:id="rId17"/>
    <p:sldId id="522" r:id="rId18"/>
    <p:sldId id="523" r:id="rId19"/>
    <p:sldId id="458" r:id="rId20"/>
    <p:sldId id="456" r:id="rId21"/>
    <p:sldId id="457" r:id="rId22"/>
    <p:sldId id="524" r:id="rId23"/>
    <p:sldId id="525" r:id="rId24"/>
    <p:sldId id="529" r:id="rId25"/>
    <p:sldId id="530" r:id="rId26"/>
    <p:sldId id="531" r:id="rId27"/>
    <p:sldId id="535" r:id="rId28"/>
    <p:sldId id="541" r:id="rId29"/>
    <p:sldId id="461" r:id="rId30"/>
    <p:sldId id="462" r:id="rId31"/>
    <p:sldId id="463" r:id="rId32"/>
    <p:sldId id="536" r:id="rId33"/>
    <p:sldId id="537" r:id="rId34"/>
    <p:sldId id="539" r:id="rId35"/>
    <p:sldId id="464" r:id="rId36"/>
    <p:sldId id="465" r:id="rId37"/>
    <p:sldId id="469" r:id="rId38"/>
    <p:sldId id="608" r:id="rId39"/>
    <p:sldId id="475" r:id="rId40"/>
    <p:sldId id="497" r:id="rId41"/>
    <p:sldId id="476" r:id="rId42"/>
    <p:sldId id="477" r:id="rId43"/>
    <p:sldId id="478" r:id="rId44"/>
    <p:sldId id="479" r:id="rId45"/>
    <p:sldId id="480" r:id="rId46"/>
    <p:sldId id="466" r:id="rId47"/>
    <p:sldId id="467" r:id="rId48"/>
    <p:sldId id="468" r:id="rId49"/>
    <p:sldId id="471" r:id="rId50"/>
    <p:sldId id="540" r:id="rId51"/>
    <p:sldId id="470" r:id="rId52"/>
    <p:sldId id="472" r:id="rId53"/>
    <p:sldId id="474" r:id="rId54"/>
    <p:sldId id="481" r:id="rId55"/>
    <p:sldId id="482" r:id="rId56"/>
    <p:sldId id="484" r:id="rId57"/>
    <p:sldId id="485" r:id="rId58"/>
    <p:sldId id="486" r:id="rId59"/>
    <p:sldId id="487" r:id="rId60"/>
    <p:sldId id="488" r:id="rId61"/>
    <p:sldId id="489" r:id="rId62"/>
    <p:sldId id="490" r:id="rId63"/>
    <p:sldId id="491" r:id="rId64"/>
    <p:sldId id="492" r:id="rId65"/>
    <p:sldId id="494" r:id="rId66"/>
    <p:sldId id="495" r:id="rId67"/>
    <p:sldId id="496" r:id="rId68"/>
    <p:sldId id="498" r:id="rId69"/>
    <p:sldId id="499" r:id="rId70"/>
    <p:sldId id="519" r:id="rId71"/>
    <p:sldId id="542" r:id="rId72"/>
    <p:sldId id="543" r:id="rId73"/>
    <p:sldId id="544" r:id="rId74"/>
    <p:sldId id="402" r:id="rId75"/>
    <p:sldId id="403" r:id="rId76"/>
    <p:sldId id="368" r:id="rId77"/>
    <p:sldId id="511" r:id="rId78"/>
    <p:sldId id="380" r:id="rId79"/>
    <p:sldId id="404" r:id="rId80"/>
    <p:sldId id="405" r:id="rId81"/>
    <p:sldId id="388" r:id="rId82"/>
    <p:sldId id="379" r:id="rId83"/>
    <p:sldId id="381" r:id="rId84"/>
    <p:sldId id="512" r:id="rId85"/>
    <p:sldId id="545" r:id="rId86"/>
    <p:sldId id="546" r:id="rId87"/>
    <p:sldId id="547" r:id="rId88"/>
    <p:sldId id="384" r:id="rId89"/>
    <p:sldId id="514" r:id="rId90"/>
    <p:sldId id="549" r:id="rId91"/>
    <p:sldId id="408" r:id="rId92"/>
    <p:sldId id="548" r:id="rId93"/>
    <p:sldId id="410" r:id="rId94"/>
    <p:sldId id="411" r:id="rId95"/>
    <p:sldId id="413" r:id="rId96"/>
    <p:sldId id="414" r:id="rId97"/>
    <p:sldId id="417" r:id="rId98"/>
    <p:sldId id="418" r:id="rId99"/>
    <p:sldId id="420" r:id="rId100"/>
    <p:sldId id="424" r:id="rId101"/>
    <p:sldId id="425" r:id="rId102"/>
    <p:sldId id="426" r:id="rId103"/>
    <p:sldId id="427" r:id="rId104"/>
    <p:sldId id="428" r:id="rId105"/>
    <p:sldId id="429" r:id="rId106"/>
    <p:sldId id="430" r:id="rId107"/>
    <p:sldId id="431" r:id="rId108"/>
    <p:sldId id="432" r:id="rId109"/>
    <p:sldId id="433" r:id="rId110"/>
    <p:sldId id="434" r:id="rId111"/>
    <p:sldId id="435" r:id="rId112"/>
    <p:sldId id="436" r:id="rId113"/>
    <p:sldId id="437" r:id="rId114"/>
    <p:sldId id="438" r:id="rId115"/>
    <p:sldId id="439" r:id="rId116"/>
    <p:sldId id="440" r:id="rId117"/>
    <p:sldId id="515" r:id="rId118"/>
    <p:sldId id="516" r:id="rId119"/>
    <p:sldId id="518" r:id="rId120"/>
    <p:sldId id="550" r:id="rId121"/>
    <p:sldId id="551" r:id="rId122"/>
    <p:sldId id="552" r:id="rId123"/>
    <p:sldId id="553" r:id="rId124"/>
    <p:sldId id="554" r:id="rId125"/>
    <p:sldId id="555" r:id="rId126"/>
    <p:sldId id="556" r:id="rId127"/>
    <p:sldId id="557" r:id="rId128"/>
    <p:sldId id="641" r:id="rId129"/>
    <p:sldId id="642" r:id="rId130"/>
    <p:sldId id="643" r:id="rId131"/>
    <p:sldId id="558" r:id="rId132"/>
    <p:sldId id="559" r:id="rId133"/>
    <p:sldId id="560" r:id="rId134"/>
    <p:sldId id="561" r:id="rId135"/>
    <p:sldId id="562" r:id="rId136"/>
    <p:sldId id="563" r:id="rId137"/>
    <p:sldId id="564" r:id="rId138"/>
    <p:sldId id="565" r:id="rId139"/>
    <p:sldId id="566" r:id="rId140"/>
    <p:sldId id="567" r:id="rId141"/>
    <p:sldId id="568" r:id="rId142"/>
    <p:sldId id="569" r:id="rId143"/>
    <p:sldId id="570" r:id="rId144"/>
    <p:sldId id="571" r:id="rId145"/>
    <p:sldId id="572" r:id="rId146"/>
    <p:sldId id="573" r:id="rId147"/>
    <p:sldId id="574" r:id="rId148"/>
    <p:sldId id="575" r:id="rId149"/>
    <p:sldId id="576" r:id="rId150"/>
    <p:sldId id="577" r:id="rId151"/>
    <p:sldId id="578" r:id="rId152"/>
    <p:sldId id="579" r:id="rId153"/>
    <p:sldId id="580" r:id="rId154"/>
    <p:sldId id="581" r:id="rId155"/>
    <p:sldId id="582" r:id="rId156"/>
    <p:sldId id="583" r:id="rId157"/>
    <p:sldId id="584" r:id="rId158"/>
    <p:sldId id="585" r:id="rId159"/>
    <p:sldId id="586" r:id="rId160"/>
    <p:sldId id="587" r:id="rId161"/>
    <p:sldId id="588" r:id="rId162"/>
    <p:sldId id="589" r:id="rId163"/>
    <p:sldId id="590" r:id="rId164"/>
    <p:sldId id="591" r:id="rId165"/>
    <p:sldId id="592" r:id="rId166"/>
    <p:sldId id="593" r:id="rId167"/>
    <p:sldId id="594" r:id="rId168"/>
    <p:sldId id="595" r:id="rId169"/>
    <p:sldId id="596" r:id="rId170"/>
    <p:sldId id="597" r:id="rId171"/>
    <p:sldId id="598" r:id="rId172"/>
    <p:sldId id="599" r:id="rId173"/>
    <p:sldId id="600" r:id="rId174"/>
    <p:sldId id="601" r:id="rId175"/>
    <p:sldId id="602" r:id="rId176"/>
    <p:sldId id="603" r:id="rId177"/>
    <p:sldId id="604" r:id="rId178"/>
    <p:sldId id="605" r:id="rId179"/>
    <p:sldId id="606" r:id="rId180"/>
    <p:sldId id="607" r:id="rId181"/>
    <p:sldId id="609" r:id="rId182"/>
    <p:sldId id="610" r:id="rId183"/>
    <p:sldId id="611" r:id="rId184"/>
    <p:sldId id="612" r:id="rId185"/>
    <p:sldId id="613" r:id="rId186"/>
    <p:sldId id="614" r:id="rId187"/>
    <p:sldId id="615" r:id="rId188"/>
    <p:sldId id="616" r:id="rId189"/>
    <p:sldId id="617" r:id="rId190"/>
    <p:sldId id="618" r:id="rId191"/>
    <p:sldId id="619" r:id="rId192"/>
    <p:sldId id="620" r:id="rId193"/>
    <p:sldId id="621" r:id="rId194"/>
    <p:sldId id="622" r:id="rId195"/>
    <p:sldId id="623" r:id="rId196"/>
    <p:sldId id="624" r:id="rId197"/>
    <p:sldId id="625" r:id="rId198"/>
    <p:sldId id="626" r:id="rId199"/>
    <p:sldId id="627" r:id="rId200"/>
    <p:sldId id="628" r:id="rId201"/>
    <p:sldId id="629" r:id="rId202"/>
    <p:sldId id="630" r:id="rId203"/>
    <p:sldId id="631" r:id="rId204"/>
    <p:sldId id="632" r:id="rId205"/>
    <p:sldId id="633" r:id="rId206"/>
    <p:sldId id="634" r:id="rId207"/>
    <p:sldId id="635" r:id="rId208"/>
    <p:sldId id="636" r:id="rId209"/>
    <p:sldId id="637" r:id="rId210"/>
    <p:sldId id="638" r:id="rId211"/>
    <p:sldId id="639" r:id="rId212"/>
    <p:sldId id="640" r:id="rId213"/>
  </p:sldIdLst>
  <p:sldSz cx="9144000" cy="6858000" type="screen4x3"/>
  <p:notesSz cx="6858000" cy="9296400"/>
  <p:defaultTextStyle>
    <a:defPPr>
      <a:defRPr lang="en-US"/>
    </a:defPPr>
    <a:lvl1pPr algn="l" rtl="0" fontAlgn="base">
      <a:spcBef>
        <a:spcPct val="0"/>
      </a:spcBef>
      <a:spcAft>
        <a:spcPct val="0"/>
      </a:spcAft>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1pPr>
    <a:lvl2pPr marL="457200" algn="l" rtl="0" fontAlgn="base">
      <a:spcBef>
        <a:spcPct val="0"/>
      </a:spcBef>
      <a:spcAft>
        <a:spcPct val="0"/>
      </a:spcAft>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2pPr>
    <a:lvl3pPr marL="914400" algn="l" rtl="0" fontAlgn="base">
      <a:spcBef>
        <a:spcPct val="0"/>
      </a:spcBef>
      <a:spcAft>
        <a:spcPct val="0"/>
      </a:spcAft>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3pPr>
    <a:lvl4pPr marL="1371600" algn="l" rtl="0" fontAlgn="base">
      <a:spcBef>
        <a:spcPct val="0"/>
      </a:spcBef>
      <a:spcAft>
        <a:spcPct val="0"/>
      </a:spcAft>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4pPr>
    <a:lvl5pPr marL="1828800" algn="l" rtl="0" fontAlgn="base">
      <a:spcBef>
        <a:spcPct val="0"/>
      </a:spcBef>
      <a:spcAft>
        <a:spcPct val="0"/>
      </a:spcAft>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5pPr>
    <a:lvl6pPr marL="2286000" algn="l" defTabSz="914400" rtl="0" eaLnBrk="1" latinLnBrk="0" hangingPunct="1">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6pPr>
    <a:lvl7pPr marL="2743200" algn="l" defTabSz="914400" rtl="0" eaLnBrk="1" latinLnBrk="0" hangingPunct="1">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7pPr>
    <a:lvl8pPr marL="3200400" algn="l" defTabSz="914400" rtl="0" eaLnBrk="1" latinLnBrk="0" hangingPunct="1">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8pPr>
    <a:lvl9pPr marL="3657600" algn="l" defTabSz="914400" rtl="0" eaLnBrk="1" latinLnBrk="0" hangingPunct="1">
      <a:defRPr sz="2000" i="1" kern="1200">
        <a:solidFill>
          <a:schemeClr val="tx1"/>
        </a:solidFill>
        <a:latin typeface="Arial" panose="020B0604020202020204" pitchFamily="34" charset="0"/>
        <a:ea typeface="굴림" panose="020B0503020000020004"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CC"/>
    <a:srgbClr val="66FFFF"/>
    <a:srgbClr val="9BFFFF"/>
    <a:srgbClr val="FFCCCC"/>
    <a:srgbClr val="FFCC99"/>
    <a:srgbClr val="FF00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7" autoAdjust="0"/>
    <p:restoredTop sz="96678" autoAdjust="0"/>
  </p:normalViewPr>
  <p:slideViewPr>
    <p:cSldViewPr>
      <p:cViewPr varScale="1">
        <p:scale>
          <a:sx n="65" d="100"/>
          <a:sy n="65" d="100"/>
        </p:scale>
        <p:origin x="11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8"/>
    </p:cViewPr>
  </p:sorterViewPr>
  <p:notesViewPr>
    <p:cSldViewPr>
      <p:cViewPr varScale="1">
        <p:scale>
          <a:sx n="60" d="100"/>
          <a:sy n="60" d="100"/>
        </p:scale>
        <p:origin x="-228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29154E2-58B3-697C-597A-AA1F968FB489}"/>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080" tIns="45539" rIns="91080" bIns="45539" numCol="1" anchor="t" anchorCtr="0" compatLnSpc="1">
            <a:prstTxWarp prst="textNoShape">
              <a:avLst/>
            </a:prstTxWarp>
          </a:bodyPr>
          <a:lstStyle>
            <a:lvl1pP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80899" name="Rectangle 3">
            <a:extLst>
              <a:ext uri="{FF2B5EF4-FFF2-40B4-BE49-F238E27FC236}">
                <a16:creationId xmlns:a16="http://schemas.microsoft.com/office/drawing/2014/main" id="{FD85D8A4-89A6-ECA5-5336-32F2573D735C}"/>
              </a:ext>
            </a:extLst>
          </p:cNvPr>
          <p:cNvSpPr>
            <a:spLocks noGrp="1" noChangeArrowheads="1"/>
          </p:cNvSpPr>
          <p:nvPr>
            <p:ph type="dt" sz="quarter" idx="1"/>
          </p:nvPr>
        </p:nvSpPr>
        <p:spPr bwMode="auto">
          <a:xfrm>
            <a:off x="3886200" y="0"/>
            <a:ext cx="2970213" cy="465138"/>
          </a:xfrm>
          <a:prstGeom prst="rect">
            <a:avLst/>
          </a:prstGeom>
          <a:noFill/>
          <a:ln w="9525">
            <a:noFill/>
            <a:miter lim="800000"/>
            <a:headEnd/>
            <a:tailEnd/>
          </a:ln>
          <a:effectLst/>
        </p:spPr>
        <p:txBody>
          <a:bodyPr vert="horz" wrap="square" lIns="91080" tIns="45539" rIns="91080" bIns="45539" numCol="1" anchor="t" anchorCtr="0" compatLnSpc="1">
            <a:prstTxWarp prst="textNoShape">
              <a:avLst/>
            </a:prstTxWarp>
          </a:bodyPr>
          <a:lstStyle>
            <a:lvl1pPr algn="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80900" name="Rectangle 4">
            <a:extLst>
              <a:ext uri="{FF2B5EF4-FFF2-40B4-BE49-F238E27FC236}">
                <a16:creationId xmlns:a16="http://schemas.microsoft.com/office/drawing/2014/main" id="{3972B30C-5957-ED43-F8A1-E2C9CFD21BAD}"/>
              </a:ext>
            </a:extLst>
          </p:cNvPr>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1080" tIns="45539" rIns="91080" bIns="45539" numCol="1" anchor="b" anchorCtr="0" compatLnSpc="1">
            <a:prstTxWarp prst="textNoShape">
              <a:avLst/>
            </a:prstTxWarp>
          </a:bodyPr>
          <a:lstStyle>
            <a:lvl1pP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80901" name="Rectangle 5">
            <a:extLst>
              <a:ext uri="{FF2B5EF4-FFF2-40B4-BE49-F238E27FC236}">
                <a16:creationId xmlns:a16="http://schemas.microsoft.com/office/drawing/2014/main" id="{5E29F0A6-592A-3F9B-C4F9-1D60B608E119}"/>
              </a:ext>
            </a:extLst>
          </p:cNvPr>
          <p:cNvSpPr>
            <a:spLocks noGrp="1" noChangeArrowheads="1"/>
          </p:cNvSpPr>
          <p:nvPr>
            <p:ph type="sldNum" sz="quarter" idx="3"/>
          </p:nvPr>
        </p:nvSpPr>
        <p:spPr bwMode="auto">
          <a:xfrm>
            <a:off x="3886200" y="8831263"/>
            <a:ext cx="2970213" cy="463550"/>
          </a:xfrm>
          <a:prstGeom prst="rect">
            <a:avLst/>
          </a:prstGeom>
          <a:noFill/>
          <a:ln w="9525">
            <a:noFill/>
            <a:miter lim="800000"/>
            <a:headEnd/>
            <a:tailEnd/>
          </a:ln>
          <a:effectLst/>
        </p:spPr>
        <p:txBody>
          <a:bodyPr vert="horz" wrap="square" lIns="91080" tIns="45539" rIns="91080" bIns="45539" numCol="1" anchor="b" anchorCtr="0" compatLnSpc="1">
            <a:prstTxWarp prst="textNoShape">
              <a:avLst/>
            </a:prstTxWarp>
          </a:bodyPr>
          <a:lstStyle>
            <a:lvl1pPr algn="r" defTabSz="908050" eaLnBrk="0" hangingPunct="0">
              <a:defRPr sz="1200" i="0">
                <a:latin typeface="Times New Roman" panose="02020603050405020304" pitchFamily="18" charset="0"/>
                <a:ea typeface="굴림" panose="020B0600000101010101" pitchFamily="34" charset="-127"/>
              </a:defRPr>
            </a:lvl1pPr>
          </a:lstStyle>
          <a:p>
            <a:fld id="{CC5E2ADB-073C-4418-928F-4686C8BE839E}" type="slidenum">
              <a:rPr lang="ko-KR" altLang="en-US"/>
              <a:pPr/>
              <a:t>‹#›</a:t>
            </a:fld>
            <a:endParaRPr lang="en-US" altLang="ko-K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19EA994-F537-A943-A326-3BF890D0796E}"/>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080" tIns="45539" rIns="91080" bIns="45539" numCol="1" anchor="t" anchorCtr="0" compatLnSpc="1">
            <a:prstTxWarp prst="textNoShape">
              <a:avLst/>
            </a:prstTxWarp>
          </a:bodyPr>
          <a:lstStyle>
            <a:lvl1pP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94211" name="Rectangle 3">
            <a:extLst>
              <a:ext uri="{FF2B5EF4-FFF2-40B4-BE49-F238E27FC236}">
                <a16:creationId xmlns:a16="http://schemas.microsoft.com/office/drawing/2014/main" id="{63B3AE29-569D-99BB-EA9D-18A534E72E34}"/>
              </a:ext>
            </a:extLst>
          </p:cNvPr>
          <p:cNvSpPr>
            <a:spLocks noGrp="1" noChangeArrowheads="1"/>
          </p:cNvSpPr>
          <p:nvPr>
            <p:ph type="dt" idx="1"/>
          </p:nvPr>
        </p:nvSpPr>
        <p:spPr bwMode="auto">
          <a:xfrm>
            <a:off x="3886200" y="0"/>
            <a:ext cx="2970213" cy="465138"/>
          </a:xfrm>
          <a:prstGeom prst="rect">
            <a:avLst/>
          </a:prstGeom>
          <a:noFill/>
          <a:ln w="9525">
            <a:noFill/>
            <a:miter lim="800000"/>
            <a:headEnd/>
            <a:tailEnd/>
          </a:ln>
          <a:effectLst/>
        </p:spPr>
        <p:txBody>
          <a:bodyPr vert="horz" wrap="square" lIns="91080" tIns="45539" rIns="91080" bIns="45539" numCol="1" anchor="t" anchorCtr="0" compatLnSpc="1">
            <a:prstTxWarp prst="textNoShape">
              <a:avLst/>
            </a:prstTxWarp>
          </a:bodyPr>
          <a:lstStyle>
            <a:lvl1pPr algn="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220164" name="Rectangle 4">
            <a:extLst>
              <a:ext uri="{FF2B5EF4-FFF2-40B4-BE49-F238E27FC236}">
                <a16:creationId xmlns:a16="http://schemas.microsoft.com/office/drawing/2014/main" id="{57CFB23A-2FE7-57EF-D379-0C6715AAEA5E}"/>
              </a:ext>
            </a:extLst>
          </p:cNvPr>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3404B1BD-DC4D-CF77-8C07-97390C741747}"/>
              </a:ext>
            </a:extLst>
          </p:cNvPr>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1080" tIns="45539" rIns="91080" bIns="45539"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94214" name="Rectangle 6">
            <a:extLst>
              <a:ext uri="{FF2B5EF4-FFF2-40B4-BE49-F238E27FC236}">
                <a16:creationId xmlns:a16="http://schemas.microsoft.com/office/drawing/2014/main" id="{F4B6DFD8-2649-9574-9420-B8785B8DDDA3}"/>
              </a:ext>
            </a:extLst>
          </p:cNvPr>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1080" tIns="45539" rIns="91080" bIns="45539" numCol="1" anchor="b" anchorCtr="0" compatLnSpc="1">
            <a:prstTxWarp prst="textNoShape">
              <a:avLst/>
            </a:prstTxWarp>
          </a:bodyPr>
          <a:lstStyle>
            <a:lvl1pPr defTabSz="908050" eaLnBrk="0" hangingPunct="0">
              <a:buFontTx/>
              <a:buNone/>
              <a:defRPr sz="1200" i="0">
                <a:latin typeface="Times New Roman" pitchFamily="18" charset="0"/>
                <a:ea typeface="굴림" pitchFamily="50" charset="-127"/>
                <a:cs typeface="+mn-cs"/>
              </a:defRPr>
            </a:lvl1pPr>
          </a:lstStyle>
          <a:p>
            <a:pPr>
              <a:defRPr/>
            </a:pPr>
            <a:endParaRPr lang="en-US" altLang="ko-KR"/>
          </a:p>
        </p:txBody>
      </p:sp>
      <p:sp>
        <p:nvSpPr>
          <p:cNvPr id="94215" name="Rectangle 7">
            <a:extLst>
              <a:ext uri="{FF2B5EF4-FFF2-40B4-BE49-F238E27FC236}">
                <a16:creationId xmlns:a16="http://schemas.microsoft.com/office/drawing/2014/main" id="{CD0BFE86-8F5A-349F-3DD3-36BDCA21B6A9}"/>
              </a:ext>
            </a:extLst>
          </p:cNvPr>
          <p:cNvSpPr>
            <a:spLocks noGrp="1" noChangeArrowheads="1"/>
          </p:cNvSpPr>
          <p:nvPr>
            <p:ph type="sldNum" sz="quarter" idx="5"/>
          </p:nvPr>
        </p:nvSpPr>
        <p:spPr bwMode="auto">
          <a:xfrm>
            <a:off x="3886200" y="8831263"/>
            <a:ext cx="2970213" cy="463550"/>
          </a:xfrm>
          <a:prstGeom prst="rect">
            <a:avLst/>
          </a:prstGeom>
          <a:noFill/>
          <a:ln w="9525">
            <a:noFill/>
            <a:miter lim="800000"/>
            <a:headEnd/>
            <a:tailEnd/>
          </a:ln>
          <a:effectLst/>
        </p:spPr>
        <p:txBody>
          <a:bodyPr vert="horz" wrap="square" lIns="91080" tIns="45539" rIns="91080" bIns="45539" numCol="1" anchor="b" anchorCtr="0" compatLnSpc="1">
            <a:prstTxWarp prst="textNoShape">
              <a:avLst/>
            </a:prstTxWarp>
          </a:bodyPr>
          <a:lstStyle>
            <a:lvl1pPr algn="r" defTabSz="908050" eaLnBrk="0" hangingPunct="0">
              <a:defRPr sz="1200" i="0">
                <a:latin typeface="Times New Roman" panose="02020603050405020304" pitchFamily="18" charset="0"/>
                <a:ea typeface="굴림" panose="020B0600000101010101" pitchFamily="34" charset="-127"/>
              </a:defRPr>
            </a:lvl1pPr>
          </a:lstStyle>
          <a:p>
            <a:fld id="{2F9F8A58-495D-4B0D-AF8A-68580B4FD06E}" type="slidenum">
              <a:rPr lang="ko-KR" altLang="en-US"/>
              <a:pPr/>
              <a:t>‹#›</a:t>
            </a:fld>
            <a:endParaRPr lang="en-US" altLang="ko-K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B2A043FD-EC06-E2DB-1006-5911C70158E3}"/>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DB17481F-AAA0-3871-B997-7EB104066E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1188" name="Slide Number Placeholder 3">
            <a:extLst>
              <a:ext uri="{FF2B5EF4-FFF2-40B4-BE49-F238E27FC236}">
                <a16:creationId xmlns:a16="http://schemas.microsoft.com/office/drawing/2014/main" id="{9598772E-AB7E-DF53-38DC-AF8E9047CF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2A6D45C-D2CF-4264-A15F-D43432F19D43}" type="slidenum">
              <a:rPr lang="ko-KR" altLang="en-US">
                <a:ea typeface="굴림" panose="020B0600000101010101" pitchFamily="34" charset="-127"/>
              </a:rPr>
              <a:pPr>
                <a:spcBef>
                  <a:spcPct val="0"/>
                </a:spcBef>
              </a:pPr>
              <a:t>116</a:t>
            </a:fld>
            <a:endParaRPr lang="en-US" altLang="ko-KR">
              <a:ea typeface="굴림" panose="020B0600000101010101"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3C4A9BBF-DC55-1F1A-E620-56982A203A01}"/>
              </a:ext>
            </a:extLst>
          </p:cNvPr>
          <p:cNvSpPr>
            <a:spLocks noGrp="1" noRot="1" noChangeAspect="1" noTextEdit="1"/>
          </p:cNvSpPr>
          <p:nvPr>
            <p:ph type="sldImg"/>
          </p:nvPr>
        </p:nvSpPr>
        <p:spPr>
          <a:xfrm>
            <a:off x="1108075" y="698500"/>
            <a:ext cx="4643438" cy="3484563"/>
          </a:xfrm>
          <a:ln/>
        </p:spPr>
      </p:sp>
      <p:sp>
        <p:nvSpPr>
          <p:cNvPr id="222211" name="Notes Placeholder 2">
            <a:extLst>
              <a:ext uri="{FF2B5EF4-FFF2-40B4-BE49-F238E27FC236}">
                <a16:creationId xmlns:a16="http://schemas.microsoft.com/office/drawing/2014/main" id="{827109A2-20B2-1434-AE2B-CA0CFD3E2C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2212" name="Slide Number Placeholder 3">
            <a:extLst>
              <a:ext uri="{FF2B5EF4-FFF2-40B4-BE49-F238E27FC236}">
                <a16:creationId xmlns:a16="http://schemas.microsoft.com/office/drawing/2014/main" id="{7FC15DDA-CE63-EC35-3B4F-F21D5B373446}"/>
              </a:ext>
            </a:extLst>
          </p:cNvPr>
          <p:cNvSpPr txBox="1">
            <a:spLocks noGrp="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539" rIns="91080" bIns="45539" anchor="b"/>
          <a:lstStyle>
            <a:lvl1pPr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80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80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8043F229-97C2-4BB5-88AF-DE9483482046}" type="slidenum">
              <a:rPr lang="ko-KR" altLang="en-US" i="0">
                <a:ea typeface="굴림" panose="020B0600000101010101" pitchFamily="34" charset="-127"/>
              </a:rPr>
              <a:pPr algn="r">
                <a:spcBef>
                  <a:spcPct val="0"/>
                </a:spcBef>
              </a:pPr>
              <a:t>135</a:t>
            </a:fld>
            <a:endParaRPr lang="en-US" altLang="ko-KR" i="0">
              <a:ea typeface="굴림" panose="020B0600000101010101"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6" name="Line 7">
            <a:extLst>
              <a:ext uri="{FF2B5EF4-FFF2-40B4-BE49-F238E27FC236}">
                <a16:creationId xmlns:a16="http://schemas.microsoft.com/office/drawing/2014/main" id="{8C887F57-5932-6EC9-B843-B094DFEE52B2}"/>
              </a:ext>
            </a:extLst>
          </p:cNvPr>
          <p:cNvSpPr>
            <a:spLocks noChangeShapeType="1"/>
          </p:cNvSpPr>
          <p:nvPr/>
        </p:nvSpPr>
        <p:spPr bwMode="auto">
          <a:xfrm>
            <a:off x="381000" y="838200"/>
            <a:ext cx="8382000"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8">
            <a:extLst>
              <a:ext uri="{FF2B5EF4-FFF2-40B4-BE49-F238E27FC236}">
                <a16:creationId xmlns:a16="http://schemas.microsoft.com/office/drawing/2014/main" id="{11FB23CC-5BEE-30D9-5E3E-2C86AED70F55}"/>
              </a:ext>
            </a:extLst>
          </p:cNvPr>
          <p:cNvSpPr>
            <a:spLocks noChangeShapeType="1"/>
          </p:cNvSpPr>
          <p:nvPr/>
        </p:nvSpPr>
        <p:spPr bwMode="auto">
          <a:xfrm>
            <a:off x="381000" y="6172200"/>
            <a:ext cx="8382000"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a:extLst>
              <a:ext uri="{FF2B5EF4-FFF2-40B4-BE49-F238E27FC236}">
                <a16:creationId xmlns:a16="http://schemas.microsoft.com/office/drawing/2014/main" id="{A8DFBA6A-F7D3-AA7B-22D2-7D52C3B28DE0}"/>
              </a:ext>
            </a:extLst>
          </p:cNvPr>
          <p:cNvSpPr txBox="1">
            <a:spLocks noChangeArrowheads="1"/>
          </p:cNvSpPr>
          <p:nvPr/>
        </p:nvSpPr>
        <p:spPr bwMode="auto">
          <a:xfrm>
            <a:off x="2971800" y="62484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2000" i="1">
                <a:solidFill>
                  <a:schemeClr val="tx1"/>
                </a:solidFill>
                <a:latin typeface="Arial" charset="0"/>
                <a:ea typeface="Gulim" pitchFamily="34" charset="-127"/>
              </a:defRPr>
            </a:lvl1pPr>
            <a:lvl2pPr marL="742950" indent="-285750" eaLnBrk="0" hangingPunct="0">
              <a:buChar char="•"/>
              <a:defRPr sz="2000" i="1">
                <a:solidFill>
                  <a:schemeClr val="tx1"/>
                </a:solidFill>
                <a:latin typeface="Arial" charset="0"/>
                <a:ea typeface="Gulim" pitchFamily="34" charset="-127"/>
              </a:defRPr>
            </a:lvl2pPr>
            <a:lvl3pPr marL="1143000" indent="-228600" eaLnBrk="0" hangingPunct="0">
              <a:buChar char="•"/>
              <a:defRPr sz="2000" i="1">
                <a:solidFill>
                  <a:schemeClr val="tx1"/>
                </a:solidFill>
                <a:latin typeface="Arial" charset="0"/>
                <a:ea typeface="Gulim" pitchFamily="34" charset="-127"/>
              </a:defRPr>
            </a:lvl3pPr>
            <a:lvl4pPr marL="1600200" indent="-228600" eaLnBrk="0" hangingPunct="0">
              <a:buChar char="•"/>
              <a:defRPr sz="2000" i="1">
                <a:solidFill>
                  <a:schemeClr val="tx1"/>
                </a:solidFill>
                <a:latin typeface="Arial" charset="0"/>
                <a:ea typeface="Gulim" pitchFamily="34" charset="-127"/>
              </a:defRPr>
            </a:lvl4pPr>
            <a:lvl5pPr marL="2057400" indent="-228600" eaLnBrk="0" hangingPunct="0">
              <a:buChar char="•"/>
              <a:defRPr sz="2000" i="1">
                <a:solidFill>
                  <a:schemeClr val="tx1"/>
                </a:solidFill>
                <a:latin typeface="Arial" charset="0"/>
                <a:ea typeface="Gulim" pitchFamily="34" charset="-127"/>
              </a:defRPr>
            </a:lvl5pPr>
            <a:lvl6pPr marL="2514600" indent="-228600" eaLnBrk="0" fontAlgn="base" hangingPunct="0">
              <a:spcBef>
                <a:spcPct val="0"/>
              </a:spcBef>
              <a:spcAft>
                <a:spcPct val="0"/>
              </a:spcAft>
              <a:buChar char="•"/>
              <a:defRPr sz="2000" i="1">
                <a:solidFill>
                  <a:schemeClr val="tx1"/>
                </a:solidFill>
                <a:latin typeface="Arial" charset="0"/>
                <a:ea typeface="Gulim" pitchFamily="34" charset="-127"/>
              </a:defRPr>
            </a:lvl6pPr>
            <a:lvl7pPr marL="2971800" indent="-228600" eaLnBrk="0" fontAlgn="base" hangingPunct="0">
              <a:spcBef>
                <a:spcPct val="0"/>
              </a:spcBef>
              <a:spcAft>
                <a:spcPct val="0"/>
              </a:spcAft>
              <a:buChar char="•"/>
              <a:defRPr sz="2000" i="1">
                <a:solidFill>
                  <a:schemeClr val="tx1"/>
                </a:solidFill>
                <a:latin typeface="Arial" charset="0"/>
                <a:ea typeface="Gulim" pitchFamily="34" charset="-127"/>
              </a:defRPr>
            </a:lvl7pPr>
            <a:lvl8pPr marL="3429000" indent="-228600" eaLnBrk="0" fontAlgn="base" hangingPunct="0">
              <a:spcBef>
                <a:spcPct val="0"/>
              </a:spcBef>
              <a:spcAft>
                <a:spcPct val="0"/>
              </a:spcAft>
              <a:buChar char="•"/>
              <a:defRPr sz="2000" i="1">
                <a:solidFill>
                  <a:schemeClr val="tx1"/>
                </a:solidFill>
                <a:latin typeface="Arial" charset="0"/>
                <a:ea typeface="Gulim" pitchFamily="34" charset="-127"/>
              </a:defRPr>
            </a:lvl8pPr>
            <a:lvl9pPr marL="3886200" indent="-228600" eaLnBrk="0" fontAlgn="base" hangingPunct="0">
              <a:spcBef>
                <a:spcPct val="0"/>
              </a:spcBef>
              <a:spcAft>
                <a:spcPct val="0"/>
              </a:spcAft>
              <a:buChar char="•"/>
              <a:defRPr sz="2000" i="1">
                <a:solidFill>
                  <a:schemeClr val="tx1"/>
                </a:solidFill>
                <a:latin typeface="Arial" charset="0"/>
                <a:ea typeface="Gulim" pitchFamily="34" charset="-127"/>
              </a:defRPr>
            </a:lvl9pPr>
          </a:lstStyle>
          <a:p>
            <a:pPr algn="ctr" eaLnBrk="1" hangingPunct="1">
              <a:spcBef>
                <a:spcPct val="50000"/>
              </a:spcBef>
              <a:buFontTx/>
              <a:buNone/>
              <a:defRPr/>
            </a:pPr>
            <a:r>
              <a:rPr lang="en-US" altLang="ko-KR" sz="1800">
                <a:cs typeface="Arial" charset="0"/>
              </a:rPr>
              <a:t>temes@ece.orst.edu</a:t>
            </a:r>
          </a:p>
        </p:txBody>
      </p:sp>
      <p:pic>
        <p:nvPicPr>
          <p:cNvPr id="9" name="Picture 11" descr="homepage_logo">
            <a:extLst>
              <a:ext uri="{FF2B5EF4-FFF2-40B4-BE49-F238E27FC236}">
                <a16:creationId xmlns:a16="http://schemas.microsoft.com/office/drawing/2014/main" id="{94CB92B2-F003-A082-1ED2-D5DCCB094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72200"/>
            <a:ext cx="1295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9">
            <a:extLst>
              <a:ext uri="{FF2B5EF4-FFF2-40B4-BE49-F238E27FC236}">
                <a16:creationId xmlns:a16="http://schemas.microsoft.com/office/drawing/2014/main" id="{3E4DA7DC-3D10-A984-D92D-2E40E85C90DE}"/>
              </a:ext>
            </a:extLst>
          </p:cNvPr>
          <p:cNvSpPr txBox="1">
            <a:spLocks/>
          </p:cNvSpPr>
          <p:nvPr/>
        </p:nvSpPr>
        <p:spPr>
          <a:xfrm>
            <a:off x="6781800" y="6248400"/>
            <a:ext cx="2057400" cy="365125"/>
          </a:xfrm>
          <a:prstGeom prst="rect">
            <a:avLst/>
          </a:prstGeom>
        </p:spPr>
        <p:txBody>
          <a:bodyPr anchor="ctr"/>
          <a:lstStyle>
            <a:lvl1pPr eaLnBrk="0" hangingPunct="0">
              <a:defRPr sz="2000" i="1">
                <a:solidFill>
                  <a:schemeClr val="tx1"/>
                </a:solidFill>
                <a:latin typeface="Arial" pitchFamily="34" charset="0"/>
                <a:ea typeface="굴림" pitchFamily="34" charset="-127"/>
              </a:defRPr>
            </a:lvl1pPr>
            <a:lvl2pPr marL="742950" indent="-285750" eaLnBrk="0" hangingPunct="0">
              <a:defRPr sz="2000" i="1">
                <a:solidFill>
                  <a:schemeClr val="tx1"/>
                </a:solidFill>
                <a:latin typeface="Arial" pitchFamily="34" charset="0"/>
                <a:ea typeface="굴림" pitchFamily="34" charset="-127"/>
              </a:defRPr>
            </a:lvl2pPr>
            <a:lvl3pPr marL="1143000" indent="-228600" eaLnBrk="0" hangingPunct="0">
              <a:defRPr sz="2000" i="1">
                <a:solidFill>
                  <a:schemeClr val="tx1"/>
                </a:solidFill>
                <a:latin typeface="Arial" pitchFamily="34" charset="0"/>
                <a:ea typeface="굴림" pitchFamily="34" charset="-127"/>
              </a:defRPr>
            </a:lvl3pPr>
            <a:lvl4pPr marL="1600200" indent="-228600" eaLnBrk="0" hangingPunct="0">
              <a:defRPr sz="2000" i="1">
                <a:solidFill>
                  <a:schemeClr val="tx1"/>
                </a:solidFill>
                <a:latin typeface="Arial" pitchFamily="34" charset="0"/>
                <a:ea typeface="굴림" pitchFamily="34" charset="-127"/>
              </a:defRPr>
            </a:lvl4pPr>
            <a:lvl5pPr marL="2057400" indent="-228600" eaLnBrk="0" hangingPunct="0">
              <a:defRPr sz="2000" i="1">
                <a:solidFill>
                  <a:schemeClr val="tx1"/>
                </a:solidFill>
                <a:latin typeface="Arial" pitchFamily="34" charset="0"/>
                <a:ea typeface="굴림" pitchFamily="34" charset="-127"/>
              </a:defRPr>
            </a:lvl5pPr>
            <a:lvl6pPr marL="2514600" indent="-228600" eaLnBrk="0" fontAlgn="base" hangingPunct="0">
              <a:spcBef>
                <a:spcPct val="0"/>
              </a:spcBef>
              <a:spcAft>
                <a:spcPct val="0"/>
              </a:spcAft>
              <a:defRPr sz="2000" i="1">
                <a:solidFill>
                  <a:schemeClr val="tx1"/>
                </a:solidFill>
                <a:latin typeface="Arial" pitchFamily="34" charset="0"/>
                <a:ea typeface="굴림" pitchFamily="34" charset="-127"/>
              </a:defRPr>
            </a:lvl6pPr>
            <a:lvl7pPr marL="2971800" indent="-228600" eaLnBrk="0" fontAlgn="base" hangingPunct="0">
              <a:spcBef>
                <a:spcPct val="0"/>
              </a:spcBef>
              <a:spcAft>
                <a:spcPct val="0"/>
              </a:spcAft>
              <a:defRPr sz="2000" i="1">
                <a:solidFill>
                  <a:schemeClr val="tx1"/>
                </a:solidFill>
                <a:latin typeface="Arial" pitchFamily="34" charset="0"/>
                <a:ea typeface="굴림" pitchFamily="34" charset="-127"/>
              </a:defRPr>
            </a:lvl7pPr>
            <a:lvl8pPr marL="3429000" indent="-228600" eaLnBrk="0" fontAlgn="base" hangingPunct="0">
              <a:spcBef>
                <a:spcPct val="0"/>
              </a:spcBef>
              <a:spcAft>
                <a:spcPct val="0"/>
              </a:spcAft>
              <a:defRPr sz="2000" i="1">
                <a:solidFill>
                  <a:schemeClr val="tx1"/>
                </a:solidFill>
                <a:latin typeface="Arial" pitchFamily="34" charset="0"/>
                <a:ea typeface="굴림" pitchFamily="34" charset="-127"/>
              </a:defRPr>
            </a:lvl8pPr>
            <a:lvl9pPr marL="3886200" indent="-228600" eaLnBrk="0" fontAlgn="base" hangingPunct="0">
              <a:spcBef>
                <a:spcPct val="0"/>
              </a:spcBef>
              <a:spcAft>
                <a:spcPct val="0"/>
              </a:spcAft>
              <a:defRPr sz="2000" i="1">
                <a:solidFill>
                  <a:schemeClr val="tx1"/>
                </a:solidFill>
                <a:latin typeface="Arial" pitchFamily="34" charset="0"/>
                <a:ea typeface="굴림" pitchFamily="34" charset="-127"/>
              </a:defRPr>
            </a:lvl9pPr>
          </a:lstStyle>
          <a:p>
            <a:pPr algn="r" eaLnBrk="1" hangingPunct="1">
              <a:defRPr/>
            </a:pPr>
            <a:r>
              <a:rPr lang="en-US" sz="1600" i="0"/>
              <a:t>/ 207</a:t>
            </a:r>
          </a:p>
        </p:txBody>
      </p:sp>
      <p:sp>
        <p:nvSpPr>
          <p:cNvPr id="2" name="Title 1"/>
          <p:cNvSpPr>
            <a:spLocks noGrp="1"/>
          </p:cNvSpPr>
          <p:nvPr>
            <p:ph type="title"/>
          </p:nvPr>
        </p:nvSpPr>
        <p:spPr>
          <a:xfrm>
            <a:off x="685800" y="152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990600"/>
            <a:ext cx="3810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90600"/>
            <a:ext cx="3810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3810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灯片编号占位符 11">
            <a:extLst>
              <a:ext uri="{FF2B5EF4-FFF2-40B4-BE49-F238E27FC236}">
                <a16:creationId xmlns:a16="http://schemas.microsoft.com/office/drawing/2014/main" id="{CE15E4DC-8C32-56B3-D48E-FC620046026F}"/>
              </a:ext>
            </a:extLst>
          </p:cNvPr>
          <p:cNvSpPr>
            <a:spLocks noGrp="1"/>
          </p:cNvSpPr>
          <p:nvPr>
            <p:ph type="sldNum" sz="quarter" idx="10"/>
          </p:nvPr>
        </p:nvSpPr>
        <p:spPr/>
        <p:txBody>
          <a:bodyPr/>
          <a:lstStyle>
            <a:lvl1pPr>
              <a:defRPr/>
            </a:lvl1pPr>
          </a:lstStyle>
          <a:p>
            <a:fld id="{CE9C5EA8-7B63-4119-BDA8-3D023EFC1C60}" type="slidenum">
              <a:rPr lang="en-US" altLang="en-US"/>
              <a:pPr/>
              <a:t>‹#›</a:t>
            </a:fld>
            <a:endParaRPr lang="en-US" altLang="en-US"/>
          </a:p>
        </p:txBody>
      </p:sp>
    </p:spTree>
    <p:extLst>
      <p:ext uri="{BB962C8B-B14F-4D97-AF65-F5344CB8AC3E}">
        <p14:creationId xmlns:p14="http://schemas.microsoft.com/office/powerpoint/2010/main" val="18936134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782CB7-BA19-0487-B758-F637F69CA121}"/>
              </a:ext>
            </a:extLst>
          </p:cNvPr>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Rectangle 3">
            <a:extLst>
              <a:ext uri="{FF2B5EF4-FFF2-40B4-BE49-F238E27FC236}">
                <a16:creationId xmlns:a16="http://schemas.microsoft.com/office/drawing/2014/main" id="{189F0B36-8C75-E184-0365-DCA007A2A405}"/>
              </a:ext>
            </a:extLst>
          </p:cNvPr>
          <p:cNvSpPr>
            <a:spLocks noGrp="1" noChangeArrowheads="1"/>
          </p:cNvSpPr>
          <p:nvPr>
            <p:ph type="body" idx="1"/>
          </p:nvPr>
        </p:nvSpPr>
        <p:spPr bwMode="auto">
          <a:xfrm>
            <a:off x="685800" y="990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7" name="灯片编号占位符 11">
            <a:extLst>
              <a:ext uri="{FF2B5EF4-FFF2-40B4-BE49-F238E27FC236}">
                <a16:creationId xmlns:a16="http://schemas.microsoft.com/office/drawing/2014/main" id="{493574BA-9496-1B38-31BB-43E2EF62491B}"/>
              </a:ext>
            </a:extLst>
          </p:cNvPr>
          <p:cNvSpPr>
            <a:spLocks noGrp="1"/>
          </p:cNvSpPr>
          <p:nvPr>
            <p:ph type="sldNum" sz="quarter" idx="4"/>
          </p:nvPr>
        </p:nvSpPr>
        <p:spPr>
          <a:xfrm>
            <a:off x="7034213" y="6248400"/>
            <a:ext cx="1271587" cy="365125"/>
          </a:xfrm>
          <a:prstGeom prst="rect">
            <a:avLst/>
          </a:prstGeom>
        </p:spPr>
        <p:txBody>
          <a:bodyPr vert="horz" wrap="square" lIns="91440" tIns="45720" rIns="91440" bIns="45720" numCol="1" anchor="ctr" anchorCtr="0" compatLnSpc="1">
            <a:prstTxWarp prst="textNoShape">
              <a:avLst/>
            </a:prstTxWarp>
          </a:bodyPr>
          <a:lstStyle>
            <a:lvl1pPr algn="r">
              <a:defRPr sz="1600" i="0">
                <a:ea typeface="굴림" panose="020B0600000101010101" pitchFamily="34" charset="-127"/>
              </a:defRPr>
            </a:lvl1pPr>
          </a:lstStyle>
          <a:p>
            <a:fld id="{AFCF4C52-BB4D-47DB-9061-BF2EF93FFE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ctr" rtl="0" eaLnBrk="0" fontAlgn="base" hangingPunct="0">
        <a:spcBef>
          <a:spcPct val="0"/>
        </a:spcBef>
        <a:spcAft>
          <a:spcPct val="0"/>
        </a:spcAft>
        <a:defRPr sz="3600" b="1">
          <a:solidFill>
            <a:schemeClr val="accent2"/>
          </a:solidFill>
          <a:latin typeface="Arial" pitchFamily="34" charset="0"/>
          <a:ea typeface="+mj-ea"/>
          <a:cs typeface="+mj-cs"/>
        </a:defRPr>
      </a:lvl1pPr>
      <a:lvl2pPr algn="ctr" rtl="0" eaLnBrk="0" fontAlgn="base" hangingPunct="0">
        <a:spcBef>
          <a:spcPct val="0"/>
        </a:spcBef>
        <a:spcAft>
          <a:spcPct val="0"/>
        </a:spcAft>
        <a:defRPr sz="3600" b="1">
          <a:solidFill>
            <a:schemeClr val="accent2"/>
          </a:solidFill>
          <a:latin typeface="Arial" charset="0"/>
          <a:ea typeface="MS PGothic" pitchFamily="34" charset="-128"/>
        </a:defRPr>
      </a:lvl2pPr>
      <a:lvl3pPr algn="ctr" rtl="0" eaLnBrk="0" fontAlgn="base" hangingPunct="0">
        <a:spcBef>
          <a:spcPct val="0"/>
        </a:spcBef>
        <a:spcAft>
          <a:spcPct val="0"/>
        </a:spcAft>
        <a:defRPr sz="3600" b="1">
          <a:solidFill>
            <a:schemeClr val="accent2"/>
          </a:solidFill>
          <a:latin typeface="Arial" charset="0"/>
          <a:ea typeface="MS PGothic" pitchFamily="34" charset="-128"/>
        </a:defRPr>
      </a:lvl3pPr>
      <a:lvl4pPr algn="ctr" rtl="0" eaLnBrk="0" fontAlgn="base" hangingPunct="0">
        <a:spcBef>
          <a:spcPct val="0"/>
        </a:spcBef>
        <a:spcAft>
          <a:spcPct val="0"/>
        </a:spcAft>
        <a:defRPr sz="3600" b="1">
          <a:solidFill>
            <a:schemeClr val="accent2"/>
          </a:solidFill>
          <a:latin typeface="Arial" charset="0"/>
          <a:ea typeface="MS PGothic" pitchFamily="34" charset="-128"/>
        </a:defRPr>
      </a:lvl4pPr>
      <a:lvl5pPr algn="ctr" rtl="0" eaLnBrk="0" fontAlgn="base" hangingPunct="0">
        <a:spcBef>
          <a:spcPct val="0"/>
        </a:spcBef>
        <a:spcAft>
          <a:spcPct val="0"/>
        </a:spcAft>
        <a:defRPr sz="3600" b="1">
          <a:solidFill>
            <a:schemeClr val="accent2"/>
          </a:solidFill>
          <a:latin typeface="Arial" charset="0"/>
          <a:ea typeface="MS PGothic" pitchFamily="34" charset="-128"/>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pitchFamily="34" charset="0"/>
          <a:ea typeface="+mn-ea"/>
        </a:defRPr>
      </a:lvl2pPr>
      <a:lvl3pPr marL="1143000" indent="-228600" algn="l" rtl="0" eaLnBrk="0" fontAlgn="base" hangingPunct="0">
        <a:spcBef>
          <a:spcPct val="20000"/>
        </a:spcBef>
        <a:spcAft>
          <a:spcPct val="0"/>
        </a:spcAft>
        <a:buChar char="•"/>
        <a:defRPr>
          <a:solidFill>
            <a:schemeClr val="tx1"/>
          </a:solidFill>
          <a:latin typeface="Arial"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Arial"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Arial" pitchFamily="34" charset="0"/>
          <a:ea typeface="+mn-ea"/>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6.e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emf"/><Relationship Id="rId1" Type="http://schemas.openxmlformats.org/officeDocument/2006/relationships/slideLayout" Target="../slideLayouts/slideLayout1.xml"/><Relationship Id="rId5" Type="http://schemas.openxmlformats.org/officeDocument/2006/relationships/image" Target="../media/image111.emf"/><Relationship Id="rId4" Type="http://schemas.openxmlformats.org/officeDocument/2006/relationships/image" Target="../media/image110.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1.xml"/><Relationship Id="rId4" Type="http://schemas.openxmlformats.org/officeDocument/2006/relationships/image" Target="../media/image114.emf"/></Relationships>
</file>

<file path=ppt/slides/_rels/slide107.x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6.emf"/><Relationship Id="rId5" Type="http://schemas.openxmlformats.org/officeDocument/2006/relationships/image" Target="../media/image125.wmf"/><Relationship Id="rId4" Type="http://schemas.openxmlformats.org/officeDocument/2006/relationships/image" Target="../media/image124.png"/></Relationships>
</file>

<file path=ppt/slides/_rels/slide11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8.wmf"/><Relationship Id="rId7" Type="http://schemas.openxmlformats.org/officeDocument/2006/relationships/oleObject" Target="../embeddings/oleObject5.bin"/><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1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14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1.xml"/><Relationship Id="rId4" Type="http://schemas.openxmlformats.org/officeDocument/2006/relationships/image" Target="../media/image173.png"/></Relationships>
</file>

<file path=ppt/slides/_rels/slide15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xml"/><Relationship Id="rId5" Type="http://schemas.openxmlformats.org/officeDocument/2006/relationships/image" Target="../media/image178.png"/><Relationship Id="rId4" Type="http://schemas.openxmlformats.org/officeDocument/2006/relationships/image" Target="../media/image177.png"/></Relationships>
</file>

<file path=ppt/slides/_rels/slide15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1.xml"/><Relationship Id="rId4" Type="http://schemas.openxmlformats.org/officeDocument/2006/relationships/image" Target="../media/image182.png"/></Relationships>
</file>

<file path=ppt/slides/_rels/slide15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emf"/><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161.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emf"/><Relationship Id="rId1" Type="http://schemas.openxmlformats.org/officeDocument/2006/relationships/slideLayout" Target="../slideLayouts/slideLayout1.xml"/><Relationship Id="rId5" Type="http://schemas.openxmlformats.org/officeDocument/2006/relationships/image" Target="../media/image195.png"/><Relationship Id="rId4" Type="http://schemas.openxmlformats.org/officeDocument/2006/relationships/image" Target="../media/image194.png"/></Relationships>
</file>

<file path=ppt/slides/_rels/slide162.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12" Type="http://schemas.openxmlformats.org/officeDocument/2006/relationships/image" Target="../media/image208.png"/><Relationship Id="rId2" Type="http://schemas.openxmlformats.org/officeDocument/2006/relationships/image" Target="../media/image198.emf"/><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image" Target="../media/image207.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png"/></Relationships>
</file>

<file path=ppt/slides/_rels/slide16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emf"/><Relationship Id="rId1" Type="http://schemas.openxmlformats.org/officeDocument/2006/relationships/slideLayout" Target="../slideLayouts/slideLayout1.xml"/><Relationship Id="rId4" Type="http://schemas.openxmlformats.org/officeDocument/2006/relationships/image" Target="../media/image211.png"/></Relationships>
</file>

<file path=ppt/slides/_rels/slide166.xml.rels><?xml version="1.0" encoding="UTF-8" standalone="yes"?>
<Relationships xmlns="http://schemas.openxmlformats.org/package/2006/relationships"><Relationship Id="rId3" Type="http://schemas.openxmlformats.org/officeDocument/2006/relationships/image" Target="../media/image213.png"/><Relationship Id="rId7" Type="http://schemas.openxmlformats.org/officeDocument/2006/relationships/image" Target="../media/image217.png"/><Relationship Id="rId2" Type="http://schemas.openxmlformats.org/officeDocument/2006/relationships/image" Target="../media/image212.png"/><Relationship Id="rId1" Type="http://schemas.openxmlformats.org/officeDocument/2006/relationships/slideLayout" Target="../slideLayouts/slideLayout1.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167.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1.xml"/><Relationship Id="rId4" Type="http://schemas.openxmlformats.org/officeDocument/2006/relationships/image" Target="../media/image221.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1.xml"/><Relationship Id="rId4" Type="http://schemas.openxmlformats.org/officeDocument/2006/relationships/image" Target="../media/image226.png"/></Relationships>
</file>

<file path=ppt/slides/_rels/slide172.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1.xml"/><Relationship Id="rId4" Type="http://schemas.openxmlformats.org/officeDocument/2006/relationships/image" Target="../media/image231.png"/></Relationships>
</file>

<file path=ppt/slides/_rels/slide175.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1.xml"/><Relationship Id="rId4" Type="http://schemas.openxmlformats.org/officeDocument/2006/relationships/image" Target="../media/image234.png"/></Relationships>
</file>

<file path=ppt/slides/_rels/slide176.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1.xml"/><Relationship Id="rId4" Type="http://schemas.openxmlformats.org/officeDocument/2006/relationships/image" Target="../media/image237.png"/></Relationships>
</file>

<file path=ppt/slides/_rels/slide177.xml.rels><?xml version="1.0" encoding="UTF-8" standalone="yes"?>
<Relationships xmlns="http://schemas.openxmlformats.org/package/2006/relationships"><Relationship Id="rId2" Type="http://schemas.openxmlformats.org/officeDocument/2006/relationships/image" Target="../media/image238.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239.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241.e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242.emf"/><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243.emf"/><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244.emf"/><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247.emf"/><Relationship Id="rId2" Type="http://schemas.openxmlformats.org/officeDocument/2006/relationships/image" Target="../media/image24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248.emf"/><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250.emf"/><Relationship Id="rId2" Type="http://schemas.openxmlformats.org/officeDocument/2006/relationships/image" Target="../media/image249.emf"/><Relationship Id="rId1" Type="http://schemas.openxmlformats.org/officeDocument/2006/relationships/slideLayout" Target="../slideLayouts/slideLayout1.xml"/><Relationship Id="rId4" Type="http://schemas.openxmlformats.org/officeDocument/2006/relationships/image" Target="../media/image251.emf"/></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252.emf"/><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253.emf"/><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254.emf"/><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256.emf"/><Relationship Id="rId2" Type="http://schemas.openxmlformats.org/officeDocument/2006/relationships/image" Target="../media/image255.jpe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25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10.xml.rels><?xml version="1.0" encoding="UTF-8" standalone="yes"?>
<Relationships xmlns="http://schemas.openxmlformats.org/package/2006/relationships"><Relationship Id="rId2" Type="http://schemas.openxmlformats.org/officeDocument/2006/relationships/image" Target="../media/image258.emf"/><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260.emf"/><Relationship Id="rId2" Type="http://schemas.openxmlformats.org/officeDocument/2006/relationships/image" Target="../media/image259.emf"/><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26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73.png"/><Relationship Id="rId1" Type="http://schemas.openxmlformats.org/officeDocument/2006/relationships/slideLayout" Target="../slideLayouts/slideLayout1.xml"/><Relationship Id="rId4" Type="http://schemas.openxmlformats.org/officeDocument/2006/relationships/image" Target="../media/image74.wmf"/></Relationships>
</file>

<file path=ppt/slides/_rels/slide7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7.wmf"/><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emf"/></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w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wmf"/></Relationships>
</file>

<file path=ppt/slides/_rels/slide94.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slideLayout" Target="../slideLayouts/slideLayout1.xml"/><Relationship Id="rId4" Type="http://schemas.openxmlformats.org/officeDocument/2006/relationships/image" Target="../media/image91.wmf"/></Relationships>
</file>

<file path=ppt/slides/_rels/slide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98.x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0.wmf"/><Relationship Id="rId2" Type="http://schemas.openxmlformats.org/officeDocument/2006/relationships/image" Target="../media/image96.wmf"/><Relationship Id="rId1" Type="http://schemas.openxmlformats.org/officeDocument/2006/relationships/slideLayout" Target="../slideLayouts/slideLayout1.xml"/><Relationship Id="rId6" Type="http://schemas.openxmlformats.org/officeDocument/2006/relationships/image" Target="../media/image99.emf"/><Relationship Id="rId5" Type="http://schemas.openxmlformats.org/officeDocument/2006/relationships/image" Target="../media/image98.png"/><Relationship Id="rId4" Type="http://schemas.openxmlformats.org/officeDocument/2006/relationships/oleObject" Target="../embeddings/oleObject10.bin"/></Relationships>
</file>

<file path=ppt/slides/_rels/slide99.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emf"/><Relationship Id="rId1" Type="http://schemas.openxmlformats.org/officeDocument/2006/relationships/slideLayout" Target="../slideLayouts/slideLayout1.xml"/><Relationship Id="rId5" Type="http://schemas.openxmlformats.org/officeDocument/2006/relationships/image" Target="../media/image104.wmf"/><Relationship Id="rId4" Type="http://schemas.openxmlformats.org/officeDocument/2006/relationships/image" Target="../media/image10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11">
            <a:extLst>
              <a:ext uri="{FF2B5EF4-FFF2-40B4-BE49-F238E27FC236}">
                <a16:creationId xmlns:a16="http://schemas.microsoft.com/office/drawing/2014/main" id="{0EA95D66-1A90-1A0E-292C-795B4D3226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BF5DCF1-7E8D-4FD3-B0A4-AF95A657F319}" type="slidenum">
              <a:rPr lang="en-US" altLang="en-US" sz="1600">
                <a:ea typeface="굴림" panose="020B0600000101010101" pitchFamily="34" charset="-127"/>
              </a:rPr>
              <a:pPr eaLnBrk="1" hangingPunct="1">
                <a:spcBef>
                  <a:spcPct val="0"/>
                </a:spcBef>
                <a:buFontTx/>
                <a:buNone/>
              </a:pPr>
              <a:t>1</a:t>
            </a:fld>
            <a:endParaRPr lang="en-US" altLang="en-US" sz="1600">
              <a:ea typeface="굴림" panose="020B0600000101010101" pitchFamily="34" charset="-127"/>
            </a:endParaRPr>
          </a:p>
        </p:txBody>
      </p:sp>
      <p:sp>
        <p:nvSpPr>
          <p:cNvPr id="173058" name="Rectangle 2">
            <a:extLst>
              <a:ext uri="{FF2B5EF4-FFF2-40B4-BE49-F238E27FC236}">
                <a16:creationId xmlns:a16="http://schemas.microsoft.com/office/drawing/2014/main" id="{195C803C-ACC6-80B6-3687-F2FC29B4E2B4}"/>
              </a:ext>
            </a:extLst>
          </p:cNvPr>
          <p:cNvSpPr>
            <a:spLocks noGrp="1" noChangeArrowheads="1"/>
          </p:cNvSpPr>
          <p:nvPr>
            <p:ph type="title" idx="4294967295"/>
          </p:nvPr>
        </p:nvSpPr>
        <p:spPr>
          <a:xfrm>
            <a:off x="685800" y="1066800"/>
            <a:ext cx="7772400" cy="2438400"/>
          </a:xfrm>
        </p:spPr>
        <p:txBody>
          <a:bodyPr/>
          <a:lstStyle/>
          <a:p>
            <a:pPr eaLnBrk="1" hangingPunct="1">
              <a:lnSpc>
                <a:spcPct val="130000"/>
              </a:lnSpc>
              <a:defRPr/>
            </a:pPr>
            <a:r>
              <a:rPr lang="en-US" altLang="ko-KR" dirty="0">
                <a:effectLst>
                  <a:outerShdw blurRad="38100" dist="38100" dir="2700000" algn="tl">
                    <a:srgbClr val="C0C0C0"/>
                  </a:outerShdw>
                </a:effectLst>
                <a:latin typeface="+mj-lt"/>
                <a:ea typeface="굴림" pitchFamily="50" charset="-127"/>
              </a:rPr>
              <a:t>CMOS Active Filters</a:t>
            </a:r>
          </a:p>
        </p:txBody>
      </p:sp>
      <p:sp>
        <p:nvSpPr>
          <p:cNvPr id="3076" name="Rectangle 3">
            <a:extLst>
              <a:ext uri="{FF2B5EF4-FFF2-40B4-BE49-F238E27FC236}">
                <a16:creationId xmlns:a16="http://schemas.microsoft.com/office/drawing/2014/main" id="{C53AA197-0E4D-815F-AA5D-FF62BA4FA67F}"/>
              </a:ext>
            </a:extLst>
          </p:cNvPr>
          <p:cNvSpPr>
            <a:spLocks noGrp="1" noChangeArrowheads="1"/>
          </p:cNvSpPr>
          <p:nvPr>
            <p:ph type="body" idx="4294967295"/>
          </p:nvPr>
        </p:nvSpPr>
        <p:spPr>
          <a:xfrm>
            <a:off x="2133600" y="2819400"/>
            <a:ext cx="4876800" cy="2743200"/>
          </a:xfrm>
        </p:spPr>
        <p:txBody>
          <a:bodyPr/>
          <a:lstStyle/>
          <a:p>
            <a:pPr algn="ctr" eaLnBrk="1" hangingPunct="1">
              <a:lnSpc>
                <a:spcPct val="90000"/>
              </a:lnSpc>
              <a:buFontTx/>
              <a:buNone/>
            </a:pPr>
            <a:r>
              <a:rPr lang="en-US" altLang="ko-KR" sz="2800">
                <a:ea typeface="굴림" panose="020B0600000101010101" pitchFamily="34" charset="-127"/>
              </a:rPr>
              <a:t>G</a:t>
            </a:r>
            <a:r>
              <a:rPr lang="en-US" altLang="ko-KR" sz="2800">
                <a:ea typeface="굴림" panose="020B0600000101010101" pitchFamily="34" charset="-127"/>
                <a:cs typeface="Arial" panose="020B0604020202020204" pitchFamily="34" charset="0"/>
              </a:rPr>
              <a:t>ábor C. Temes</a:t>
            </a:r>
          </a:p>
          <a:p>
            <a:pPr algn="ctr" eaLnBrk="1" hangingPunct="1">
              <a:lnSpc>
                <a:spcPct val="90000"/>
              </a:lnSpc>
              <a:buFontTx/>
              <a:buNone/>
            </a:pPr>
            <a:endParaRPr lang="en-US" altLang="ko-KR" sz="2000">
              <a:ea typeface="굴림" panose="020B0600000101010101" pitchFamily="34" charset="-127"/>
              <a:cs typeface="Arial" panose="020B0604020202020204" pitchFamily="34" charset="0"/>
            </a:endParaRPr>
          </a:p>
          <a:p>
            <a:pPr algn="ctr" eaLnBrk="1" hangingPunct="1">
              <a:lnSpc>
                <a:spcPct val="90000"/>
              </a:lnSpc>
              <a:buFontTx/>
              <a:buNone/>
            </a:pPr>
            <a:r>
              <a:rPr lang="en-US" altLang="ko-KR" sz="2000">
                <a:ea typeface="굴림" panose="020B0600000101010101" pitchFamily="34" charset="-127"/>
                <a:cs typeface="Arial" panose="020B0604020202020204" pitchFamily="34" charset="0"/>
              </a:rPr>
              <a:t>School of Electrical Engineering and </a:t>
            </a:r>
          </a:p>
          <a:p>
            <a:pPr algn="ctr" eaLnBrk="1" hangingPunct="1">
              <a:lnSpc>
                <a:spcPct val="90000"/>
              </a:lnSpc>
              <a:buFontTx/>
              <a:buNone/>
            </a:pPr>
            <a:r>
              <a:rPr lang="en-US" altLang="ko-KR" sz="2000">
                <a:ea typeface="굴림" panose="020B0600000101010101" pitchFamily="34" charset="-127"/>
                <a:cs typeface="Arial" panose="020B0604020202020204" pitchFamily="34" charset="0"/>
              </a:rPr>
              <a:t>Computer Science</a:t>
            </a:r>
          </a:p>
          <a:p>
            <a:pPr algn="ctr" eaLnBrk="1" hangingPunct="1">
              <a:lnSpc>
                <a:spcPct val="90000"/>
              </a:lnSpc>
              <a:buFontTx/>
              <a:buNone/>
            </a:pPr>
            <a:r>
              <a:rPr lang="en-US" altLang="ko-KR" sz="2000">
                <a:ea typeface="굴림" panose="020B0600000101010101" pitchFamily="34" charset="-127"/>
                <a:cs typeface="Arial" panose="020B0604020202020204" pitchFamily="34" charset="0"/>
              </a:rPr>
              <a:t>Oregon State University</a:t>
            </a:r>
          </a:p>
          <a:p>
            <a:pPr algn="ctr" eaLnBrk="1" hangingPunct="1">
              <a:lnSpc>
                <a:spcPct val="90000"/>
              </a:lnSpc>
              <a:buFontTx/>
              <a:buNone/>
            </a:pPr>
            <a:endParaRPr lang="en-US" altLang="ko-KR" sz="2000">
              <a:ea typeface="굴림" panose="020B0600000101010101" pitchFamily="34" charset="-127"/>
              <a:cs typeface="Arial" panose="020B0604020202020204" pitchFamily="34" charset="0"/>
            </a:endParaRPr>
          </a:p>
          <a:p>
            <a:pPr algn="ctr" eaLnBrk="1" hangingPunct="1">
              <a:lnSpc>
                <a:spcPct val="90000"/>
              </a:lnSpc>
              <a:buFontTx/>
              <a:buNone/>
            </a:pPr>
            <a:endParaRPr lang="en-US" altLang="ko-KR" sz="2000">
              <a:ea typeface="굴림" panose="020B0600000101010101" pitchFamily="34" charset="-127"/>
              <a:cs typeface="Arial" panose="020B0604020202020204" pitchFamily="34" charset="0"/>
            </a:endParaRPr>
          </a:p>
          <a:p>
            <a:pPr algn="ctr" eaLnBrk="1" hangingPunct="1">
              <a:lnSpc>
                <a:spcPct val="90000"/>
              </a:lnSpc>
              <a:buFontTx/>
              <a:buNone/>
            </a:pPr>
            <a:r>
              <a:rPr lang="en-US" altLang="ko-KR" sz="2000">
                <a:ea typeface="굴림" panose="020B0600000101010101" pitchFamily="34" charset="-127"/>
                <a:cs typeface="Arial" panose="020B0604020202020204" pitchFamily="34" charset="0"/>
              </a:rPr>
              <a:t>Rev. April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1">
            <a:extLst>
              <a:ext uri="{FF2B5EF4-FFF2-40B4-BE49-F238E27FC236}">
                <a16:creationId xmlns:a16="http://schemas.microsoft.com/office/drawing/2014/main" id="{B2F2AB73-912B-65AD-23B5-55838913CD9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72AAE71-6631-4FB1-B2E8-D305585FFFA8}" type="slidenum">
              <a:rPr lang="en-US" altLang="en-US" sz="1600">
                <a:ea typeface="굴림" panose="020B0600000101010101" pitchFamily="34" charset="-127"/>
              </a:rPr>
              <a:pPr eaLnBrk="1" hangingPunct="1">
                <a:spcBef>
                  <a:spcPct val="0"/>
                </a:spcBef>
                <a:buFontTx/>
                <a:buNone/>
              </a:pPr>
              <a:t>10</a:t>
            </a:fld>
            <a:endParaRPr lang="en-US" altLang="en-US" sz="1600">
              <a:ea typeface="굴림" panose="020B0600000101010101" pitchFamily="34" charset="-127"/>
            </a:endParaRPr>
          </a:p>
        </p:txBody>
      </p:sp>
      <p:sp>
        <p:nvSpPr>
          <p:cNvPr id="12291" name="Title 1">
            <a:extLst>
              <a:ext uri="{FF2B5EF4-FFF2-40B4-BE49-F238E27FC236}">
                <a16:creationId xmlns:a16="http://schemas.microsoft.com/office/drawing/2014/main" id="{21424C5F-505E-C53A-F35B-FA0AF4DF6631}"/>
              </a:ext>
            </a:extLst>
          </p:cNvPr>
          <p:cNvSpPr>
            <a:spLocks noGrp="1"/>
          </p:cNvSpPr>
          <p:nvPr>
            <p:ph type="title" idx="4294967295"/>
          </p:nvPr>
        </p:nvSpPr>
        <p:spPr/>
        <p:txBody>
          <a:bodyPr/>
          <a:lstStyle/>
          <a:p>
            <a:r>
              <a:rPr lang="en-US" altLang="en-US"/>
              <a:t>Design Strategies</a:t>
            </a:r>
          </a:p>
        </p:txBody>
      </p:sp>
      <p:sp>
        <p:nvSpPr>
          <p:cNvPr id="12292" name="Content Placeholder 2">
            <a:extLst>
              <a:ext uri="{FF2B5EF4-FFF2-40B4-BE49-F238E27FC236}">
                <a16:creationId xmlns:a16="http://schemas.microsoft.com/office/drawing/2014/main" id="{8E1A8E31-2F42-02D4-9867-F2B3FC80B0E6}"/>
              </a:ext>
            </a:extLst>
          </p:cNvPr>
          <p:cNvSpPr>
            <a:spLocks noGrp="1"/>
          </p:cNvSpPr>
          <p:nvPr>
            <p:ph idx="4294967295"/>
          </p:nvPr>
        </p:nvSpPr>
        <p:spPr>
          <a:xfrm>
            <a:off x="685800" y="762000"/>
            <a:ext cx="7772400" cy="5334000"/>
          </a:xfrm>
        </p:spPr>
        <p:txBody>
          <a:bodyPr/>
          <a:lstStyle/>
          <a:p>
            <a:r>
              <a:rPr lang="en-US" altLang="en-US"/>
              <a:t>Three basic approaches to analog filter design:</a:t>
            </a:r>
          </a:p>
          <a:p>
            <a:pPr>
              <a:buFontTx/>
              <a:buNone/>
            </a:pPr>
            <a:r>
              <a:rPr lang="en-US" altLang="en-US"/>
              <a:t>     1. For simple filters (e.g., anti-aliasing or smoothing </a:t>
            </a:r>
          </a:p>
          <a:p>
            <a:pPr>
              <a:buFontTx/>
              <a:buNone/>
            </a:pPr>
            <a:r>
              <a:rPr lang="en-US" altLang="en-US"/>
              <a:t>          filters), </a:t>
            </a:r>
            <a:r>
              <a:rPr lang="en-US" altLang="en-US" i="1"/>
              <a:t>a single-opamp stage </a:t>
            </a:r>
            <a:r>
              <a:rPr lang="en-US" altLang="en-US"/>
              <a:t>may be used.</a:t>
            </a:r>
          </a:p>
          <a:p>
            <a:pPr>
              <a:buFontTx/>
              <a:buNone/>
            </a:pPr>
            <a:r>
              <a:rPr lang="en-US" altLang="en-US"/>
              <a:t>     2. For more demanding tasks, </a:t>
            </a:r>
            <a:r>
              <a:rPr lang="en-US" altLang="en-US" i="1"/>
              <a:t>cascade design </a:t>
            </a:r>
            <a:r>
              <a:rPr lang="en-US" altLang="en-US"/>
              <a:t>is   </a:t>
            </a:r>
          </a:p>
          <a:p>
            <a:pPr>
              <a:buFontTx/>
              <a:buNone/>
            </a:pPr>
            <a:r>
              <a:rPr lang="en-US" altLang="en-US"/>
              <a:t>          often used– splits the transfer function </a:t>
            </a:r>
            <a:r>
              <a:rPr lang="en-US" altLang="en-US" i="1"/>
              <a:t>H(s) </a:t>
            </a:r>
          </a:p>
          <a:p>
            <a:pPr>
              <a:buFontTx/>
              <a:buNone/>
            </a:pPr>
            <a:r>
              <a:rPr lang="en-US" altLang="en-US" i="1"/>
              <a:t>          </a:t>
            </a:r>
            <a:r>
              <a:rPr lang="en-US" altLang="en-US"/>
              <a:t>or </a:t>
            </a:r>
            <a:r>
              <a:rPr lang="en-US" altLang="en-US" i="1"/>
              <a:t>H(z) </a:t>
            </a:r>
            <a:r>
              <a:rPr lang="en-US" altLang="en-US"/>
              <a:t>into first and second-order realizable </a:t>
            </a:r>
          </a:p>
          <a:p>
            <a:pPr>
              <a:buFontTx/>
              <a:buNone/>
            </a:pPr>
            <a:r>
              <a:rPr lang="en-US" altLang="en-US"/>
              <a:t>          factors, realizes each by buffered filter sections  </a:t>
            </a:r>
          </a:p>
          <a:p>
            <a:pPr>
              <a:buFontTx/>
              <a:buNone/>
            </a:pPr>
            <a:r>
              <a:rPr lang="en-US" altLang="en-US"/>
              <a:t>          connected in cascade. Simple design and </a:t>
            </a:r>
          </a:p>
          <a:p>
            <a:pPr>
              <a:buFontTx/>
              <a:buNone/>
            </a:pPr>
            <a:r>
              <a:rPr lang="en-US" altLang="en-US"/>
              <a:t>          implementation, medium sensitivity and noise.</a:t>
            </a:r>
          </a:p>
          <a:p>
            <a:pPr>
              <a:buFontTx/>
              <a:buNone/>
            </a:pPr>
            <a:r>
              <a:rPr lang="en-US" altLang="en-US"/>
              <a:t>     3. </a:t>
            </a:r>
            <a:r>
              <a:rPr lang="en-US" altLang="en-US" i="1"/>
              <a:t>Multi-feedback</a:t>
            </a:r>
            <a:r>
              <a:rPr lang="en-US" altLang="en-US"/>
              <a:t> (</a:t>
            </a:r>
            <a:r>
              <a:rPr lang="en-US" altLang="en-US" i="1"/>
              <a:t>simulated reactance filter</a:t>
            </a:r>
            <a:r>
              <a:rPr lang="en-US" altLang="en-US"/>
              <a:t>)      </a:t>
            </a:r>
          </a:p>
          <a:p>
            <a:pPr>
              <a:buFontTx/>
              <a:buNone/>
            </a:pPr>
            <a:r>
              <a:rPr lang="en-US" altLang="en-US" i="1"/>
              <a:t>          design</a:t>
            </a:r>
            <a:r>
              <a:rPr lang="en-US" altLang="en-US"/>
              <a:t>. Complex design and structure, lower </a:t>
            </a:r>
          </a:p>
          <a:p>
            <a:pPr>
              <a:buFontTx/>
              <a:buNone/>
            </a:pPr>
            <a:r>
              <a:rPr lang="en-US" altLang="en-US"/>
              <a:t>          noise and sensitivity. Hard to lay out and debug.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灯片编号占位符 11">
            <a:extLst>
              <a:ext uri="{FF2B5EF4-FFF2-40B4-BE49-F238E27FC236}">
                <a16:creationId xmlns:a16="http://schemas.microsoft.com/office/drawing/2014/main" id="{88AF53E8-47CC-A578-F8B4-67D826B0414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3DA9D2F-8B69-4634-90F7-D921FE1307C1}" type="slidenum">
              <a:rPr lang="en-US" altLang="en-US" sz="1600">
                <a:ea typeface="굴림" panose="020B0600000101010101" pitchFamily="34" charset="-127"/>
              </a:rPr>
              <a:pPr eaLnBrk="1" hangingPunct="1">
                <a:spcBef>
                  <a:spcPct val="0"/>
                </a:spcBef>
                <a:buFontTx/>
                <a:buNone/>
              </a:pPr>
              <a:t>100</a:t>
            </a:fld>
            <a:endParaRPr lang="en-US" altLang="en-US" sz="1600">
              <a:ea typeface="굴림" panose="020B0600000101010101" pitchFamily="34" charset="-127"/>
            </a:endParaRPr>
          </a:p>
        </p:txBody>
      </p:sp>
      <p:sp>
        <p:nvSpPr>
          <p:cNvPr id="104451" name="Rectangle 2">
            <a:extLst>
              <a:ext uri="{FF2B5EF4-FFF2-40B4-BE49-F238E27FC236}">
                <a16:creationId xmlns:a16="http://schemas.microsoft.com/office/drawing/2014/main" id="{8B00EEBA-D76C-2175-019D-FF0956D7FF0F}"/>
              </a:ext>
            </a:extLst>
          </p:cNvPr>
          <p:cNvSpPr>
            <a:spLocks noGrp="1" noChangeArrowheads="1"/>
          </p:cNvSpPr>
          <p:nvPr>
            <p:ph type="title"/>
          </p:nvPr>
        </p:nvSpPr>
        <p:spPr>
          <a:xfrm>
            <a:off x="228600" y="152400"/>
            <a:ext cx="8763000" cy="685800"/>
          </a:xfrm>
        </p:spPr>
        <p:txBody>
          <a:bodyPr/>
          <a:lstStyle/>
          <a:p>
            <a:pPr eaLnBrk="1" hangingPunct="1"/>
            <a:r>
              <a:rPr lang="en-US" altLang="ko-KR">
                <a:ea typeface="굴림" panose="020B0600000101010101" pitchFamily="34" charset="-127"/>
              </a:rPr>
              <a:t>SC Filter Circuit</a:t>
            </a:r>
            <a:r>
              <a:rPr lang="en-US" altLang="ko-KR" sz="1200">
                <a:ea typeface="굴림" panose="020B0600000101010101" pitchFamily="34" charset="-127"/>
              </a:rPr>
              <a:t> </a:t>
            </a:r>
          </a:p>
        </p:txBody>
      </p:sp>
      <p:pic>
        <p:nvPicPr>
          <p:cNvPr id="104452" name="Picture 7">
            <a:extLst>
              <a:ext uri="{FF2B5EF4-FFF2-40B4-BE49-F238E27FC236}">
                <a16:creationId xmlns:a16="http://schemas.microsoft.com/office/drawing/2014/main" id="{AC543E2F-D050-0F74-9746-53DA48D06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43400"/>
            <a:ext cx="152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9">
            <a:extLst>
              <a:ext uri="{FF2B5EF4-FFF2-40B4-BE49-F238E27FC236}">
                <a16:creationId xmlns:a16="http://schemas.microsoft.com/office/drawing/2014/main" id="{5860020D-5F36-5C86-85F9-D0D25460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4572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灯片编号占位符 11">
            <a:extLst>
              <a:ext uri="{FF2B5EF4-FFF2-40B4-BE49-F238E27FC236}">
                <a16:creationId xmlns:a16="http://schemas.microsoft.com/office/drawing/2014/main" id="{68DF12B5-E085-5069-3722-B8FE065F217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3B7003F-2018-4FE4-B0B4-1A9CEDC12317}" type="slidenum">
              <a:rPr lang="en-US" altLang="en-US" sz="1600">
                <a:ea typeface="굴림" panose="020B0600000101010101" pitchFamily="34" charset="-127"/>
              </a:rPr>
              <a:pPr eaLnBrk="1" hangingPunct="1">
                <a:spcBef>
                  <a:spcPct val="0"/>
                </a:spcBef>
                <a:buFontTx/>
                <a:buNone/>
              </a:pPr>
              <a:t>101</a:t>
            </a:fld>
            <a:endParaRPr lang="en-US" altLang="en-US" sz="1600">
              <a:ea typeface="굴림" panose="020B0600000101010101" pitchFamily="34" charset="-127"/>
            </a:endParaRPr>
          </a:p>
        </p:txBody>
      </p:sp>
      <p:sp>
        <p:nvSpPr>
          <p:cNvPr id="105475" name="Rectangle 2">
            <a:extLst>
              <a:ext uri="{FF2B5EF4-FFF2-40B4-BE49-F238E27FC236}">
                <a16:creationId xmlns:a16="http://schemas.microsoft.com/office/drawing/2014/main" id="{18BFA67B-4E2B-6162-E79B-48D4A7483218}"/>
              </a:ext>
            </a:extLst>
          </p:cNvPr>
          <p:cNvSpPr>
            <a:spLocks noGrp="1" noChangeArrowheads="1"/>
          </p:cNvSpPr>
          <p:nvPr>
            <p:ph type="title"/>
          </p:nvPr>
        </p:nvSpPr>
        <p:spPr>
          <a:xfrm>
            <a:off x="228600" y="152400"/>
            <a:ext cx="8763000" cy="685800"/>
          </a:xfrm>
        </p:spPr>
        <p:txBody>
          <a:bodyPr/>
          <a:lstStyle/>
          <a:p>
            <a:pPr eaLnBrk="1" hangingPunct="1"/>
            <a:r>
              <a:rPr lang="en-US" altLang="ko-KR">
                <a:ea typeface="굴림" panose="020B0600000101010101" pitchFamily="34" charset="-127"/>
              </a:rPr>
              <a:t>Sixth-Order SCBandpass Filter</a:t>
            </a:r>
          </a:p>
        </p:txBody>
      </p:sp>
      <p:pic>
        <p:nvPicPr>
          <p:cNvPr id="105476" name="Picture 10">
            <a:extLst>
              <a:ext uri="{FF2B5EF4-FFF2-40B4-BE49-F238E27FC236}">
                <a16:creationId xmlns:a16="http://schemas.microsoft.com/office/drawing/2014/main" id="{C1EC54A2-9307-C709-865E-03AA9A46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31950"/>
            <a:ext cx="45672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9">
            <a:extLst>
              <a:ext uri="{FF2B5EF4-FFF2-40B4-BE49-F238E27FC236}">
                <a16:creationId xmlns:a16="http://schemas.microsoft.com/office/drawing/2014/main" id="{6F06FFBC-8600-42E7-6BA7-DEDCC7166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44196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Rectangle 11">
            <a:extLst>
              <a:ext uri="{FF2B5EF4-FFF2-40B4-BE49-F238E27FC236}">
                <a16:creationId xmlns:a16="http://schemas.microsoft.com/office/drawing/2014/main" id="{4DCE8647-1CCE-06F7-5D69-A561D96CF903}"/>
              </a:ext>
            </a:extLst>
          </p:cNvPr>
          <p:cNvSpPr>
            <a:spLocks noChangeArrowheads="1"/>
          </p:cNvSpPr>
          <p:nvPr/>
        </p:nvSpPr>
        <p:spPr bwMode="auto">
          <a:xfrm>
            <a:off x="304800" y="1752600"/>
            <a:ext cx="411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Using bandpass realization tables to obtain low-pass response gives an extra op-amp, which can be eliminated:</a:t>
            </a:r>
            <a:endParaRPr lang="pt-BR" altLang="ko-KR" sz="1400" i="0">
              <a:ea typeface="굴림" panose="020B0600000101010101" pitchFamily="34" charset="-127"/>
            </a:endParaRPr>
          </a:p>
        </p:txBody>
      </p:sp>
      <p:sp>
        <p:nvSpPr>
          <p:cNvPr id="105479" name="Rectangle 12">
            <a:extLst>
              <a:ext uri="{FF2B5EF4-FFF2-40B4-BE49-F238E27FC236}">
                <a16:creationId xmlns:a16="http://schemas.microsoft.com/office/drawing/2014/main" id="{766E49FC-E08A-0B7A-4EFE-CDE4D602A6C2}"/>
              </a:ext>
            </a:extLst>
          </p:cNvPr>
          <p:cNvSpPr>
            <a:spLocks noChangeArrowheads="1"/>
          </p:cNvSpPr>
          <p:nvPr/>
        </p:nvSpPr>
        <p:spPr bwMode="auto">
          <a:xfrm>
            <a:off x="4648200" y="898525"/>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Sixth-order bandpass filter: LCR prototype and SC realization.</a:t>
            </a:r>
            <a:endParaRPr lang="pt-BR" altLang="ko-KR" sz="1400" i="0">
              <a:ea typeface="굴림" panose="020B0600000101010101" pitchFamily="34" charset="-127"/>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灯片编号占位符 11">
            <a:extLst>
              <a:ext uri="{FF2B5EF4-FFF2-40B4-BE49-F238E27FC236}">
                <a16:creationId xmlns:a16="http://schemas.microsoft.com/office/drawing/2014/main" id="{CDC96959-59E4-A91D-78C4-BDA69B6A94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54B19B1-5DBE-4DD8-ACD4-A8A9255CD0C5}" type="slidenum">
              <a:rPr lang="en-US" altLang="en-US" sz="1600">
                <a:ea typeface="굴림" panose="020B0600000101010101" pitchFamily="34" charset="-127"/>
              </a:rPr>
              <a:pPr eaLnBrk="1" hangingPunct="1">
                <a:spcBef>
                  <a:spcPct val="0"/>
                </a:spcBef>
                <a:buFontTx/>
                <a:buNone/>
              </a:pPr>
              <a:t>102</a:t>
            </a:fld>
            <a:endParaRPr lang="en-US" altLang="en-US" sz="1600">
              <a:ea typeface="굴림" panose="020B0600000101010101" pitchFamily="34" charset="-127"/>
            </a:endParaRPr>
          </a:p>
        </p:txBody>
      </p:sp>
      <p:sp>
        <p:nvSpPr>
          <p:cNvPr id="106499" name="Rectangle 5">
            <a:extLst>
              <a:ext uri="{FF2B5EF4-FFF2-40B4-BE49-F238E27FC236}">
                <a16:creationId xmlns:a16="http://schemas.microsoft.com/office/drawing/2014/main" id="{28D9409D-3D5B-6E6C-C789-36D01EB4FCA2}"/>
              </a:ext>
            </a:extLst>
          </p:cNvPr>
          <p:cNvSpPr>
            <a:spLocks noChangeArrowheads="1"/>
          </p:cNvSpPr>
          <p:nvPr/>
        </p:nvSpPr>
        <p:spPr bwMode="auto">
          <a:xfrm>
            <a:off x="381000" y="3565525"/>
            <a:ext cx="838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To modify </a:t>
            </a:r>
            <a:r>
              <a:rPr lang="pt-BR" altLang="ko-KR" sz="2000">
                <a:latin typeface="Times New Roman" panose="02020603050405020304" pitchFamily="18" charset="0"/>
                <a:ea typeface="굴림" panose="020B0600000101010101" pitchFamily="34" charset="-127"/>
              </a:rPr>
              <a:t>V</a:t>
            </a:r>
            <a:r>
              <a:rPr lang="pt-BR" altLang="ko-KR" sz="2000" baseline="-25000">
                <a:latin typeface="Times New Roman" panose="02020603050405020304" pitchFamily="18" charset="0"/>
                <a:ea typeface="굴림" panose="020B0600000101010101" pitchFamily="34" charset="-127"/>
              </a:rPr>
              <a:t>o</a:t>
            </a:r>
            <a:r>
              <a:rPr lang="pt-BR" altLang="ko-KR" sz="2000">
                <a:latin typeface="Times New Roman" panose="02020603050405020304" pitchFamily="18" charset="0"/>
                <a:ea typeface="굴림" panose="020B0600000101010101" pitchFamily="34" charset="-127"/>
              </a:rPr>
              <a:t> </a:t>
            </a:r>
            <a:r>
              <a:rPr lang="en-US" altLang="ko-KR" sz="2000">
                <a:latin typeface="Times New Roman" panose="02020603050405020304" pitchFamily="18" charset="0"/>
                <a:ea typeface="굴림" panose="020B0600000101010101" pitchFamily="34" charset="-127"/>
              </a:rPr>
              <a:t>→</a:t>
            </a:r>
            <a:r>
              <a:rPr lang="ko-KR" altLang="pt-BR" sz="2000">
                <a:latin typeface="Times New Roman" panose="02020603050405020304" pitchFamily="18" charset="0"/>
                <a:ea typeface="굴림" panose="020B0600000101010101" pitchFamily="34" charset="-127"/>
              </a:rPr>
              <a:t> </a:t>
            </a:r>
            <a:r>
              <a:rPr lang="pt-BR" altLang="ko-KR" sz="2000">
                <a:latin typeface="Times New Roman" panose="02020603050405020304" pitchFamily="18" charset="0"/>
                <a:ea typeface="굴림" panose="020B0600000101010101" pitchFamily="34" charset="-127"/>
              </a:rPr>
              <a:t>kV</a:t>
            </a:r>
            <a:r>
              <a:rPr lang="pt-BR" altLang="ko-KR" sz="2000" baseline="-25000">
                <a:latin typeface="Times New Roman" panose="02020603050405020304" pitchFamily="18" charset="0"/>
                <a:ea typeface="굴림" panose="020B0600000101010101" pitchFamily="34" charset="-127"/>
              </a:rPr>
              <a:t>o</a:t>
            </a:r>
            <a:r>
              <a:rPr lang="pt-BR" altLang="ko-KR" sz="2000">
                <a:latin typeface="Times New Roman" panose="02020603050405020304" pitchFamily="18" charset="0"/>
                <a:ea typeface="굴림" panose="020B0600000101010101" pitchFamily="34" charset="-127"/>
              </a:rPr>
              <a:t> ; Y</a:t>
            </a:r>
            <a:r>
              <a:rPr lang="pt-BR" altLang="ko-KR" sz="2000" baseline="-25000">
                <a:latin typeface="Times New Roman" panose="02020603050405020304" pitchFamily="18" charset="0"/>
                <a:ea typeface="굴림" panose="020B0600000101010101" pitchFamily="34" charset="-127"/>
              </a:rPr>
              <a:t>i</a:t>
            </a:r>
            <a:r>
              <a:rPr lang="pt-BR" altLang="ko-KR" sz="2000">
                <a:latin typeface="Times New Roman" panose="02020603050405020304" pitchFamily="18" charset="0"/>
                <a:ea typeface="굴림" panose="020B0600000101010101" pitchFamily="34" charset="-127"/>
              </a:rPr>
              <a:t>/Y</a:t>
            </a:r>
            <a:r>
              <a:rPr lang="pt-BR" altLang="ko-KR" sz="2000" baseline="-25000">
                <a:latin typeface="Times New Roman" panose="02020603050405020304" pitchFamily="18" charset="0"/>
                <a:ea typeface="굴림" panose="020B0600000101010101" pitchFamily="34" charset="-127"/>
              </a:rPr>
              <a:t>f</a:t>
            </a:r>
            <a:r>
              <a:rPr lang="pt-BR" altLang="ko-KR" sz="2000">
                <a:latin typeface="Times New Roman" panose="02020603050405020304" pitchFamily="18" charset="0"/>
                <a:ea typeface="굴림" panose="020B0600000101010101" pitchFamily="34" charset="-127"/>
              </a:rPr>
              <a:t> </a:t>
            </a:r>
            <a:r>
              <a:rPr lang="en-US" altLang="ko-KR" sz="2000">
                <a:latin typeface="Times New Roman" panose="02020603050405020304" pitchFamily="18" charset="0"/>
                <a:ea typeface="굴림" panose="020B0600000101010101" pitchFamily="34" charset="-127"/>
              </a:rPr>
              <a:t>→</a:t>
            </a:r>
            <a:r>
              <a:rPr lang="pt-BR" altLang="ko-KR" sz="2000">
                <a:latin typeface="Times New Roman" panose="02020603050405020304" pitchFamily="18" charset="0"/>
                <a:ea typeface="굴림" panose="020B0600000101010101" pitchFamily="34" charset="-127"/>
              </a:rPr>
              <a:t> kY</a:t>
            </a:r>
            <a:r>
              <a:rPr lang="pt-BR" altLang="ko-KR" sz="2000" baseline="-25000">
                <a:latin typeface="Times New Roman" panose="02020603050405020304" pitchFamily="18" charset="0"/>
                <a:ea typeface="굴림" panose="020B0600000101010101" pitchFamily="34" charset="-127"/>
              </a:rPr>
              <a:t>i</a:t>
            </a:r>
            <a:r>
              <a:rPr lang="pt-BR" altLang="ko-KR" sz="2000">
                <a:latin typeface="Times New Roman" panose="02020603050405020304" pitchFamily="18" charset="0"/>
                <a:ea typeface="굴림" panose="020B0600000101010101" pitchFamily="34" charset="-127"/>
              </a:rPr>
              <a:t>/Y</a:t>
            </a:r>
            <a:r>
              <a:rPr lang="pt-BR" altLang="ko-KR" sz="2000" baseline="-25000">
                <a:latin typeface="Times New Roman" panose="02020603050405020304" pitchFamily="18" charset="0"/>
                <a:ea typeface="굴림" panose="020B0600000101010101" pitchFamily="34" charset="-127"/>
              </a:rPr>
              <a:t>f</a:t>
            </a:r>
            <a:r>
              <a:rPr lang="pt-BR" altLang="ko-KR" sz="2000">
                <a:latin typeface="Times New Roman" panose="02020603050405020304" pitchFamily="18" charset="0"/>
                <a:ea typeface="굴림" panose="020B0600000101010101" pitchFamily="34" charset="-127"/>
              </a:rPr>
              <a:t> </a:t>
            </a:r>
            <a:r>
              <a:rPr lang="en-US" altLang="ko-KR" sz="2000">
                <a:latin typeface="Times New Roman" panose="02020603050405020304" pitchFamily="18" charset="0"/>
                <a:ea typeface="굴림" panose="020B0600000101010101" pitchFamily="34" charset="-127"/>
              </a:rPr>
              <a:t>∀i</a:t>
            </a:r>
            <a:r>
              <a:rPr lang="pt-BR" altLang="ko-KR" sz="2000" i="0">
                <a:ea typeface="굴림" panose="020B0600000101010101" pitchFamily="34" charset="-127"/>
              </a:rPr>
              <a:t>. Hence, change </a:t>
            </a:r>
            <a:r>
              <a:rPr lang="pt-BR" altLang="ko-KR" sz="2000">
                <a:latin typeface="Times New Roman" panose="02020603050405020304" pitchFamily="18" charset="0"/>
                <a:ea typeface="굴림" panose="020B0600000101010101" pitchFamily="34" charset="-127"/>
              </a:rPr>
              <a:t>Y</a:t>
            </a:r>
            <a:r>
              <a:rPr lang="pt-BR" altLang="ko-KR" sz="2000" baseline="-25000">
                <a:latin typeface="Times New Roman" panose="02020603050405020304" pitchFamily="18" charset="0"/>
                <a:ea typeface="굴림" panose="020B0600000101010101" pitchFamily="34" charset="-127"/>
              </a:rPr>
              <a:t>f</a:t>
            </a:r>
            <a:r>
              <a:rPr lang="pt-BR" altLang="ko-KR" sz="2000" i="0">
                <a:ea typeface="굴림" panose="020B0600000101010101" pitchFamily="34" charset="-127"/>
              </a:rPr>
              <a:t> to </a:t>
            </a:r>
            <a:r>
              <a:rPr lang="pt-BR" altLang="ko-KR" sz="2000" i="0">
                <a:latin typeface="Times New Roman" panose="02020603050405020304" pitchFamily="18" charset="0"/>
                <a:ea typeface="굴림" panose="020B0600000101010101" pitchFamily="34" charset="-127"/>
              </a:rPr>
              <a:t>Y</a:t>
            </a:r>
            <a:r>
              <a:rPr lang="pt-BR" altLang="ko-KR" sz="2000" i="0" baseline="-25000">
                <a:latin typeface="Times New Roman" panose="02020603050405020304" pitchFamily="18" charset="0"/>
                <a:ea typeface="굴림" panose="020B0600000101010101" pitchFamily="34" charset="-127"/>
              </a:rPr>
              <a:t>f</a:t>
            </a:r>
            <a:r>
              <a:rPr lang="pt-BR" altLang="ko-KR" sz="2000" i="0">
                <a:latin typeface="Times New Roman" panose="02020603050405020304" pitchFamily="18" charset="0"/>
                <a:ea typeface="굴림" panose="020B0600000101010101" pitchFamily="34" charset="-127"/>
              </a:rPr>
              <a:t> /k</a:t>
            </a:r>
            <a:r>
              <a:rPr lang="pt-BR" altLang="ko-KR" sz="2000" i="0">
                <a:ea typeface="굴림" panose="020B0600000101010101" pitchFamily="34" charset="-127"/>
              </a:rPr>
              <a:t> or </a:t>
            </a:r>
            <a:r>
              <a:rPr lang="pt-BR" altLang="ko-KR" sz="2000">
                <a:latin typeface="Times New Roman" panose="02020603050405020304" pitchFamily="18" charset="0"/>
                <a:ea typeface="굴림" panose="020B0600000101010101" pitchFamily="34" charset="-127"/>
              </a:rPr>
              <a:t>Y</a:t>
            </a:r>
            <a:r>
              <a:rPr lang="pt-BR" altLang="ko-KR" sz="2000" baseline="-25000">
                <a:latin typeface="Times New Roman" panose="02020603050405020304" pitchFamily="18" charset="0"/>
                <a:ea typeface="굴림" panose="020B0600000101010101" pitchFamily="34" charset="-127"/>
              </a:rPr>
              <a:t>i</a:t>
            </a:r>
            <a:r>
              <a:rPr lang="pt-BR" altLang="ko-KR" sz="2000" i="0">
                <a:ea typeface="굴림" panose="020B0600000101010101" pitchFamily="34" charset="-127"/>
              </a:rPr>
              <a:t> to </a:t>
            </a:r>
            <a:r>
              <a:rPr lang="pt-BR" altLang="ko-KR" sz="2000">
                <a:latin typeface="Times New Roman" panose="02020603050405020304" pitchFamily="18" charset="0"/>
                <a:ea typeface="굴림" panose="020B0600000101010101" pitchFamily="34" charset="-127"/>
              </a:rPr>
              <a:t>kY</a:t>
            </a:r>
            <a:r>
              <a:rPr lang="pt-BR" altLang="ko-KR" sz="2000" baseline="-25000">
                <a:latin typeface="Times New Roman" panose="02020603050405020304" pitchFamily="18" charset="0"/>
                <a:ea typeface="굴림" panose="020B0600000101010101" pitchFamily="34" charset="-127"/>
              </a:rPr>
              <a:t>i</a:t>
            </a:r>
            <a:r>
              <a:rPr lang="pt-BR" altLang="ko-KR" sz="2000" i="0">
                <a:ea typeface="굴림" panose="020B0600000101010101" pitchFamily="34" charset="-127"/>
              </a:rPr>
              <a:t>. (It doesn't matter which; area scaling makes the results the same.) To keep all output currents unchanged, also </a:t>
            </a:r>
            <a:r>
              <a:rPr lang="pt-BR" altLang="ko-KR" sz="2000">
                <a:latin typeface="Times New Roman" panose="02020603050405020304" pitchFamily="18" charset="0"/>
                <a:ea typeface="굴림" panose="020B0600000101010101" pitchFamily="34" charset="-127"/>
              </a:rPr>
              <a:t>Y</a:t>
            </a:r>
            <a:r>
              <a:rPr lang="pt-BR" altLang="ko-KR" sz="2000" baseline="-25000">
                <a:latin typeface="Times New Roman" panose="02020603050405020304" pitchFamily="18" charset="0"/>
                <a:ea typeface="굴림" panose="020B0600000101010101" pitchFamily="34" charset="-127"/>
              </a:rPr>
              <a:t>a</a:t>
            </a:r>
            <a:r>
              <a:rPr lang="pt-BR" altLang="ko-KR" sz="2000">
                <a:latin typeface="Times New Roman" panose="02020603050405020304" pitchFamily="18" charset="0"/>
                <a:ea typeface="굴림" panose="020B0600000101010101" pitchFamily="34" charset="-127"/>
              </a:rPr>
              <a:t> </a:t>
            </a:r>
            <a:r>
              <a:rPr lang="en-US" altLang="ko-KR" sz="2000">
                <a:latin typeface="Times New Roman" panose="02020603050405020304" pitchFamily="18" charset="0"/>
                <a:ea typeface="굴림" panose="020B0600000101010101" pitchFamily="34" charset="-127"/>
              </a:rPr>
              <a:t>→</a:t>
            </a:r>
            <a:r>
              <a:rPr lang="pt-BR" altLang="ko-KR" sz="2000">
                <a:latin typeface="Times New Roman" panose="02020603050405020304" pitchFamily="18" charset="0"/>
                <a:ea typeface="굴림" panose="020B0600000101010101" pitchFamily="34" charset="-127"/>
              </a:rPr>
              <a:t> Y</a:t>
            </a:r>
            <a:r>
              <a:rPr lang="pt-BR" altLang="ko-KR" sz="2000" baseline="-25000">
                <a:latin typeface="Times New Roman" panose="02020603050405020304" pitchFamily="18" charset="0"/>
                <a:ea typeface="굴림" panose="020B0600000101010101" pitchFamily="34" charset="-127"/>
              </a:rPr>
              <a:t>a</a:t>
            </a:r>
            <a:r>
              <a:rPr lang="pt-BR" altLang="ko-KR" sz="2000">
                <a:latin typeface="Times New Roman" panose="02020603050405020304" pitchFamily="18" charset="0"/>
                <a:ea typeface="굴림" panose="020B0600000101010101" pitchFamily="34" charset="-127"/>
              </a:rPr>
              <a:t>/k</a:t>
            </a:r>
            <a:r>
              <a:rPr lang="pt-BR" altLang="ko-KR" sz="2000" i="0">
                <a:ea typeface="굴림" panose="020B0600000101010101" pitchFamily="34" charset="-127"/>
              </a:rPr>
              <a:t>, etc.</a:t>
            </a: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pt-BR" altLang="ko-KR" sz="2000" i="0">
                <a:ea typeface="굴림" panose="020B0600000101010101" pitchFamily="34" charset="-127"/>
              </a:rPr>
              <a:t>Noise gain :</a:t>
            </a:r>
          </a:p>
        </p:txBody>
      </p:sp>
      <p:sp>
        <p:nvSpPr>
          <p:cNvPr id="106500" name="Rectangle 7">
            <a:extLst>
              <a:ext uri="{FF2B5EF4-FFF2-40B4-BE49-F238E27FC236}">
                <a16:creationId xmlns:a16="http://schemas.microsoft.com/office/drawing/2014/main" id="{95F16DBD-FCEB-2493-4D2A-FB391162C05E}"/>
              </a:ext>
            </a:extLst>
          </p:cNvPr>
          <p:cNvSpPr>
            <a:spLocks noGrp="1" noChangeArrowheads="1"/>
          </p:cNvSpPr>
          <p:nvPr>
            <p:ph type="title"/>
          </p:nvPr>
        </p:nvSpPr>
        <p:spPr>
          <a:xfrm>
            <a:off x="381000" y="152400"/>
            <a:ext cx="8305800" cy="685800"/>
          </a:xfrm>
        </p:spPr>
        <p:txBody>
          <a:bodyPr/>
          <a:lstStyle/>
          <a:p>
            <a:pPr eaLnBrk="1" hangingPunct="1"/>
            <a:r>
              <a:rPr lang="en-US" altLang="ko-KR" sz="3200">
                <a:ea typeface="굴림" panose="020B0600000101010101" pitchFamily="34" charset="-127"/>
              </a:rPr>
              <a:t>Scaling for Optimal DR and Chip Area </a:t>
            </a:r>
            <a:r>
              <a:rPr lang="en-US" altLang="ko-KR" sz="2400">
                <a:ea typeface="굴림" panose="020B0600000101010101" pitchFamily="34" charset="-127"/>
              </a:rPr>
              <a:t>–(1)</a:t>
            </a:r>
            <a:endParaRPr lang="en-US" altLang="zh-CN" sz="2400">
              <a:ea typeface="宋体" panose="02010600030101010101" pitchFamily="2" charset="-122"/>
            </a:endParaRPr>
          </a:p>
        </p:txBody>
      </p:sp>
      <p:pic>
        <p:nvPicPr>
          <p:cNvPr id="106501" name="Picture 8">
            <a:extLst>
              <a:ext uri="{FF2B5EF4-FFF2-40B4-BE49-F238E27FC236}">
                <a16:creationId xmlns:a16="http://schemas.microsoft.com/office/drawing/2014/main" id="{FD6F0E69-867B-6641-49B0-CBED4DB64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990600"/>
            <a:ext cx="61309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9">
            <a:extLst>
              <a:ext uri="{FF2B5EF4-FFF2-40B4-BE49-F238E27FC236}">
                <a16:creationId xmlns:a16="http://schemas.microsoft.com/office/drawing/2014/main" id="{0C73624B-1E7D-192C-C985-6A364A9E6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3775"/>
            <a:ext cx="4114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8">
            <a:extLst>
              <a:ext uri="{FF2B5EF4-FFF2-40B4-BE49-F238E27FC236}">
                <a16:creationId xmlns:a16="http://schemas.microsoft.com/office/drawing/2014/main" id="{541F6D5E-C0DE-BDF1-B09D-C069CCB47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1309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灯片编号占位符 11">
            <a:extLst>
              <a:ext uri="{FF2B5EF4-FFF2-40B4-BE49-F238E27FC236}">
                <a16:creationId xmlns:a16="http://schemas.microsoft.com/office/drawing/2014/main" id="{7DFB9123-60B3-F81C-535B-11E4F4B4244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FCDEC89-188E-419C-B13B-E1914E4ABB5A}" type="slidenum">
              <a:rPr lang="en-US" altLang="en-US" sz="1600">
                <a:ea typeface="굴림" panose="020B0600000101010101" pitchFamily="34" charset="-127"/>
              </a:rPr>
              <a:pPr eaLnBrk="1" hangingPunct="1">
                <a:spcBef>
                  <a:spcPct val="0"/>
                </a:spcBef>
                <a:buFontTx/>
                <a:buNone/>
              </a:pPr>
              <a:t>103</a:t>
            </a:fld>
            <a:endParaRPr lang="en-US" altLang="en-US" sz="1600">
              <a:ea typeface="굴림" panose="020B0600000101010101" pitchFamily="34" charset="-127"/>
            </a:endParaRPr>
          </a:p>
        </p:txBody>
      </p:sp>
      <p:sp>
        <p:nvSpPr>
          <p:cNvPr id="107523" name="Rectangle 2">
            <a:extLst>
              <a:ext uri="{FF2B5EF4-FFF2-40B4-BE49-F238E27FC236}">
                <a16:creationId xmlns:a16="http://schemas.microsoft.com/office/drawing/2014/main" id="{BA6BF388-BDED-B92A-7C98-419A39F1673B}"/>
              </a:ext>
            </a:extLst>
          </p:cNvPr>
          <p:cNvSpPr>
            <a:spLocks noChangeArrowheads="1"/>
          </p:cNvSpPr>
          <p:nvPr/>
        </p:nvSpPr>
        <p:spPr bwMode="auto">
          <a:xfrm>
            <a:off x="381000" y="1127125"/>
            <a:ext cx="8305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Hence,                                  . </a:t>
            </a:r>
            <a:r>
              <a:rPr lang="en-US" altLang="ko-KR" sz="2000" i="0">
                <a:ea typeface="굴림" panose="020B0600000101010101" pitchFamily="34" charset="-127"/>
              </a:rPr>
              <a:t>The output noise currents are also divided</a:t>
            </a: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by </a:t>
            </a:r>
            <a:r>
              <a:rPr lang="en-US" altLang="ko-KR" sz="2000" u="sng">
                <a:latin typeface="Times New Roman" panose="02020603050405020304" pitchFamily="18" charset="0"/>
                <a:ea typeface="굴림" panose="020B0600000101010101" pitchFamily="34" charset="-127"/>
              </a:rPr>
              <a:t>k</a:t>
            </a:r>
            <a:r>
              <a:rPr lang="en-US" altLang="ko-KR" sz="2000" i="0">
                <a:ea typeface="굴림" panose="020B0600000101010101" pitchFamily="34" charset="-127"/>
              </a:rPr>
              <a:t>, due to </a:t>
            </a:r>
            <a:r>
              <a:rPr lang="en-US" altLang="ko-KR" sz="2000">
                <a:latin typeface="Times New Roman" panose="02020603050405020304" pitchFamily="18" charset="0"/>
                <a:ea typeface="굴림" panose="020B0600000101010101" pitchFamily="34" charset="-127"/>
              </a:rPr>
              <a:t>Y′</a:t>
            </a:r>
            <a:r>
              <a:rPr lang="en-US" altLang="ko-KR" sz="2000" baseline="-25000">
                <a:latin typeface="Times New Roman" panose="02020603050405020304" pitchFamily="18" charset="0"/>
                <a:ea typeface="굴림" panose="020B0600000101010101" pitchFamily="34" charset="-127"/>
              </a:rPr>
              <a:t>a</a:t>
            </a:r>
            <a:r>
              <a:rPr lang="en-US" altLang="ko-KR" sz="2000">
                <a:latin typeface="Times New Roman" panose="02020603050405020304" pitchFamily="18" charset="0"/>
                <a:ea typeface="굴림" panose="020B0600000101010101" pitchFamily="34" charset="-127"/>
              </a:rPr>
              <a:t> = Y</a:t>
            </a:r>
            <a:r>
              <a:rPr lang="en-US" altLang="ko-KR" sz="2000" baseline="-25000">
                <a:latin typeface="Times New Roman" panose="02020603050405020304" pitchFamily="18" charset="0"/>
                <a:ea typeface="굴림" panose="020B0600000101010101" pitchFamily="34" charset="-127"/>
              </a:rPr>
              <a:t>a</a:t>
            </a:r>
            <a:r>
              <a:rPr lang="en-US" altLang="ko-KR" sz="2000">
                <a:latin typeface="Times New Roman" panose="02020603050405020304" pitchFamily="18" charset="0"/>
                <a:ea typeface="굴림" panose="020B0600000101010101" pitchFamily="34" charset="-127"/>
              </a:rPr>
              <a:t>/k</a:t>
            </a:r>
            <a:r>
              <a:rPr lang="en-US" altLang="ko-KR" sz="2000" i="0">
                <a:ea typeface="굴림" panose="020B0600000101010101" pitchFamily="34" charset="-127"/>
              </a:rPr>
              <a:t>, etc. Hence, the overall output noise from this stage changes by a factor</a:t>
            </a: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pt-BR" altLang="ko-KR" sz="2000" i="0">
                <a:ea typeface="굴림" panose="020B0600000101010101" pitchFamily="34" charset="-127"/>
              </a:rPr>
              <a:t>                                     where                      : the signal gain.</a:t>
            </a:r>
          </a:p>
          <a:p>
            <a:pPr eaLnBrk="1" hangingPunct="1">
              <a:spcBef>
                <a:spcPct val="0"/>
              </a:spcBef>
              <a:buFontTx/>
              <a:buNone/>
            </a:pPr>
            <a:endParaRPr lang="pt-BR" altLang="ko-KR" sz="2000" i="0">
              <a:ea typeface="굴림" panose="020B0600000101010101" pitchFamily="34" charset="-127"/>
            </a:endParaRPr>
          </a:p>
        </p:txBody>
      </p:sp>
      <p:sp>
        <p:nvSpPr>
          <p:cNvPr id="107524" name="Rectangle 3">
            <a:extLst>
              <a:ext uri="{FF2B5EF4-FFF2-40B4-BE49-F238E27FC236}">
                <a16:creationId xmlns:a16="http://schemas.microsoft.com/office/drawing/2014/main" id="{072EA33A-1C05-2D34-A88B-5E0602E531DA}"/>
              </a:ext>
            </a:extLst>
          </p:cNvPr>
          <p:cNvSpPr>
            <a:spLocks noGrp="1" noChangeArrowheads="1"/>
          </p:cNvSpPr>
          <p:nvPr>
            <p:ph type="title"/>
          </p:nvPr>
        </p:nvSpPr>
        <p:spPr>
          <a:xfrm>
            <a:off x="381000" y="152400"/>
            <a:ext cx="8305800" cy="685800"/>
          </a:xfrm>
        </p:spPr>
        <p:txBody>
          <a:bodyPr/>
          <a:lstStyle/>
          <a:p>
            <a:pPr eaLnBrk="1" hangingPunct="1"/>
            <a:r>
              <a:rPr lang="en-US" altLang="ko-KR" sz="3200">
                <a:ea typeface="굴림" panose="020B0600000101010101" pitchFamily="34" charset="-127"/>
              </a:rPr>
              <a:t>Scaling for Optimal DR and Chip Area </a:t>
            </a:r>
            <a:r>
              <a:rPr lang="en-US" altLang="ko-KR" sz="2400">
                <a:ea typeface="굴림" panose="020B0600000101010101" pitchFamily="34" charset="-127"/>
              </a:rPr>
              <a:t>–(2)</a:t>
            </a:r>
            <a:endParaRPr lang="en-US" altLang="zh-CN" sz="2400">
              <a:ea typeface="宋体" panose="02010600030101010101" pitchFamily="2" charset="-122"/>
            </a:endParaRPr>
          </a:p>
        </p:txBody>
      </p:sp>
      <p:pic>
        <p:nvPicPr>
          <p:cNvPr id="107525" name="Picture 6">
            <a:extLst>
              <a:ext uri="{FF2B5EF4-FFF2-40B4-BE49-F238E27FC236}">
                <a16:creationId xmlns:a16="http://schemas.microsoft.com/office/drawing/2014/main" id="{D7C47EB0-7916-3047-1FA1-7BDA7F162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2057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7">
            <a:extLst>
              <a:ext uri="{FF2B5EF4-FFF2-40B4-BE49-F238E27FC236}">
                <a16:creationId xmlns:a16="http://schemas.microsoft.com/office/drawing/2014/main" id="{75063662-67C4-3462-E09E-1052F6545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144938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8">
            <a:extLst>
              <a:ext uri="{FF2B5EF4-FFF2-40B4-BE49-F238E27FC236}">
                <a16:creationId xmlns:a16="http://schemas.microsoft.com/office/drawing/2014/main" id="{58E6DCE8-AD63-EE65-DFC8-15C35FBD8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373313"/>
            <a:ext cx="9445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9">
            <a:extLst>
              <a:ext uri="{FF2B5EF4-FFF2-40B4-BE49-F238E27FC236}">
                <a16:creationId xmlns:a16="http://schemas.microsoft.com/office/drawing/2014/main" id="{B4846113-BB7E-4942-5332-BAA35584A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21050"/>
            <a:ext cx="5334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灯片编号占位符 11">
            <a:extLst>
              <a:ext uri="{FF2B5EF4-FFF2-40B4-BE49-F238E27FC236}">
                <a16:creationId xmlns:a16="http://schemas.microsoft.com/office/drawing/2014/main" id="{D714750D-7AE8-48A0-B286-BBE000DCBB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B73CD65-7253-442C-B9AC-B93C8F785C52}" type="slidenum">
              <a:rPr lang="en-US" altLang="en-US" sz="1600">
                <a:ea typeface="굴림" panose="020B0600000101010101" pitchFamily="34" charset="-127"/>
              </a:rPr>
              <a:pPr eaLnBrk="1" hangingPunct="1">
                <a:spcBef>
                  <a:spcPct val="0"/>
                </a:spcBef>
                <a:buFontTx/>
                <a:buNone/>
              </a:pPr>
              <a:t>104</a:t>
            </a:fld>
            <a:endParaRPr lang="en-US" altLang="en-US" sz="1600">
              <a:ea typeface="굴림" panose="020B0600000101010101" pitchFamily="34" charset="-127"/>
            </a:endParaRPr>
          </a:p>
        </p:txBody>
      </p:sp>
      <p:sp>
        <p:nvSpPr>
          <p:cNvPr id="108547" name="Rectangle 2">
            <a:extLst>
              <a:ext uri="{FF2B5EF4-FFF2-40B4-BE49-F238E27FC236}">
                <a16:creationId xmlns:a16="http://schemas.microsoft.com/office/drawing/2014/main" id="{C423AFEF-3490-CC12-906A-F9485F3D51D7}"/>
              </a:ext>
            </a:extLst>
          </p:cNvPr>
          <p:cNvSpPr>
            <a:spLocks noChangeArrowheads="1"/>
          </p:cNvSpPr>
          <p:nvPr/>
        </p:nvSpPr>
        <p:spPr bwMode="auto">
          <a:xfrm>
            <a:off x="381000" y="1271588"/>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i="0">
                <a:ea typeface="굴림" panose="020B0600000101010101" pitchFamily="34" charset="-127"/>
              </a:rPr>
              <a:t>The output signal does not change, so the SNR improves with increasing </a:t>
            </a:r>
            <a:r>
              <a:rPr lang="en-US" altLang="ko-KR" u="sng">
                <a:latin typeface="Times New Roman" panose="02020603050405020304" pitchFamily="18" charset="0"/>
                <a:ea typeface="굴림" panose="020B0600000101010101" pitchFamily="34" charset="-127"/>
              </a:rPr>
              <a:t>k</a:t>
            </a:r>
            <a:r>
              <a:rPr lang="en-US" altLang="ko-KR" i="0">
                <a:ea typeface="굴림" panose="020B0600000101010101" pitchFamily="34" charset="-127"/>
              </a:rPr>
              <a:t>. However, the noise reduction is slower than </a:t>
            </a:r>
            <a:r>
              <a:rPr lang="en-US" altLang="ko-KR">
                <a:latin typeface="Times New Roman" panose="02020603050405020304" pitchFamily="18" charset="0"/>
                <a:ea typeface="굴림" panose="020B0600000101010101" pitchFamily="34" charset="-127"/>
              </a:rPr>
              <a:t>1/k</a:t>
            </a:r>
            <a:r>
              <a:rPr lang="en-US" altLang="ko-KR" i="0">
                <a:ea typeface="굴림" panose="020B0600000101010101" pitchFamily="34" charset="-127"/>
              </a:rPr>
              <a:t>, and also this noise is only one of the terms in the output noise power.</a:t>
            </a:r>
          </a:p>
          <a:p>
            <a:pPr eaLnBrk="1" hangingPunct="1">
              <a:spcBef>
                <a:spcPct val="0"/>
              </a:spcBef>
              <a:buFontTx/>
              <a:buNone/>
            </a:pPr>
            <a:endParaRPr lang="en-US" altLang="ko-KR" i="0">
              <a:ea typeface="굴림" panose="020B0600000101010101" pitchFamily="34" charset="-127"/>
            </a:endParaRPr>
          </a:p>
          <a:p>
            <a:pPr eaLnBrk="1" hangingPunct="1">
              <a:spcBef>
                <a:spcPct val="0"/>
              </a:spcBef>
              <a:buFontTx/>
              <a:buNone/>
            </a:pPr>
            <a:r>
              <a:rPr lang="en-US" altLang="ko-KR" i="0">
                <a:ea typeface="굴림" panose="020B0600000101010101" pitchFamily="34" charset="-127"/>
              </a:rPr>
              <a:t>If </a:t>
            </a:r>
            <a:r>
              <a:rPr lang="en-US" altLang="ko-KR">
                <a:latin typeface="Times New Roman" panose="02020603050405020304" pitchFamily="18" charset="0"/>
                <a:ea typeface="굴림" panose="020B0600000101010101" pitchFamily="34" charset="-127"/>
              </a:rPr>
              <a:t>V</a:t>
            </a:r>
            <a:r>
              <a:rPr lang="en-US" altLang="ko-KR" baseline="-25000">
                <a:latin typeface="Times New Roman" panose="02020603050405020304" pitchFamily="18" charset="0"/>
                <a:ea typeface="굴림" panose="020B0600000101010101" pitchFamily="34" charset="-127"/>
              </a:rPr>
              <a:t>o</a:t>
            </a:r>
            <a:r>
              <a:rPr lang="en-US" altLang="ko-KR">
                <a:latin typeface="Times New Roman" panose="02020603050405020304" pitchFamily="18" charset="0"/>
                <a:ea typeface="굴림" panose="020B0600000101010101" pitchFamily="34" charset="-127"/>
              </a:rPr>
              <a:t>&gt; V</a:t>
            </a:r>
            <a:r>
              <a:rPr lang="en-US" altLang="ko-KR" baseline="-25000">
                <a:latin typeface="Times New Roman" panose="02020603050405020304" pitchFamily="18" charset="0"/>
                <a:ea typeface="굴림" panose="020B0600000101010101" pitchFamily="34" charset="-127"/>
              </a:rPr>
              <a:t>DD</a:t>
            </a:r>
            <a:r>
              <a:rPr lang="en-US" altLang="ko-KR" i="0">
                <a:ea typeface="굴림" panose="020B0600000101010101" pitchFamily="34" charset="-127"/>
              </a:rPr>
              <a:t>, distortion occurs, hence </a:t>
            </a:r>
            <a:r>
              <a:rPr lang="en-US" altLang="ko-KR">
                <a:latin typeface="Times New Roman" panose="02020603050405020304" pitchFamily="18" charset="0"/>
                <a:ea typeface="굴림" panose="020B0600000101010101" pitchFamily="34" charset="-127"/>
              </a:rPr>
              <a:t>k ≤</a:t>
            </a:r>
            <a:r>
              <a:rPr lang="ko-KR" altLang="en-US">
                <a:latin typeface="Times New Roman" panose="02020603050405020304" pitchFamily="18" charset="0"/>
                <a:ea typeface="굴림" panose="020B0600000101010101" pitchFamily="34" charset="-127"/>
              </a:rPr>
              <a:t> </a:t>
            </a:r>
            <a:r>
              <a:rPr lang="en-US" altLang="ko-KR">
                <a:latin typeface="Times New Roman" panose="02020603050405020304" pitchFamily="18" charset="0"/>
                <a:ea typeface="굴림" panose="020B0600000101010101" pitchFamily="34" charset="-127"/>
              </a:rPr>
              <a:t>k</a:t>
            </a:r>
            <a:r>
              <a:rPr lang="en-US" altLang="ko-KR" baseline="-25000">
                <a:latin typeface="Times New Roman" panose="02020603050405020304" pitchFamily="18" charset="0"/>
                <a:ea typeface="굴림" panose="020B0600000101010101" pitchFamily="34" charset="-127"/>
              </a:rPr>
              <a:t>max</a:t>
            </a:r>
            <a:r>
              <a:rPr lang="en-US" altLang="ko-KR" i="0">
                <a:ea typeface="굴림" panose="020B0600000101010101" pitchFamily="34" charset="-127"/>
              </a:rPr>
              <a:t> is limited such that </a:t>
            </a:r>
            <a:r>
              <a:rPr lang="en-US" altLang="ko-KR">
                <a:latin typeface="Times New Roman" panose="02020603050405020304" pitchFamily="18" charset="0"/>
                <a:ea typeface="굴림" panose="020B0600000101010101" pitchFamily="34" charset="-127"/>
              </a:rPr>
              <a:t>Y</a:t>
            </a:r>
            <a:r>
              <a:rPr lang="en-US" altLang="ko-KR" baseline="-25000">
                <a:latin typeface="Times New Roman" panose="02020603050405020304" pitchFamily="18" charset="0"/>
                <a:ea typeface="굴림" panose="020B0600000101010101" pitchFamily="34" charset="-127"/>
              </a:rPr>
              <a:t>o</a:t>
            </a:r>
            <a:r>
              <a:rPr lang="en-US" altLang="ko-KR" i="0">
                <a:ea typeface="굴림" panose="020B0600000101010101" pitchFamily="34" charset="-127"/>
              </a:rPr>
              <a:t> saturates for the same </a:t>
            </a:r>
            <a:r>
              <a:rPr lang="en-US" altLang="ko-KR">
                <a:latin typeface="Times New Roman" panose="02020603050405020304" pitchFamily="18" charset="0"/>
                <a:ea typeface="굴림" panose="020B0600000101010101" pitchFamily="34" charset="-127"/>
              </a:rPr>
              <a:t>V</a:t>
            </a:r>
            <a:r>
              <a:rPr lang="en-US" altLang="ko-KR" baseline="-25000">
                <a:latin typeface="Times New Roman" panose="02020603050405020304" pitchFamily="18" charset="0"/>
                <a:ea typeface="굴림" panose="020B0600000101010101" pitchFamily="34" charset="-127"/>
              </a:rPr>
              <a:t>in</a:t>
            </a:r>
            <a:r>
              <a:rPr lang="en-US" altLang="ko-KR" i="0">
                <a:ea typeface="굴림" panose="020B0600000101010101" pitchFamily="34" charset="-127"/>
              </a:rPr>
              <a:t> as the overall </a:t>
            </a:r>
            <a:r>
              <a:rPr lang="en-US" altLang="ko-KR">
                <a:latin typeface="Times New Roman" panose="02020603050405020304" pitchFamily="18" charset="0"/>
                <a:ea typeface="굴림" panose="020B0600000101010101" pitchFamily="34" charset="-127"/>
              </a:rPr>
              <a:t>V</a:t>
            </a:r>
            <a:r>
              <a:rPr lang="en-US" altLang="ko-KR" baseline="-25000">
                <a:latin typeface="Times New Roman" panose="02020603050405020304" pitchFamily="18" charset="0"/>
                <a:ea typeface="굴림" panose="020B0600000101010101" pitchFamily="34" charset="-127"/>
              </a:rPr>
              <a:t>out</a:t>
            </a:r>
            <a:r>
              <a:rPr lang="en-US" altLang="ko-KR" i="0">
                <a:ea typeface="굴림" panose="020B0600000101010101" pitchFamily="34" charset="-127"/>
              </a:rPr>
              <a:t>. Any </a:t>
            </a:r>
            <a:r>
              <a:rPr lang="en-US" altLang="ko-KR">
                <a:latin typeface="Times New Roman" panose="02020603050405020304" pitchFamily="18" charset="0"/>
                <a:ea typeface="굴림" panose="020B0600000101010101" pitchFamily="34" charset="-127"/>
              </a:rPr>
              <a:t>k &gt; k</a:t>
            </a:r>
            <a:r>
              <a:rPr lang="en-US" altLang="ko-KR" baseline="-25000">
                <a:latin typeface="Times New Roman" panose="02020603050405020304" pitchFamily="18" charset="0"/>
                <a:ea typeface="굴림" panose="020B0600000101010101" pitchFamily="34" charset="-127"/>
              </a:rPr>
              <a:t>max</a:t>
            </a:r>
            <a:r>
              <a:rPr lang="en-US" altLang="ko-KR" i="0">
                <a:ea typeface="굴림" panose="020B0600000101010101" pitchFamily="34" charset="-127"/>
              </a:rPr>
              <a:t> forces the input signal to be reduced by </a:t>
            </a:r>
            <a:r>
              <a:rPr lang="en-US" altLang="ko-KR" u="sng">
                <a:latin typeface="Times New Roman" panose="02020603050405020304" pitchFamily="18" charset="0"/>
                <a:ea typeface="굴림" panose="020B0600000101010101" pitchFamily="34" charset="-127"/>
              </a:rPr>
              <a:t>k</a:t>
            </a:r>
            <a:r>
              <a:rPr lang="en-US" altLang="ko-KR" i="0">
                <a:ea typeface="굴림" panose="020B0600000101010101" pitchFamily="34" charset="-127"/>
              </a:rPr>
              <a:t> so the SNR will now decrease with </a:t>
            </a:r>
            <a:r>
              <a:rPr lang="en-US" altLang="ko-KR" u="sng">
                <a:latin typeface="Times New Roman" panose="02020603050405020304" pitchFamily="18" charset="0"/>
                <a:ea typeface="굴림" panose="020B0600000101010101" pitchFamily="34" charset="-127"/>
              </a:rPr>
              <a:t>k</a:t>
            </a:r>
            <a:r>
              <a:rPr lang="en-US" altLang="ko-KR" i="0">
                <a:ea typeface="굴림" panose="020B0600000101010101" pitchFamily="34" charset="-127"/>
              </a:rPr>
              <a:t>.</a:t>
            </a:r>
            <a:endParaRPr lang="pt-BR" altLang="ko-KR" i="0">
              <a:ea typeface="굴림" panose="020B0600000101010101" pitchFamily="34" charset="-127"/>
            </a:endParaRPr>
          </a:p>
        </p:txBody>
      </p:sp>
      <p:sp>
        <p:nvSpPr>
          <p:cNvPr id="108548" name="Rectangle 3">
            <a:extLst>
              <a:ext uri="{FF2B5EF4-FFF2-40B4-BE49-F238E27FC236}">
                <a16:creationId xmlns:a16="http://schemas.microsoft.com/office/drawing/2014/main" id="{923D39C8-3037-B902-9AC7-02920BA39826}"/>
              </a:ext>
            </a:extLst>
          </p:cNvPr>
          <p:cNvSpPr>
            <a:spLocks noGrp="1" noChangeArrowheads="1"/>
          </p:cNvSpPr>
          <p:nvPr>
            <p:ph type="title"/>
          </p:nvPr>
        </p:nvSpPr>
        <p:spPr>
          <a:xfrm>
            <a:off x="381000" y="152400"/>
            <a:ext cx="8305800" cy="685800"/>
          </a:xfrm>
        </p:spPr>
        <p:txBody>
          <a:bodyPr/>
          <a:lstStyle/>
          <a:p>
            <a:pPr eaLnBrk="1" hangingPunct="1"/>
            <a:r>
              <a:rPr lang="en-US" altLang="ko-KR" sz="3200">
                <a:ea typeface="굴림" panose="020B0600000101010101" pitchFamily="34" charset="-127"/>
              </a:rPr>
              <a:t>Scaling for Optimal DR and Chip Area </a:t>
            </a:r>
            <a:r>
              <a:rPr lang="en-US" altLang="ko-KR" sz="2400">
                <a:ea typeface="굴림" panose="020B0600000101010101" pitchFamily="34" charset="-127"/>
              </a:rPr>
              <a:t>–(3)</a:t>
            </a:r>
            <a:endParaRPr lang="en-US" altLang="zh-CN" sz="2400">
              <a:ea typeface="宋体" panose="02010600030101010101" pitchFamily="2" charset="-122"/>
            </a:endParaRPr>
          </a:p>
        </p:txBody>
      </p:sp>
      <p:sp>
        <p:nvSpPr>
          <p:cNvPr id="108549" name="Rectangle 8">
            <a:extLst>
              <a:ext uri="{FF2B5EF4-FFF2-40B4-BE49-F238E27FC236}">
                <a16:creationId xmlns:a16="http://schemas.microsoft.com/office/drawing/2014/main" id="{4D402A81-6284-B0E9-C71D-75FAEB447382}"/>
              </a:ext>
            </a:extLst>
          </p:cNvPr>
          <p:cNvSpPr>
            <a:spLocks noChangeArrowheads="1"/>
          </p:cNvSpPr>
          <p:nvPr/>
        </p:nvSpPr>
        <p:spPr bwMode="auto">
          <a:xfrm>
            <a:off x="381000" y="4689475"/>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pt-BR" altLang="ko-KR" u="sng">
              <a:ea typeface="굴림" panose="020B0600000101010101" pitchFamily="34" charset="-127"/>
            </a:endParaRPr>
          </a:p>
          <a:p>
            <a:pPr eaLnBrk="1" hangingPunct="1">
              <a:spcBef>
                <a:spcPct val="0"/>
              </a:spcBef>
              <a:buFontTx/>
              <a:buNone/>
            </a:pPr>
            <a:r>
              <a:rPr lang="pt-BR" altLang="ko-KR" u="sng">
                <a:ea typeface="굴림" panose="020B0600000101010101" pitchFamily="34" charset="-127"/>
              </a:rPr>
              <a:t>Conclusion</a:t>
            </a:r>
            <a:r>
              <a:rPr lang="pt-BR" altLang="ko-KR">
                <a:ea typeface="굴림" panose="020B0600000101010101" pitchFamily="34" charset="-127"/>
              </a:rPr>
              <a:t>: </a:t>
            </a:r>
            <a:r>
              <a:rPr lang="pt-BR" altLang="ko-KR">
                <a:latin typeface="Times New Roman" panose="02020603050405020304" pitchFamily="18" charset="0"/>
                <a:ea typeface="굴림" panose="020B0600000101010101" pitchFamily="34" charset="-127"/>
              </a:rPr>
              <a:t>k</a:t>
            </a:r>
            <a:r>
              <a:rPr lang="pt-BR" altLang="ko-KR" baseline="-25000">
                <a:latin typeface="Times New Roman" panose="02020603050405020304" pitchFamily="18" charset="0"/>
                <a:ea typeface="굴림" panose="020B0600000101010101" pitchFamily="34" charset="-127"/>
              </a:rPr>
              <a:t>max</a:t>
            </a:r>
            <a:r>
              <a:rPr lang="pt-BR" altLang="ko-KR">
                <a:ea typeface="굴림" panose="020B0600000101010101" pitchFamily="34" charset="-127"/>
              </a:rPr>
              <a:t> is optimum, if settling time is not an issue. </a:t>
            </a:r>
            <a:endParaRPr lang="en-US" altLang="zh-CN">
              <a:ea typeface="굴림" panose="020B0600000101010101" pitchFamily="34" charset="-127"/>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灯片编号占位符 11">
            <a:extLst>
              <a:ext uri="{FF2B5EF4-FFF2-40B4-BE49-F238E27FC236}">
                <a16:creationId xmlns:a16="http://schemas.microsoft.com/office/drawing/2014/main" id="{B57FB270-060B-BD61-77C6-BA35288045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65E8855-39B7-4C18-B3F7-C0EDBE22865C}" type="slidenum">
              <a:rPr lang="en-US" altLang="en-US" sz="1600">
                <a:ea typeface="굴림" panose="020B0600000101010101" pitchFamily="34" charset="-127"/>
              </a:rPr>
              <a:pPr eaLnBrk="1" hangingPunct="1">
                <a:spcBef>
                  <a:spcPct val="0"/>
                </a:spcBef>
                <a:buFontTx/>
                <a:buNone/>
              </a:pPr>
              <a:t>105</a:t>
            </a:fld>
            <a:endParaRPr lang="en-US" altLang="en-US" sz="1600">
              <a:ea typeface="굴림" panose="020B0600000101010101" pitchFamily="34" charset="-127"/>
            </a:endParaRPr>
          </a:p>
        </p:txBody>
      </p:sp>
      <p:sp>
        <p:nvSpPr>
          <p:cNvPr id="109571" name="Rectangle 2">
            <a:extLst>
              <a:ext uri="{FF2B5EF4-FFF2-40B4-BE49-F238E27FC236}">
                <a16:creationId xmlns:a16="http://schemas.microsoft.com/office/drawing/2014/main" id="{46B23E00-3079-43BF-F0CC-707A3447C9A0}"/>
              </a:ext>
            </a:extLst>
          </p:cNvPr>
          <p:cNvSpPr>
            <a:spLocks noChangeArrowheads="1"/>
          </p:cNvSpPr>
          <p:nvPr/>
        </p:nvSpPr>
        <p:spPr bwMode="auto">
          <a:xfrm>
            <a:off x="381000" y="914400"/>
            <a:ext cx="8382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b="1">
                <a:ea typeface="굴림" panose="020B0600000101010101" pitchFamily="34" charset="-127"/>
              </a:rPr>
              <a:t>Purposes :</a:t>
            </a:r>
          </a:p>
          <a:p>
            <a:pPr lvl="1" eaLnBrk="1" hangingPunct="1">
              <a:spcBef>
                <a:spcPct val="0"/>
              </a:spcBef>
              <a:buFontTx/>
              <a:buNone/>
            </a:pPr>
            <a:endParaRPr lang="en-US" altLang="ko-KR" i="0">
              <a:ea typeface="굴림" panose="020B0600000101010101" pitchFamily="34" charset="-127"/>
            </a:endParaRPr>
          </a:p>
          <a:p>
            <a:pPr lvl="1" eaLnBrk="1" hangingPunct="1">
              <a:spcBef>
                <a:spcPct val="0"/>
              </a:spcBef>
              <a:buFontTx/>
              <a:buNone/>
            </a:pPr>
            <a:r>
              <a:rPr lang="en-US" altLang="ko-KR" i="0">
                <a:ea typeface="굴림" panose="020B0600000101010101" pitchFamily="34" charset="-127"/>
              </a:rPr>
              <a:t>1. Maximum dynamic range</a:t>
            </a:r>
          </a:p>
          <a:p>
            <a:pPr lvl="1" eaLnBrk="1" hangingPunct="1">
              <a:spcBef>
                <a:spcPct val="0"/>
              </a:spcBef>
              <a:buFontTx/>
              <a:buNone/>
            </a:pPr>
            <a:r>
              <a:rPr lang="en-US" altLang="ko-KR" i="0">
                <a:ea typeface="굴림" panose="020B0600000101010101" pitchFamily="34" charset="-127"/>
              </a:rPr>
              <a:t>2. Minimum </a:t>
            </a:r>
            <a:r>
              <a:rPr lang="en-US" altLang="ko-KR">
                <a:latin typeface="Times New Roman" panose="02020603050405020304" pitchFamily="18" charset="0"/>
                <a:ea typeface="굴림" panose="020B0600000101010101" pitchFamily="34" charset="-127"/>
              </a:rPr>
              <a:t>C</a:t>
            </a:r>
            <a:r>
              <a:rPr lang="en-US" altLang="ko-KR" baseline="-25000">
                <a:latin typeface="Times New Roman" panose="02020603050405020304" pitchFamily="18" charset="0"/>
                <a:ea typeface="굴림" panose="020B0600000101010101" pitchFamily="34" charset="-127"/>
              </a:rPr>
              <a:t>max</a:t>
            </a:r>
            <a:r>
              <a:rPr lang="en-US" altLang="ko-KR">
                <a:latin typeface="Times New Roman" panose="02020603050405020304" pitchFamily="18" charset="0"/>
                <a:ea typeface="굴림" panose="020B0600000101010101" pitchFamily="34" charset="-127"/>
              </a:rPr>
              <a:t> / C</a:t>
            </a:r>
            <a:r>
              <a:rPr lang="en-US" altLang="ko-KR" baseline="-25000">
                <a:latin typeface="Times New Roman" panose="02020603050405020304" pitchFamily="18" charset="0"/>
                <a:ea typeface="굴림" panose="020B0600000101010101" pitchFamily="34" charset="-127"/>
              </a:rPr>
              <a:t>min </a:t>
            </a:r>
            <a:r>
              <a:rPr lang="en-US" altLang="ko-KR">
                <a:latin typeface="Times New Roman" panose="02020603050405020304" pitchFamily="18" charset="0"/>
                <a:ea typeface="굴림" panose="020B0600000101010101" pitchFamily="34" charset="-127"/>
              </a:rPr>
              <a:t>, ∑C / C</a:t>
            </a:r>
            <a:r>
              <a:rPr lang="en-US" altLang="ko-KR" baseline="-25000">
                <a:latin typeface="Times New Roman" panose="02020603050405020304" pitchFamily="18" charset="0"/>
                <a:ea typeface="굴림" panose="020B0600000101010101" pitchFamily="34" charset="-127"/>
              </a:rPr>
              <a:t>min</a:t>
            </a:r>
            <a:endParaRPr lang="ko-KR" altLang="en-US" baseline="-25000">
              <a:latin typeface="Times New Roman" panose="02020603050405020304" pitchFamily="18" charset="0"/>
              <a:ea typeface="굴림" panose="020B0600000101010101" pitchFamily="34" charset="-127"/>
            </a:endParaRPr>
          </a:p>
          <a:p>
            <a:pPr lvl="1" eaLnBrk="1" hangingPunct="1">
              <a:spcBef>
                <a:spcPct val="0"/>
              </a:spcBef>
              <a:buFontTx/>
              <a:buNone/>
            </a:pPr>
            <a:r>
              <a:rPr lang="en-US" altLang="ko-KR" i="0">
                <a:ea typeface="굴림" panose="020B0600000101010101" pitchFamily="34" charset="-127"/>
              </a:rPr>
              <a:t>3. Minimum sens. to op-amp dc gain</a:t>
            </a:r>
          </a:p>
          <a:p>
            <a:pPr eaLnBrk="1" hangingPunct="1">
              <a:spcBef>
                <a:spcPct val="0"/>
              </a:spcBef>
              <a:buFontTx/>
              <a:buNone/>
            </a:pPr>
            <a:r>
              <a:rPr lang="en-US" altLang="ko-KR" sz="2000" i="0">
                <a:ea typeface="굴림" panose="020B0600000101010101" pitchFamily="34" charset="-127"/>
              </a:rPr>
              <a:t>          effects.</a:t>
            </a:r>
            <a:endParaRPr lang="pt-BR" altLang="ko-KR" sz="2000" i="0">
              <a:ea typeface="굴림" panose="020B0600000101010101" pitchFamily="34" charset="-127"/>
            </a:endParaRPr>
          </a:p>
        </p:txBody>
      </p:sp>
      <p:sp>
        <p:nvSpPr>
          <p:cNvPr id="109572" name="Rectangle 3">
            <a:extLst>
              <a:ext uri="{FF2B5EF4-FFF2-40B4-BE49-F238E27FC236}">
                <a16:creationId xmlns:a16="http://schemas.microsoft.com/office/drawing/2014/main" id="{DC15EB4B-2E4E-5D84-561B-BF4E8C2B2718}"/>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(1)</a:t>
            </a:r>
            <a:endParaRPr lang="en-US" altLang="zh-CN" sz="2800">
              <a:ea typeface="宋体" panose="02010600030101010101" pitchFamily="2" charset="-122"/>
            </a:endParaRPr>
          </a:p>
        </p:txBody>
      </p:sp>
      <p:sp>
        <p:nvSpPr>
          <p:cNvPr id="109573" name="Rectangle 4">
            <a:extLst>
              <a:ext uri="{FF2B5EF4-FFF2-40B4-BE49-F238E27FC236}">
                <a16:creationId xmlns:a16="http://schemas.microsoft.com/office/drawing/2014/main" id="{0C5B2A47-21C1-D59B-9DB1-996268C2E6E0}"/>
              </a:ext>
            </a:extLst>
          </p:cNvPr>
          <p:cNvSpPr>
            <a:spLocks noChangeArrowheads="1"/>
          </p:cNvSpPr>
          <p:nvPr/>
        </p:nvSpPr>
        <p:spPr bwMode="auto">
          <a:xfrm>
            <a:off x="381000" y="32004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b="1">
                <a:ea typeface="굴림" panose="020B0600000101010101" pitchFamily="34" charset="-127"/>
              </a:rPr>
              <a:t>1. Dynamic range scaling:</a:t>
            </a:r>
            <a:endParaRPr lang="en-US" altLang="zh-CN" b="1">
              <a:ea typeface="굴림" panose="020B0600000101010101" pitchFamily="34" charset="-127"/>
            </a:endParaRPr>
          </a:p>
        </p:txBody>
      </p:sp>
      <p:pic>
        <p:nvPicPr>
          <p:cNvPr id="109574" name="Picture 5">
            <a:extLst>
              <a:ext uri="{FF2B5EF4-FFF2-40B4-BE49-F238E27FC236}">
                <a16:creationId xmlns:a16="http://schemas.microsoft.com/office/drawing/2014/main" id="{90F27668-707E-B87B-492B-FBE0612F6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5181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Rectangle 6">
            <a:extLst>
              <a:ext uri="{FF2B5EF4-FFF2-40B4-BE49-F238E27FC236}">
                <a16:creationId xmlns:a16="http://schemas.microsoft.com/office/drawing/2014/main" id="{C8B29F5D-C72E-AED3-83D2-F3639F13B5B1}"/>
              </a:ext>
            </a:extLst>
          </p:cNvPr>
          <p:cNvSpPr>
            <a:spLocks noChangeArrowheads="1"/>
          </p:cNvSpPr>
          <p:nvPr/>
        </p:nvSpPr>
        <p:spPr bwMode="auto">
          <a:xfrm>
            <a:off x="5562600" y="2971800"/>
            <a:ext cx="358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sz="2000" i="0">
                <a:ea typeface="굴림" panose="020B0600000101010101" pitchFamily="34" charset="-127"/>
              </a:rPr>
              <a:t>Assume that opamps have same input noise </a:t>
            </a:r>
            <a:r>
              <a:rPr lang="en-US" altLang="ko-KR" sz="2000">
                <a:latin typeface="Times New Roman" panose="02020603050405020304" pitchFamily="18" charset="0"/>
                <a:ea typeface="굴림" panose="020B0600000101010101" pitchFamily="34" charset="-127"/>
              </a:rPr>
              <a:t>v</a:t>
            </a:r>
            <a:r>
              <a:rPr lang="en-US" altLang="ko-KR" sz="2000" baseline="30000">
                <a:latin typeface="Times New Roman" panose="02020603050405020304" pitchFamily="18" charset="0"/>
                <a:ea typeface="굴림" panose="020B0600000101010101" pitchFamily="34" charset="-127"/>
              </a:rPr>
              <a:t>2</a:t>
            </a:r>
            <a:r>
              <a:rPr lang="en-US" altLang="ko-KR" sz="2000" baseline="-25000">
                <a:latin typeface="Times New Roman" panose="02020603050405020304" pitchFamily="18" charset="0"/>
                <a:ea typeface="굴림" panose="020B0600000101010101" pitchFamily="34" charset="-127"/>
              </a:rPr>
              <a:t>n</a:t>
            </a:r>
            <a:r>
              <a:rPr lang="en-US" altLang="ko-KR" sz="2000" i="0">
                <a:ea typeface="굴림" panose="020B0600000101010101" pitchFamily="34" charset="-127"/>
              </a:rPr>
              <a:t>, and max. linear range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max</a:t>
            </a:r>
            <a:r>
              <a:rPr lang="en-US" altLang="ko-KR" sz="2000">
                <a:latin typeface="Times New Roman" panose="02020603050405020304" pitchFamily="18" charset="0"/>
                <a:ea typeface="굴림" panose="020B0600000101010101" pitchFamily="34" charset="-127"/>
              </a:rPr>
              <a:t>|</a:t>
            </a:r>
            <a:r>
              <a:rPr lang="en-US" altLang="ko-KR" sz="2000" i="0">
                <a:ea typeface="굴림" panose="020B0600000101010101" pitchFamily="34" charset="-127"/>
              </a:rPr>
              <a:t>. For an optimum dynamic range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in max</a:t>
            </a:r>
            <a:r>
              <a:rPr lang="en-US" altLang="ko-KR" sz="2000">
                <a:latin typeface="Times New Roman" panose="02020603050405020304" pitchFamily="18" charset="0"/>
                <a:ea typeface="굴림" panose="020B0600000101010101" pitchFamily="34" charset="-127"/>
              </a:rPr>
              <a:t> / V</a:t>
            </a:r>
            <a:r>
              <a:rPr lang="en-US" altLang="ko-KR" sz="2000" baseline="-25000">
                <a:latin typeface="Times New Roman" panose="02020603050405020304" pitchFamily="18" charset="0"/>
                <a:ea typeface="굴림" panose="020B0600000101010101" pitchFamily="34" charset="-127"/>
              </a:rPr>
              <a:t>in min</a:t>
            </a:r>
            <a:r>
              <a:rPr lang="en-US" altLang="ko-KR" sz="2000" i="0">
                <a:ea typeface="굴림" panose="020B0600000101010101" pitchFamily="34" charset="-127"/>
              </a:rPr>
              <a:t>, each opamp should have the same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imax</a:t>
            </a:r>
            <a:r>
              <a:rPr lang="en-US" altLang="ko-KR" sz="2000">
                <a:latin typeface="Times New Roman" panose="02020603050405020304" pitchFamily="18" charset="0"/>
                <a:ea typeface="굴림" panose="020B0600000101010101" pitchFamily="34" charset="-127"/>
              </a:rPr>
              <a:t>(f)</a:t>
            </a:r>
            <a:r>
              <a:rPr lang="en-US" altLang="ko-KR" sz="2000" i="0">
                <a:ea typeface="굴림" panose="020B0600000101010101" pitchFamily="34" charset="-127"/>
              </a:rPr>
              <a:t>, so they all saturate at the same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in max</a:t>
            </a:r>
            <a:r>
              <a:rPr lang="en-US" altLang="ko-KR" sz="2000" i="0">
                <a:ea typeface="굴림" panose="020B0600000101010101" pitchFamily="34" charset="-127"/>
              </a:rPr>
              <a:t>. Otherwise, the </a:t>
            </a:r>
            <a:r>
              <a:rPr lang="en-US" altLang="ko-KR" sz="2000">
                <a:latin typeface="Times New Roman" panose="02020603050405020304" pitchFamily="18" charset="0"/>
                <a:ea typeface="굴림" panose="020B0600000101010101" pitchFamily="34" charset="-127"/>
              </a:rPr>
              <a:t>S/N</a:t>
            </a:r>
            <a:r>
              <a:rPr lang="en-US" altLang="ko-KR" sz="2000" i="0">
                <a:ea typeface="굴림" panose="020B0600000101010101" pitchFamily="34" charset="-127"/>
              </a:rPr>
              <a:t> of the op-amp is not optimal. May also use histograms!</a:t>
            </a:r>
            <a:endParaRPr lang="pt-BR" altLang="ko-KR" sz="2000" i="0">
              <a:ea typeface="굴림" panose="020B0600000101010101" pitchFamily="34" charset="-127"/>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灯片编号占位符 11">
            <a:extLst>
              <a:ext uri="{FF2B5EF4-FFF2-40B4-BE49-F238E27FC236}">
                <a16:creationId xmlns:a16="http://schemas.microsoft.com/office/drawing/2014/main" id="{3AF71946-0FC2-C674-7703-6077AFF5E1E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6EBE3C4-BEDA-4E9F-8018-C7CD5A35E290}" type="slidenum">
              <a:rPr lang="en-US" altLang="en-US" sz="1600">
                <a:ea typeface="굴림" panose="020B0600000101010101" pitchFamily="34" charset="-127"/>
              </a:rPr>
              <a:pPr eaLnBrk="1" hangingPunct="1">
                <a:spcBef>
                  <a:spcPct val="0"/>
                </a:spcBef>
                <a:buFontTx/>
                <a:buNone/>
              </a:pPr>
              <a:t>106</a:t>
            </a:fld>
            <a:endParaRPr lang="en-US" altLang="en-US" sz="1600">
              <a:ea typeface="굴림" panose="020B0600000101010101" pitchFamily="34" charset="-127"/>
            </a:endParaRPr>
          </a:p>
        </p:txBody>
      </p:sp>
      <p:sp>
        <p:nvSpPr>
          <p:cNvPr id="110595" name="Rectangle 2">
            <a:extLst>
              <a:ext uri="{FF2B5EF4-FFF2-40B4-BE49-F238E27FC236}">
                <a16:creationId xmlns:a16="http://schemas.microsoft.com/office/drawing/2014/main" id="{4FC85F9A-F870-B199-3EC5-83DDD2D33491}"/>
              </a:ext>
            </a:extLst>
          </p:cNvPr>
          <p:cNvSpPr>
            <a:spLocks noChangeArrowheads="1"/>
          </p:cNvSpPr>
          <p:nvPr/>
        </p:nvSpPr>
        <p:spPr bwMode="auto">
          <a:xfrm>
            <a:off x="381000" y="30480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sz="2000" i="0">
                <a:ea typeface="굴림" panose="020B0600000101010101" pitchFamily="34" charset="-127"/>
              </a:rPr>
              <a:t>To achieve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1 max</a:t>
            </a:r>
            <a:r>
              <a:rPr lang="en-US" altLang="ko-KR" sz="2000">
                <a:latin typeface="Times New Roman" panose="02020603050405020304" pitchFamily="18" charset="0"/>
                <a:ea typeface="굴림" panose="020B0600000101010101" pitchFamily="34" charset="-127"/>
              </a:rPr>
              <a:t> = V</a:t>
            </a:r>
            <a:r>
              <a:rPr lang="en-US" altLang="ko-KR" sz="2000" baseline="-25000">
                <a:latin typeface="Times New Roman" panose="02020603050405020304" pitchFamily="18" charset="0"/>
                <a:ea typeface="굴림" panose="020B0600000101010101" pitchFamily="34" charset="-127"/>
              </a:rPr>
              <a:t>2 max</a:t>
            </a:r>
            <a:r>
              <a:rPr lang="en-US" altLang="ko-KR" sz="2000">
                <a:latin typeface="Times New Roman" panose="02020603050405020304" pitchFamily="18" charset="0"/>
                <a:ea typeface="굴림" panose="020B0600000101010101" pitchFamily="34" charset="-127"/>
              </a:rPr>
              <a:t> = ••• = V</a:t>
            </a:r>
            <a:r>
              <a:rPr lang="en-US" altLang="ko-KR" sz="2000" baseline="-25000">
                <a:latin typeface="Times New Roman" panose="02020603050405020304" pitchFamily="18" charset="0"/>
                <a:ea typeface="굴림" panose="020B0600000101010101" pitchFamily="34" charset="-127"/>
              </a:rPr>
              <a:t>out max</a:t>
            </a:r>
            <a:r>
              <a:rPr lang="en-US" altLang="ko-KR" sz="2000" i="0">
                <a:ea typeface="굴림" panose="020B0600000101010101" pitchFamily="34" charset="-127"/>
              </a:rPr>
              <a:t>, use amplitude scaling:</a:t>
            </a:r>
            <a:endParaRPr lang="pt-BR" altLang="ko-KR" sz="2000" i="0">
              <a:ea typeface="굴림" panose="020B0600000101010101" pitchFamily="34" charset="-127"/>
            </a:endParaRPr>
          </a:p>
        </p:txBody>
      </p:sp>
      <p:sp>
        <p:nvSpPr>
          <p:cNvPr id="110596" name="Rectangle 3">
            <a:extLst>
              <a:ext uri="{FF2B5EF4-FFF2-40B4-BE49-F238E27FC236}">
                <a16:creationId xmlns:a16="http://schemas.microsoft.com/office/drawing/2014/main" id="{448AE084-BBD8-38F3-2E1B-7DAA96288667}"/>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(2)</a:t>
            </a:r>
            <a:endParaRPr lang="en-US" altLang="zh-CN" sz="2800">
              <a:ea typeface="宋体" panose="02010600030101010101" pitchFamily="2" charset="-122"/>
            </a:endParaRPr>
          </a:p>
        </p:txBody>
      </p:sp>
      <p:pic>
        <p:nvPicPr>
          <p:cNvPr id="110597" name="Picture 7">
            <a:extLst>
              <a:ext uri="{FF2B5EF4-FFF2-40B4-BE49-F238E27FC236}">
                <a16:creationId xmlns:a16="http://schemas.microsoft.com/office/drawing/2014/main" id="{11B70FA6-B737-AAB5-C9C5-42AB507A2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49530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9">
            <a:extLst>
              <a:ext uri="{FF2B5EF4-FFF2-40B4-BE49-F238E27FC236}">
                <a16:creationId xmlns:a16="http://schemas.microsoft.com/office/drawing/2014/main" id="{41B12F27-D289-2CFD-8266-AC49ED37E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3527425"/>
            <a:ext cx="55626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10">
            <a:extLst>
              <a:ext uri="{FF2B5EF4-FFF2-40B4-BE49-F238E27FC236}">
                <a16:creationId xmlns:a16="http://schemas.microsoft.com/office/drawing/2014/main" id="{748EB143-0542-F82F-584D-987BD8249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83113"/>
            <a:ext cx="15906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灯片编号占位符 11">
            <a:extLst>
              <a:ext uri="{FF2B5EF4-FFF2-40B4-BE49-F238E27FC236}">
                <a16:creationId xmlns:a16="http://schemas.microsoft.com/office/drawing/2014/main" id="{EAAE6730-E0AC-1C65-C11E-AE284107E9F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ACB6CE2-933B-4682-BF68-5B9A944A246E}" type="slidenum">
              <a:rPr lang="en-US" altLang="en-US" sz="1600">
                <a:ea typeface="굴림" panose="020B0600000101010101" pitchFamily="34" charset="-127"/>
              </a:rPr>
              <a:pPr eaLnBrk="1" hangingPunct="1">
                <a:spcBef>
                  <a:spcPct val="0"/>
                </a:spcBef>
                <a:buFontTx/>
                <a:buNone/>
              </a:pPr>
              <a:t>107</a:t>
            </a:fld>
            <a:endParaRPr lang="en-US" altLang="en-US" sz="1600">
              <a:ea typeface="굴림" panose="020B0600000101010101" pitchFamily="34" charset="-127"/>
            </a:endParaRPr>
          </a:p>
        </p:txBody>
      </p:sp>
      <p:sp>
        <p:nvSpPr>
          <p:cNvPr id="111619" name="Rectangle 2">
            <a:extLst>
              <a:ext uri="{FF2B5EF4-FFF2-40B4-BE49-F238E27FC236}">
                <a16:creationId xmlns:a16="http://schemas.microsoft.com/office/drawing/2014/main" id="{E3016A62-65EF-A4A1-F114-A247A1C49E28}"/>
              </a:ext>
            </a:extLst>
          </p:cNvPr>
          <p:cNvSpPr>
            <a:spLocks noChangeArrowheads="1"/>
          </p:cNvSpPr>
          <p:nvPr/>
        </p:nvSpPr>
        <p:spPr bwMode="auto">
          <a:xfrm>
            <a:off x="457200" y="1371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sz="2800" i="0">
                <a:ea typeface="굴림" panose="020B0600000101010101" pitchFamily="34" charset="-127"/>
              </a:rPr>
              <a:t>Simple rule:</a:t>
            </a:r>
          </a:p>
          <a:p>
            <a:pPr eaLnBrk="1" hangingPunct="1">
              <a:spcBef>
                <a:spcPct val="0"/>
              </a:spcBef>
              <a:buFontTx/>
              <a:buNone/>
            </a:pPr>
            <a:endParaRPr lang="en-US" altLang="ko-KR" sz="2800" i="0">
              <a:ea typeface="굴림" panose="020B0600000101010101" pitchFamily="34" charset="-127"/>
            </a:endParaRPr>
          </a:p>
          <a:p>
            <a:pPr eaLnBrk="1" hangingPunct="1">
              <a:spcBef>
                <a:spcPct val="0"/>
              </a:spcBef>
              <a:buFontTx/>
              <a:buNone/>
            </a:pPr>
            <a:r>
              <a:rPr lang="en-US" altLang="ko-KR" sz="2800" i="0">
                <a:ea typeface="굴림" panose="020B0600000101010101" pitchFamily="34" charset="-127"/>
              </a:rPr>
              <a:t>Multiply all </a:t>
            </a:r>
            <a:r>
              <a:rPr lang="en-US" altLang="ko-KR" sz="2800">
                <a:latin typeface="Times New Roman" panose="02020603050405020304" pitchFamily="18" charset="0"/>
                <a:ea typeface="굴림" panose="020B0600000101010101" pitchFamily="34" charset="-127"/>
              </a:rPr>
              <a:t>C</a:t>
            </a:r>
            <a:r>
              <a:rPr lang="en-US" altLang="ko-KR" sz="2800" baseline="-25000">
                <a:latin typeface="Times New Roman" panose="02020603050405020304" pitchFamily="18" charset="0"/>
                <a:ea typeface="굴림" panose="020B0600000101010101" pitchFamily="34" charset="-127"/>
              </a:rPr>
              <a:t>j</a:t>
            </a:r>
            <a:r>
              <a:rPr lang="en-US" altLang="ko-KR" sz="2800" i="0">
                <a:ea typeface="굴림" panose="020B0600000101010101" pitchFamily="34" charset="-127"/>
              </a:rPr>
              <a:t> connected or switched to the output of opamp </a:t>
            </a:r>
            <a:r>
              <a:rPr lang="en-US" altLang="ko-KR" sz="2800">
                <a:latin typeface="Times New Roman" panose="02020603050405020304" pitchFamily="18" charset="0"/>
                <a:ea typeface="굴림" panose="020B0600000101010101" pitchFamily="34" charset="-127"/>
              </a:rPr>
              <a:t>i</a:t>
            </a:r>
            <a:r>
              <a:rPr lang="en-US" altLang="ko-KR" sz="2800" i="0">
                <a:ea typeface="굴림" panose="020B0600000101010101" pitchFamily="34" charset="-127"/>
              </a:rPr>
              <a:t> by </a:t>
            </a:r>
            <a:r>
              <a:rPr lang="en-US" altLang="ko-KR" sz="2800">
                <a:latin typeface="Times New Roman" panose="02020603050405020304" pitchFamily="18" charset="0"/>
                <a:ea typeface="굴림" panose="020B0600000101010101" pitchFamily="34" charset="-127"/>
              </a:rPr>
              <a:t>k</a:t>
            </a:r>
            <a:r>
              <a:rPr lang="en-US" altLang="ko-KR" sz="2800" baseline="-25000">
                <a:latin typeface="Times New Roman" panose="02020603050405020304" pitchFamily="18" charset="0"/>
                <a:ea typeface="굴림" panose="020B0600000101010101" pitchFamily="34" charset="-127"/>
              </a:rPr>
              <a:t>i</a:t>
            </a:r>
            <a:r>
              <a:rPr lang="en-US" altLang="ko-KR" sz="2800" i="0">
                <a:ea typeface="굴림" panose="020B0600000101010101" pitchFamily="34" charset="-127"/>
              </a:rPr>
              <a:t>!</a:t>
            </a:r>
            <a:endParaRPr lang="pt-BR" altLang="ko-KR" sz="2800" i="0">
              <a:ea typeface="굴림" panose="020B0600000101010101" pitchFamily="34" charset="-127"/>
            </a:endParaRPr>
          </a:p>
        </p:txBody>
      </p:sp>
      <p:sp>
        <p:nvSpPr>
          <p:cNvPr id="111620" name="Rectangle 3">
            <a:extLst>
              <a:ext uri="{FF2B5EF4-FFF2-40B4-BE49-F238E27FC236}">
                <a16:creationId xmlns:a16="http://schemas.microsoft.com/office/drawing/2014/main" id="{22675299-BB54-478D-DB69-1CCEDC8D81E8}"/>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(3)</a:t>
            </a:r>
            <a:endParaRPr lang="en-US" altLang="zh-CN" sz="2800">
              <a:ea typeface="宋体" panose="02010600030101010101" pitchFamily="2" charset="-122"/>
            </a:endParaRPr>
          </a:p>
        </p:txBody>
      </p:sp>
      <p:pic>
        <p:nvPicPr>
          <p:cNvPr id="111621" name="Picture 8">
            <a:extLst>
              <a:ext uri="{FF2B5EF4-FFF2-40B4-BE49-F238E27FC236}">
                <a16:creationId xmlns:a16="http://schemas.microsoft.com/office/drawing/2014/main" id="{E53AEC48-3150-B8C5-3BE6-7CA3DAF37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5486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灯片编号占位符 11">
            <a:extLst>
              <a:ext uri="{FF2B5EF4-FFF2-40B4-BE49-F238E27FC236}">
                <a16:creationId xmlns:a16="http://schemas.microsoft.com/office/drawing/2014/main" id="{090ED521-57E5-351A-4BC8-87F5BE01269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0BABD98-838F-4A70-A3CE-5834AE972451}" type="slidenum">
              <a:rPr lang="en-US" altLang="en-US" sz="1600">
                <a:ea typeface="굴림" panose="020B0600000101010101" pitchFamily="34" charset="-127"/>
              </a:rPr>
              <a:pPr eaLnBrk="1" hangingPunct="1">
                <a:spcBef>
                  <a:spcPct val="0"/>
                </a:spcBef>
                <a:buFontTx/>
                <a:buNone/>
              </a:pPr>
              <a:t>108</a:t>
            </a:fld>
            <a:endParaRPr lang="en-US" altLang="en-US" sz="1600">
              <a:ea typeface="굴림" panose="020B0600000101010101" pitchFamily="34" charset="-127"/>
            </a:endParaRPr>
          </a:p>
        </p:txBody>
      </p:sp>
      <p:sp>
        <p:nvSpPr>
          <p:cNvPr id="112643" name="Rectangle 3">
            <a:extLst>
              <a:ext uri="{FF2B5EF4-FFF2-40B4-BE49-F238E27FC236}">
                <a16:creationId xmlns:a16="http://schemas.microsoft.com/office/drawing/2014/main" id="{0D953AFA-CF24-5B4E-2E32-7A6482E69A5A}"/>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(4)</a:t>
            </a:r>
            <a:endParaRPr lang="en-US" altLang="zh-CN" sz="2800">
              <a:ea typeface="宋体" panose="02010600030101010101" pitchFamily="2" charset="-122"/>
            </a:endParaRPr>
          </a:p>
        </p:txBody>
      </p:sp>
      <p:sp>
        <p:nvSpPr>
          <p:cNvPr id="112644" name="Rectangle 6">
            <a:extLst>
              <a:ext uri="{FF2B5EF4-FFF2-40B4-BE49-F238E27FC236}">
                <a16:creationId xmlns:a16="http://schemas.microsoft.com/office/drawing/2014/main" id="{5B9ABAB7-625F-F8BB-DAE7-1BAE70F15CBD}"/>
              </a:ext>
            </a:extLst>
          </p:cNvPr>
          <p:cNvSpPr>
            <a:spLocks noChangeArrowheads="1"/>
          </p:cNvSpPr>
          <p:nvPr/>
        </p:nvSpPr>
        <p:spPr bwMode="auto">
          <a:xfrm>
            <a:off x="304800" y="1219200"/>
            <a:ext cx="8534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b="1">
                <a:ea typeface="굴림" panose="020B0600000101010101" pitchFamily="34" charset="-127"/>
              </a:rPr>
              <a:t>2. Minimum C</a:t>
            </a:r>
            <a:r>
              <a:rPr lang="pt-BR" altLang="ko-KR" b="1" baseline="-25000">
                <a:ea typeface="굴림" panose="020B0600000101010101" pitchFamily="34" charset="-127"/>
              </a:rPr>
              <a:t>max</a:t>
            </a:r>
            <a:r>
              <a:rPr lang="pt-BR" altLang="ko-KR" b="1">
                <a:ea typeface="굴림" panose="020B0600000101010101" pitchFamily="34" charset="-127"/>
              </a:rPr>
              <a:t>/C</a:t>
            </a:r>
            <a:r>
              <a:rPr lang="pt-BR" altLang="ko-KR" b="1" baseline="-25000">
                <a:ea typeface="굴림" panose="020B0600000101010101" pitchFamily="34" charset="-127"/>
              </a:rPr>
              <a:t>min:</a:t>
            </a:r>
          </a:p>
          <a:p>
            <a:pPr eaLnBrk="1" hangingPunct="1">
              <a:spcBef>
                <a:spcPct val="0"/>
              </a:spcBef>
              <a:buFontTx/>
              <a:buNone/>
            </a:pPr>
            <a:endParaRPr lang="en-US" altLang="ko-KR" sz="2000" i="0">
              <a:ea typeface="굴림" panose="020B0600000101010101" pitchFamily="34" charset="-127"/>
            </a:endParaRPr>
          </a:p>
          <a:p>
            <a:pPr algn="just" eaLnBrk="1" hangingPunct="1">
              <a:spcBef>
                <a:spcPct val="0"/>
              </a:spcBef>
              <a:buFontTx/>
              <a:buNone/>
            </a:pPr>
            <a:r>
              <a:rPr lang="en-US" altLang="ko-KR" sz="2000" i="0">
                <a:ea typeface="굴림" panose="020B0600000101010101" pitchFamily="34" charset="-127"/>
              </a:rPr>
              <a:t>If all </a:t>
            </a:r>
            <a:r>
              <a:rPr lang="en-US" altLang="ko-KR" sz="2000">
                <a:ea typeface="굴림" panose="020B0600000101010101" pitchFamily="34" charset="-127"/>
              </a:rPr>
              <a:t>f</a:t>
            </a:r>
            <a:r>
              <a:rPr lang="en-US" altLang="ko-KR" sz="2000" baseline="-25000">
                <a:ea typeface="굴림" panose="020B0600000101010101" pitchFamily="34" charset="-127"/>
              </a:rPr>
              <a:t>n</a:t>
            </a:r>
            <a:r>
              <a:rPr lang="en-US" altLang="ko-KR" sz="2000">
                <a:ea typeface="굴림" panose="020B0600000101010101" pitchFamily="34" charset="-127"/>
              </a:rPr>
              <a:t>(z) &amp; h(z)</a:t>
            </a:r>
            <a:r>
              <a:rPr lang="en-US" altLang="ko-KR" sz="2000" i="0">
                <a:ea typeface="굴림" panose="020B0600000101010101" pitchFamily="34" charset="-127"/>
              </a:rPr>
              <a:t> are multiplied by the same </a:t>
            </a:r>
            <a:r>
              <a:rPr lang="en-US" altLang="ko-KR" sz="2000">
                <a:ea typeface="굴림" panose="020B0600000101010101" pitchFamily="34" charset="-127"/>
              </a:rPr>
              <a:t>l</a:t>
            </a:r>
            <a:r>
              <a:rPr lang="en-US" altLang="ko-KR" sz="2000" baseline="-25000">
                <a:ea typeface="굴림" panose="020B0600000101010101" pitchFamily="34" charset="-127"/>
              </a:rPr>
              <a:t>i</a:t>
            </a:r>
            <a:r>
              <a:rPr lang="en-US" altLang="ko-KR" sz="2000" i="0">
                <a:ea typeface="굴림" panose="020B0600000101010101" pitchFamily="34" charset="-127"/>
              </a:rPr>
              <a:t>, nothing will change. Choose </a:t>
            </a:r>
            <a:r>
              <a:rPr lang="en-US" altLang="ko-KR" sz="2000">
                <a:ea typeface="굴림" panose="020B0600000101010101" pitchFamily="34" charset="-127"/>
              </a:rPr>
              <a:t>l</a:t>
            </a:r>
            <a:r>
              <a:rPr lang="en-US" altLang="ko-KR" sz="2000" baseline="-25000">
                <a:ea typeface="굴림" panose="020B0600000101010101" pitchFamily="34" charset="-127"/>
              </a:rPr>
              <a:t>i</a:t>
            </a:r>
            <a:r>
              <a:rPr lang="en-US" altLang="ko-KR" sz="2000">
                <a:ea typeface="굴림" panose="020B0600000101010101" pitchFamily="34" charset="-127"/>
              </a:rPr>
              <a:t> = C</a:t>
            </a:r>
            <a:r>
              <a:rPr lang="en-US" altLang="ko-KR" sz="2000" baseline="-25000">
                <a:ea typeface="굴림" panose="020B0600000101010101" pitchFamily="34" charset="-127"/>
              </a:rPr>
              <a:t>min</a:t>
            </a:r>
            <a:r>
              <a:rPr lang="en-US" altLang="ko-KR" sz="2000">
                <a:ea typeface="굴림" panose="020B0600000101010101" pitchFamily="34" charset="-127"/>
              </a:rPr>
              <a:t> / C</a:t>
            </a:r>
            <a:r>
              <a:rPr lang="en-US" altLang="ko-KR" sz="2000" i="0" baseline="-25000">
                <a:ea typeface="굴림" panose="020B0600000101010101" pitchFamily="34" charset="-127"/>
              </a:rPr>
              <a:t>i min</a:t>
            </a:r>
            <a:r>
              <a:rPr lang="en-US" altLang="ko-KR" sz="2000" i="0">
                <a:ea typeface="굴림" panose="020B0600000101010101" pitchFamily="34" charset="-127"/>
              </a:rPr>
              <a:t> where </a:t>
            </a:r>
            <a:r>
              <a:rPr lang="en-US" altLang="ko-KR" sz="2000">
                <a:ea typeface="굴림" panose="020B0600000101010101" pitchFamily="34" charset="-127"/>
              </a:rPr>
              <a:t>C</a:t>
            </a:r>
            <a:r>
              <a:rPr lang="en-US" altLang="ko-KR" sz="2000" baseline="-25000">
                <a:ea typeface="굴림" panose="020B0600000101010101" pitchFamily="34" charset="-127"/>
              </a:rPr>
              <a:t>i min</a:t>
            </a:r>
            <a:r>
              <a:rPr lang="en-US" altLang="ko-KR" sz="2000" i="0">
                <a:ea typeface="굴림" panose="020B0600000101010101" pitchFamily="34" charset="-127"/>
              </a:rPr>
              <a:t> is the smallest </a:t>
            </a:r>
            <a:r>
              <a:rPr lang="en-US" altLang="ko-KR" sz="2000">
                <a:ea typeface="굴림" panose="020B0600000101010101" pitchFamily="34" charset="-127"/>
              </a:rPr>
              <a:t>C</a:t>
            </a:r>
            <a:r>
              <a:rPr lang="en-US" altLang="ko-KR" sz="2000" i="0">
                <a:ea typeface="굴림" panose="020B0600000101010101" pitchFamily="34" charset="-127"/>
              </a:rPr>
              <a:t> connected to the input of op-amp </a:t>
            </a:r>
            <a:r>
              <a:rPr lang="en-US" altLang="ko-KR" sz="2000" u="sng">
                <a:ea typeface="굴림" panose="020B0600000101010101" pitchFamily="34" charset="-127"/>
              </a:rPr>
              <a:t>i</a:t>
            </a:r>
            <a:r>
              <a:rPr lang="en-US" altLang="ko-KR" sz="2000" i="0">
                <a:ea typeface="굴림" panose="020B0600000101010101" pitchFamily="34" charset="-127"/>
              </a:rPr>
              <a:t>, and </a:t>
            </a:r>
            <a:r>
              <a:rPr lang="en-US" altLang="ko-KR" sz="2000">
                <a:ea typeface="굴림" panose="020B0600000101010101" pitchFamily="34" charset="-127"/>
              </a:rPr>
              <a:t>C</a:t>
            </a:r>
            <a:r>
              <a:rPr lang="en-US" altLang="ko-KR" sz="2000" baseline="-25000">
                <a:ea typeface="굴림" panose="020B0600000101010101" pitchFamily="34" charset="-127"/>
              </a:rPr>
              <a:t>min</a:t>
            </a:r>
            <a:r>
              <a:rPr lang="en-US" altLang="ko-KR" sz="2000" i="0">
                <a:ea typeface="굴림" panose="020B0600000101010101" pitchFamily="34" charset="-127"/>
              </a:rPr>
              <a:t> is the smallest value of cap. permitted by the technology (usually 0.1 pF ≤</a:t>
            </a:r>
            <a:r>
              <a:rPr lang="ko-KR" altLang="en-US" sz="2000" i="0">
                <a:ea typeface="굴림" panose="020B0600000101010101" pitchFamily="34" charset="-127"/>
              </a:rPr>
              <a:t> </a:t>
            </a:r>
            <a:r>
              <a:rPr lang="en-US" altLang="ko-KR" sz="2000">
                <a:ea typeface="굴림" panose="020B0600000101010101" pitchFamily="34" charset="-127"/>
              </a:rPr>
              <a:t>C</a:t>
            </a:r>
            <a:r>
              <a:rPr lang="en-US" altLang="ko-KR" sz="2000" baseline="-25000">
                <a:ea typeface="굴림" panose="020B0600000101010101" pitchFamily="34" charset="-127"/>
              </a:rPr>
              <a:t>min</a:t>
            </a:r>
            <a:r>
              <a:rPr lang="en-US" altLang="ko-KR" sz="2000" i="0">
                <a:ea typeface="굴림" panose="020B0600000101010101" pitchFamily="34" charset="-127"/>
              </a:rPr>
              <a:t> ≤ 0.5 pF for stray-insensitive circuits). Multiply all caps connected or switched to opamp input by </a:t>
            </a:r>
            <a:r>
              <a:rPr lang="en-US" altLang="ko-KR" sz="2000">
                <a:ea typeface="굴림" panose="020B0600000101010101" pitchFamily="34" charset="-127"/>
              </a:rPr>
              <a:t>l</a:t>
            </a:r>
            <a:r>
              <a:rPr lang="en-US" altLang="ko-KR" sz="2000" baseline="-25000">
                <a:ea typeface="굴림" panose="020B0600000101010101" pitchFamily="34" charset="-127"/>
              </a:rPr>
              <a:t>i</a:t>
            </a:r>
            <a:r>
              <a:rPr lang="en-US" altLang="ko-KR" sz="2000">
                <a:ea typeface="굴림" panose="020B0600000101010101" pitchFamily="34" charset="-127"/>
              </a:rPr>
              <a:t> . </a:t>
            </a:r>
            <a:r>
              <a:rPr lang="en-US" altLang="ko-KR" sz="2000" i="0">
                <a:ea typeface="굴림" panose="020B0600000101010101" pitchFamily="34" charset="-127"/>
              </a:rPr>
              <a:t>Big effect on </a:t>
            </a:r>
            <a:r>
              <a:rPr lang="en-US" altLang="ko-KR" sz="2000">
                <a:ea typeface="굴림" panose="020B0600000101010101" pitchFamily="34" charset="-127"/>
              </a:rPr>
              <a:t>C</a:t>
            </a:r>
            <a:r>
              <a:rPr lang="en-US" altLang="ko-KR" sz="2000" baseline="-25000">
                <a:ea typeface="굴림" panose="020B0600000101010101" pitchFamily="34" charset="-127"/>
              </a:rPr>
              <a:t>max</a:t>
            </a:r>
            <a:r>
              <a:rPr lang="en-US" altLang="ko-KR" sz="2000">
                <a:ea typeface="굴림" panose="020B0600000101010101" pitchFamily="34" charset="-127"/>
              </a:rPr>
              <a:t> / C</a:t>
            </a:r>
            <a:r>
              <a:rPr lang="en-US" altLang="ko-KR" sz="2000" baseline="-25000">
                <a:ea typeface="굴림" panose="020B0600000101010101" pitchFamily="34" charset="-127"/>
              </a:rPr>
              <a:t>min</a:t>
            </a:r>
            <a:r>
              <a:rPr lang="en-US" altLang="ko-KR" sz="2000" i="0">
                <a:ea typeface="굴림" panose="020B0600000101010101" pitchFamily="34" charset="-127"/>
              </a:rPr>
              <a:t>! </a:t>
            </a: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r>
              <a:rPr lang="pt-BR" altLang="ko-KR" b="1">
                <a:ea typeface="굴림" panose="020B0600000101010101" pitchFamily="34" charset="-127"/>
              </a:rPr>
              <a:t>3. Sensitivities:</a:t>
            </a:r>
          </a:p>
          <a:p>
            <a:pPr eaLnBrk="1" hangingPunct="1">
              <a:spcBef>
                <a:spcPct val="0"/>
              </a:spcBef>
              <a:buFontTx/>
              <a:buNone/>
            </a:pPr>
            <a:endParaRPr lang="en-US" altLang="ko-KR" sz="18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The sensitivity of the gain to </a:t>
            </a:r>
            <a:r>
              <a:rPr lang="en-US" altLang="ko-KR" sz="2000">
                <a:latin typeface="Times New Roman" panose="02020603050405020304" pitchFamily="18" charset="0"/>
                <a:ea typeface="굴림" panose="020B0600000101010101" pitchFamily="34" charset="-127"/>
              </a:rPr>
              <a:t>C</a:t>
            </a:r>
            <a:r>
              <a:rPr lang="en-US" altLang="ko-KR" sz="2000" baseline="-25000">
                <a:latin typeface="Times New Roman" panose="02020603050405020304" pitchFamily="18" charset="0"/>
                <a:ea typeface="굴림" panose="020B0600000101010101" pitchFamily="34" charset="-127"/>
              </a:rPr>
              <a:t>k</a:t>
            </a:r>
            <a:r>
              <a:rPr lang="en-US" altLang="ko-KR" sz="2000" i="0">
                <a:ea typeface="굴림" panose="020B0600000101010101" pitchFamily="34" charset="-127"/>
              </a:rPr>
              <a:t> remain unchanged by scaling; However, the sensitivity to finite op-amp gain effects is very much reduced. Optimum dynamic-range scaling is nearly optimal for dc gain sens. as well.</a:t>
            </a:r>
            <a:endParaRPr lang="pt-BR" altLang="ko-KR" sz="2000" i="0">
              <a:ea typeface="굴림" panose="020B0600000101010101" pitchFamily="34" charset="-127"/>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灯片编号占位符 11">
            <a:extLst>
              <a:ext uri="{FF2B5EF4-FFF2-40B4-BE49-F238E27FC236}">
                <a16:creationId xmlns:a16="http://schemas.microsoft.com/office/drawing/2014/main" id="{8BA93F4D-85B8-A1C2-363B-FEE3EA379F1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29B9A7D-B2B7-42BC-B748-42D4D1A89631}" type="slidenum">
              <a:rPr lang="en-US" altLang="en-US" sz="1600">
                <a:ea typeface="굴림" panose="020B0600000101010101" pitchFamily="34" charset="-127"/>
              </a:rPr>
              <a:pPr eaLnBrk="1" hangingPunct="1">
                <a:spcBef>
                  <a:spcPct val="0"/>
                </a:spcBef>
                <a:buFontTx/>
                <a:buNone/>
              </a:pPr>
              <a:t>109</a:t>
            </a:fld>
            <a:endParaRPr lang="en-US" altLang="en-US" sz="1600">
              <a:ea typeface="굴림" panose="020B0600000101010101" pitchFamily="34" charset="-127"/>
            </a:endParaRPr>
          </a:p>
        </p:txBody>
      </p:sp>
      <p:sp>
        <p:nvSpPr>
          <p:cNvPr id="113667" name="Rectangle 2">
            <a:extLst>
              <a:ext uri="{FF2B5EF4-FFF2-40B4-BE49-F238E27FC236}">
                <a16:creationId xmlns:a16="http://schemas.microsoft.com/office/drawing/2014/main" id="{0D532B0C-A728-5E3E-EA0D-710412204B55}"/>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(5)</a:t>
            </a:r>
            <a:endParaRPr lang="en-US" altLang="zh-CN" sz="2800">
              <a:ea typeface="宋体" panose="02010600030101010101" pitchFamily="2" charset="-122"/>
            </a:endParaRPr>
          </a:p>
        </p:txBody>
      </p:sp>
      <p:pic>
        <p:nvPicPr>
          <p:cNvPr id="113668" name="Picture 5">
            <a:extLst>
              <a:ext uri="{FF2B5EF4-FFF2-40B4-BE49-F238E27FC236}">
                <a16:creationId xmlns:a16="http://schemas.microsoft.com/office/drawing/2014/main" id="{6874A924-A0B0-14BF-7A68-FF1265B72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685323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11">
            <a:extLst>
              <a:ext uri="{FF2B5EF4-FFF2-40B4-BE49-F238E27FC236}">
                <a16:creationId xmlns:a16="http://schemas.microsoft.com/office/drawing/2014/main" id="{867BC4DF-180F-74A9-5DF1-58EDEE9EEE1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F9BF6AD-0C5C-4D0F-948F-00A0B13F7F2F}" type="slidenum">
              <a:rPr lang="en-US" altLang="en-US" sz="1600">
                <a:ea typeface="굴림" panose="020B0600000101010101" pitchFamily="34" charset="-127"/>
              </a:rPr>
              <a:pPr eaLnBrk="1" hangingPunct="1">
                <a:spcBef>
                  <a:spcPct val="0"/>
                </a:spcBef>
                <a:buFontTx/>
                <a:buNone/>
              </a:pPr>
              <a:t>11</a:t>
            </a:fld>
            <a:endParaRPr lang="en-US" altLang="en-US" sz="1600">
              <a:ea typeface="굴림" panose="020B0600000101010101" pitchFamily="34" charset="-127"/>
            </a:endParaRPr>
          </a:p>
        </p:txBody>
      </p:sp>
      <p:sp>
        <p:nvSpPr>
          <p:cNvPr id="13315" name="Title 1">
            <a:extLst>
              <a:ext uri="{FF2B5EF4-FFF2-40B4-BE49-F238E27FC236}">
                <a16:creationId xmlns:a16="http://schemas.microsoft.com/office/drawing/2014/main" id="{7DB2E915-9B74-5015-44A8-8AA509A12471}"/>
              </a:ext>
            </a:extLst>
          </p:cNvPr>
          <p:cNvSpPr>
            <a:spLocks noGrp="1"/>
          </p:cNvSpPr>
          <p:nvPr>
            <p:ph type="title" idx="4294967295"/>
          </p:nvPr>
        </p:nvSpPr>
        <p:spPr/>
        <p:txBody>
          <a:bodyPr/>
          <a:lstStyle/>
          <a:p>
            <a:r>
              <a:rPr lang="en-US" altLang="zh-CN">
                <a:ea typeface="宋体" panose="02010600030101010101" pitchFamily="2" charset="-122"/>
              </a:rPr>
              <a:t>Active-RC Filters [1], [4], [5]</a:t>
            </a:r>
          </a:p>
        </p:txBody>
      </p:sp>
      <p:sp>
        <p:nvSpPr>
          <p:cNvPr id="13316" name="Content Placeholder 2">
            <a:extLst>
              <a:ext uri="{FF2B5EF4-FFF2-40B4-BE49-F238E27FC236}">
                <a16:creationId xmlns:a16="http://schemas.microsoft.com/office/drawing/2014/main" id="{00C29835-F1BE-9E03-92E2-D2B9CBBDDE24}"/>
              </a:ext>
            </a:extLst>
          </p:cNvPr>
          <p:cNvSpPr>
            <a:spLocks noGrp="1"/>
          </p:cNvSpPr>
          <p:nvPr>
            <p:ph idx="4294967295"/>
          </p:nvPr>
        </p:nvSpPr>
        <p:spPr>
          <a:xfrm>
            <a:off x="381000" y="381000"/>
            <a:ext cx="8382000" cy="5943600"/>
          </a:xfrm>
        </p:spPr>
        <p:txBody>
          <a:bodyPr/>
          <a:lstStyle/>
          <a:p>
            <a:endParaRPr lang="en-US" altLang="zh-CN">
              <a:ea typeface="宋体" panose="02010600030101010101" pitchFamily="2" charset="-122"/>
            </a:endParaRPr>
          </a:p>
          <a:p>
            <a:r>
              <a:rPr lang="en-US" altLang="zh-CN" i="1">
                <a:ea typeface="宋体" panose="02010600030101010101" pitchFamily="2" charset="-122"/>
              </a:rPr>
              <a:t>Single-amplifier filters</a:t>
            </a:r>
            <a:r>
              <a:rPr lang="en-US" altLang="zh-CN">
                <a:ea typeface="宋体" panose="02010600030101010101" pitchFamily="2" charset="-122"/>
              </a:rPr>
              <a:t>: Sallen-Key filter; Kerwin filter; Rauch filter, Delyiannis-Friend filter. Simple structures, but with high sensitivity for high-Q response.</a:t>
            </a:r>
          </a:p>
          <a:p>
            <a:r>
              <a:rPr lang="en-US" altLang="zh-CN" i="1">
                <a:ea typeface="宋体" panose="02010600030101010101" pitchFamily="2" charset="-122"/>
              </a:rPr>
              <a:t>Integrator-based filter sections</a:t>
            </a:r>
            <a:r>
              <a:rPr lang="en-US" altLang="zh-CN">
                <a:ea typeface="宋体" panose="02010600030101010101" pitchFamily="2" charset="-122"/>
              </a:rPr>
              <a:t>: Tow-Thomas biquads;  Ackerberg-Mossberg filter. 2 or 3 op-amps, lower sensitivity for high-Q. May be cascaded.</a:t>
            </a:r>
          </a:p>
          <a:p>
            <a:r>
              <a:rPr lang="en-US" altLang="zh-CN" i="1">
                <a:ea typeface="宋体" panose="02010600030101010101" pitchFamily="2" charset="-122"/>
              </a:rPr>
              <a:t>Cascade design issues</a:t>
            </a:r>
            <a:r>
              <a:rPr lang="en-US" altLang="zh-CN">
                <a:ea typeface="宋体" panose="02010600030101010101" pitchFamily="2" charset="-122"/>
              </a:rPr>
              <a:t>: pole-zero pairing, section ordering,  dynamic range optimization. OK passband sensitivities, good stopband rejection. </a:t>
            </a:r>
          </a:p>
          <a:p>
            <a:r>
              <a:rPr lang="en-US" altLang="zh-CN" i="1">
                <a:ea typeface="宋体" panose="02010600030101010101" pitchFamily="2" charset="-122"/>
              </a:rPr>
              <a:t>Simulated LC filters</a:t>
            </a:r>
            <a:r>
              <a:rPr lang="en-US" altLang="zh-CN">
                <a:ea typeface="宋体" panose="02010600030101010101" pitchFamily="2" charset="-122"/>
              </a:rPr>
              <a:t>: gyrator-based and integrator-based filters; dynamic range optimization. Low passband sensitivities and noise, but high stopband sensitivity and complexity in design, layout, testing.</a:t>
            </a:r>
          </a:p>
          <a:p>
            <a:endParaRPr lang="en-US" altLang="zh-CN">
              <a:ea typeface="宋体" panose="0201060003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灯片编号占位符 11">
            <a:extLst>
              <a:ext uri="{FF2B5EF4-FFF2-40B4-BE49-F238E27FC236}">
                <a16:creationId xmlns:a16="http://schemas.microsoft.com/office/drawing/2014/main" id="{F0207B7D-D246-B1D5-855F-2B6D43CCAC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C6A0D2F-764B-4648-8585-4EC8510F67B3}" type="slidenum">
              <a:rPr lang="en-US" altLang="en-US" sz="1600">
                <a:ea typeface="굴림" panose="020B0600000101010101" pitchFamily="34" charset="-127"/>
              </a:rPr>
              <a:pPr eaLnBrk="1" hangingPunct="1">
                <a:spcBef>
                  <a:spcPct val="0"/>
                </a:spcBef>
                <a:buFontTx/>
                <a:buNone/>
              </a:pPr>
              <a:t>110</a:t>
            </a:fld>
            <a:endParaRPr lang="en-US" altLang="en-US" sz="1600">
              <a:ea typeface="굴림" panose="020B0600000101010101" pitchFamily="34" charset="-127"/>
            </a:endParaRPr>
          </a:p>
        </p:txBody>
      </p:sp>
      <p:sp>
        <p:nvSpPr>
          <p:cNvPr id="114691" name="Rectangle 2">
            <a:extLst>
              <a:ext uri="{FF2B5EF4-FFF2-40B4-BE49-F238E27FC236}">
                <a16:creationId xmlns:a16="http://schemas.microsoft.com/office/drawing/2014/main" id="{564EA809-D25E-8458-0064-AC6A6B531D8E}"/>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(6)</a:t>
            </a:r>
            <a:endParaRPr lang="en-US" altLang="zh-CN" sz="2800">
              <a:ea typeface="宋体" panose="02010600030101010101" pitchFamily="2" charset="-122"/>
            </a:endParaRPr>
          </a:p>
        </p:txBody>
      </p:sp>
      <p:grpSp>
        <p:nvGrpSpPr>
          <p:cNvPr id="114692" name="Group 9">
            <a:extLst>
              <a:ext uri="{FF2B5EF4-FFF2-40B4-BE49-F238E27FC236}">
                <a16:creationId xmlns:a16="http://schemas.microsoft.com/office/drawing/2014/main" id="{F32CA6D5-436F-29B6-6E5C-B83EB8CA6011}"/>
              </a:ext>
            </a:extLst>
          </p:cNvPr>
          <p:cNvGrpSpPr>
            <a:grpSpLocks/>
          </p:cNvGrpSpPr>
          <p:nvPr/>
        </p:nvGrpSpPr>
        <p:grpSpPr bwMode="auto">
          <a:xfrm>
            <a:off x="914400" y="958850"/>
            <a:ext cx="7315200" cy="5160963"/>
            <a:chOff x="576" y="604"/>
            <a:chExt cx="4608" cy="3251"/>
          </a:xfrm>
        </p:grpSpPr>
        <p:pic>
          <p:nvPicPr>
            <p:cNvPr id="114693" name="Picture 8">
              <a:extLst>
                <a:ext uri="{FF2B5EF4-FFF2-40B4-BE49-F238E27FC236}">
                  <a16:creationId xmlns:a16="http://schemas.microsoft.com/office/drawing/2014/main" id="{86041501-8DF9-B65C-ED49-495DCE7A6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604"/>
              <a:ext cx="4608" cy="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5">
              <a:extLst>
                <a:ext uri="{FF2B5EF4-FFF2-40B4-BE49-F238E27FC236}">
                  <a16:creationId xmlns:a16="http://schemas.microsoft.com/office/drawing/2014/main" id="{1DF84795-D34E-096E-11EA-B46A064691F6}"/>
                </a:ext>
              </a:extLst>
            </p:cNvPr>
            <p:cNvSpPr txBox="1">
              <a:spLocks noChangeArrowheads="1"/>
            </p:cNvSpPr>
            <p:nvPr/>
          </p:nvSpPr>
          <p:spPr bwMode="auto">
            <a:xfrm rot="10800000">
              <a:off x="604" y="1728"/>
              <a:ext cx="308"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ko-KR" sz="2000" b="1" i="0">
                  <a:ea typeface="굴림" panose="020B0600000101010101" pitchFamily="34" charset="-127"/>
                </a:rPr>
                <a:t>GAIN / dB</a:t>
              </a:r>
              <a:endParaRPr lang="en-US" altLang="zh-CN" sz="2000" b="1" i="0">
                <a:ea typeface="굴림" panose="020B0600000101010101" pitchFamily="34" charset="-127"/>
              </a:endParaRPr>
            </a:p>
          </p:txBody>
        </p:sp>
        <p:sp>
          <p:nvSpPr>
            <p:cNvPr id="114695" name="Text Box 6">
              <a:extLst>
                <a:ext uri="{FF2B5EF4-FFF2-40B4-BE49-F238E27FC236}">
                  <a16:creationId xmlns:a16="http://schemas.microsoft.com/office/drawing/2014/main" id="{A7F900D4-F483-71AC-C616-57AD7F7DAAA0}"/>
                </a:ext>
              </a:extLst>
            </p:cNvPr>
            <p:cNvSpPr txBox="1">
              <a:spLocks noChangeArrowheads="1"/>
            </p:cNvSpPr>
            <p:nvPr/>
          </p:nvSpPr>
          <p:spPr bwMode="auto">
            <a:xfrm>
              <a:off x="2208" y="3590"/>
              <a:ext cx="153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ko-KR" sz="2000" b="1" i="0">
                  <a:ea typeface="굴림" panose="020B0600000101010101" pitchFamily="34" charset="-127"/>
                </a:rPr>
                <a:t>FREQUENCY / Hz</a:t>
              </a:r>
              <a:endParaRPr lang="en-US" altLang="zh-CN" sz="2000" b="1" i="0">
                <a:ea typeface="굴림" panose="020B0600000101010101" pitchFamily="34" charset="-127"/>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灯片编号占位符 11">
            <a:extLst>
              <a:ext uri="{FF2B5EF4-FFF2-40B4-BE49-F238E27FC236}">
                <a16:creationId xmlns:a16="http://schemas.microsoft.com/office/drawing/2014/main" id="{0DB77C74-FF85-6805-C25B-986FA11B40A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FE62D10-844E-47E1-8C1C-B9D24BC44118}" type="slidenum">
              <a:rPr lang="en-US" altLang="en-US" sz="1600">
                <a:ea typeface="굴림" panose="020B0600000101010101" pitchFamily="34" charset="-127"/>
              </a:rPr>
              <a:pPr eaLnBrk="1" hangingPunct="1">
                <a:spcBef>
                  <a:spcPct val="0"/>
                </a:spcBef>
                <a:buFontTx/>
                <a:buNone/>
              </a:pPr>
              <a:t>111</a:t>
            </a:fld>
            <a:endParaRPr lang="en-US" altLang="en-US" sz="1600">
              <a:ea typeface="굴림" panose="020B0600000101010101" pitchFamily="34" charset="-127"/>
            </a:endParaRPr>
          </a:p>
        </p:txBody>
      </p:sp>
      <p:sp>
        <p:nvSpPr>
          <p:cNvPr id="115715" name="Rectangle 2">
            <a:extLst>
              <a:ext uri="{FF2B5EF4-FFF2-40B4-BE49-F238E27FC236}">
                <a16:creationId xmlns:a16="http://schemas.microsoft.com/office/drawing/2014/main" id="{489127B0-1292-508F-255C-7458D628B821}"/>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(7)</a:t>
            </a:r>
            <a:endParaRPr lang="en-US" altLang="zh-CN" sz="2800">
              <a:ea typeface="宋体" panose="02010600030101010101" pitchFamily="2" charset="-122"/>
            </a:endParaRPr>
          </a:p>
        </p:txBody>
      </p:sp>
      <p:grpSp>
        <p:nvGrpSpPr>
          <p:cNvPr id="115716" name="Group 11">
            <a:extLst>
              <a:ext uri="{FF2B5EF4-FFF2-40B4-BE49-F238E27FC236}">
                <a16:creationId xmlns:a16="http://schemas.microsoft.com/office/drawing/2014/main" id="{F07E49A4-F87D-A3EC-665C-5DFD00AEE889}"/>
              </a:ext>
            </a:extLst>
          </p:cNvPr>
          <p:cNvGrpSpPr>
            <a:grpSpLocks/>
          </p:cNvGrpSpPr>
          <p:nvPr/>
        </p:nvGrpSpPr>
        <p:grpSpPr bwMode="auto">
          <a:xfrm>
            <a:off x="903288" y="1033463"/>
            <a:ext cx="7315200" cy="5116512"/>
            <a:chOff x="569" y="651"/>
            <a:chExt cx="4608" cy="3223"/>
          </a:xfrm>
        </p:grpSpPr>
        <p:pic>
          <p:nvPicPr>
            <p:cNvPr id="115717" name="Picture 10">
              <a:extLst>
                <a:ext uri="{FF2B5EF4-FFF2-40B4-BE49-F238E27FC236}">
                  <a16:creationId xmlns:a16="http://schemas.microsoft.com/office/drawing/2014/main" id="{06A98BDF-3229-F7CD-76B7-66088E33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 y="651"/>
              <a:ext cx="4608" cy="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7">
              <a:extLst>
                <a:ext uri="{FF2B5EF4-FFF2-40B4-BE49-F238E27FC236}">
                  <a16:creationId xmlns:a16="http://schemas.microsoft.com/office/drawing/2014/main" id="{C0350584-43AD-93BC-8B47-2B52E05E2ECB}"/>
                </a:ext>
              </a:extLst>
            </p:cNvPr>
            <p:cNvSpPr txBox="1">
              <a:spLocks noChangeArrowheads="1"/>
            </p:cNvSpPr>
            <p:nvPr/>
          </p:nvSpPr>
          <p:spPr bwMode="auto">
            <a:xfrm rot="10800000">
              <a:off x="604" y="1728"/>
              <a:ext cx="308"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ko-KR" sz="2000" b="1" i="0">
                  <a:ea typeface="굴림" panose="020B0600000101010101" pitchFamily="34" charset="-127"/>
                </a:rPr>
                <a:t>GAIN / dB</a:t>
              </a:r>
              <a:endParaRPr lang="en-US" altLang="zh-CN" sz="2000" b="1" i="0">
                <a:ea typeface="굴림" panose="020B0600000101010101" pitchFamily="34" charset="-127"/>
              </a:endParaRPr>
            </a:p>
          </p:txBody>
        </p:sp>
        <p:sp>
          <p:nvSpPr>
            <p:cNvPr id="115719" name="Text Box 8">
              <a:extLst>
                <a:ext uri="{FF2B5EF4-FFF2-40B4-BE49-F238E27FC236}">
                  <a16:creationId xmlns:a16="http://schemas.microsoft.com/office/drawing/2014/main" id="{A807D04E-1D0A-4C2A-5B9D-79BBC03FEE24}"/>
                </a:ext>
              </a:extLst>
            </p:cNvPr>
            <p:cNvSpPr txBox="1">
              <a:spLocks noChangeArrowheads="1"/>
            </p:cNvSpPr>
            <p:nvPr/>
          </p:nvSpPr>
          <p:spPr bwMode="auto">
            <a:xfrm>
              <a:off x="2160" y="3590"/>
              <a:ext cx="153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ko-KR" sz="2000" b="1" i="0">
                  <a:ea typeface="굴림" panose="020B0600000101010101" pitchFamily="34" charset="-127"/>
                </a:rPr>
                <a:t>FREQUENCY / Hz</a:t>
              </a:r>
              <a:endParaRPr lang="en-US" altLang="zh-CN" sz="2000" b="1" i="0">
                <a:ea typeface="굴림" panose="020B0600000101010101" pitchFamily="34" charset="-127"/>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灯片编号占位符 11">
            <a:extLst>
              <a:ext uri="{FF2B5EF4-FFF2-40B4-BE49-F238E27FC236}">
                <a16:creationId xmlns:a16="http://schemas.microsoft.com/office/drawing/2014/main" id="{A79ADF39-017F-B70F-F366-5F6B2267C5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15E126C-ABB5-4F97-9AD1-2824FBD2CD92}" type="slidenum">
              <a:rPr lang="en-US" altLang="en-US" sz="1600">
                <a:ea typeface="굴림" panose="020B0600000101010101" pitchFamily="34" charset="-127"/>
              </a:rPr>
              <a:pPr eaLnBrk="1" hangingPunct="1">
                <a:spcBef>
                  <a:spcPct val="0"/>
                </a:spcBef>
                <a:buFontTx/>
                <a:buNone/>
              </a:pPr>
              <a:t>112</a:t>
            </a:fld>
            <a:endParaRPr lang="en-US" altLang="en-US" sz="1600">
              <a:ea typeface="굴림" panose="020B0600000101010101" pitchFamily="34" charset="-127"/>
            </a:endParaRPr>
          </a:p>
        </p:txBody>
      </p:sp>
      <p:sp>
        <p:nvSpPr>
          <p:cNvPr id="116739" name="Rectangle 2">
            <a:extLst>
              <a:ext uri="{FF2B5EF4-FFF2-40B4-BE49-F238E27FC236}">
                <a16:creationId xmlns:a16="http://schemas.microsoft.com/office/drawing/2014/main" id="{0D070A04-E71D-2EC9-67BB-D586BFB7DEE2}"/>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Scaling of SCF's.</a:t>
            </a:r>
            <a:r>
              <a:rPr lang="en-US" altLang="ko-KR">
                <a:ea typeface="굴림" panose="020B0600000101010101" pitchFamily="34" charset="-127"/>
              </a:rPr>
              <a:t> </a:t>
            </a:r>
            <a:r>
              <a:rPr lang="en-US" altLang="ko-KR" sz="2800">
                <a:ea typeface="굴림" panose="020B0600000101010101" pitchFamily="34" charset="-127"/>
              </a:rPr>
              <a:t>– (8)</a:t>
            </a:r>
            <a:endParaRPr lang="en-US" altLang="zh-CN" sz="2800">
              <a:ea typeface="宋体" panose="02010600030101010101" pitchFamily="2" charset="-122"/>
            </a:endParaRPr>
          </a:p>
        </p:txBody>
      </p:sp>
      <p:grpSp>
        <p:nvGrpSpPr>
          <p:cNvPr id="116740" name="Group 12">
            <a:extLst>
              <a:ext uri="{FF2B5EF4-FFF2-40B4-BE49-F238E27FC236}">
                <a16:creationId xmlns:a16="http://schemas.microsoft.com/office/drawing/2014/main" id="{16C98B33-DF7F-4140-266A-4E355A216DA1}"/>
              </a:ext>
            </a:extLst>
          </p:cNvPr>
          <p:cNvGrpSpPr>
            <a:grpSpLocks/>
          </p:cNvGrpSpPr>
          <p:nvPr/>
        </p:nvGrpSpPr>
        <p:grpSpPr bwMode="auto">
          <a:xfrm>
            <a:off x="457200" y="914400"/>
            <a:ext cx="8229600" cy="5187950"/>
            <a:chOff x="288" y="576"/>
            <a:chExt cx="5184" cy="3268"/>
          </a:xfrm>
        </p:grpSpPr>
        <p:pic>
          <p:nvPicPr>
            <p:cNvPr id="116741" name="Picture 11">
              <a:extLst>
                <a:ext uri="{FF2B5EF4-FFF2-40B4-BE49-F238E27FC236}">
                  <a16:creationId xmlns:a16="http://schemas.microsoft.com/office/drawing/2014/main" id="{4F23C347-7378-E6E9-804C-5A8AAC6F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576"/>
              <a:ext cx="5184" cy="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 Box 5">
              <a:extLst>
                <a:ext uri="{FF2B5EF4-FFF2-40B4-BE49-F238E27FC236}">
                  <a16:creationId xmlns:a16="http://schemas.microsoft.com/office/drawing/2014/main" id="{6C012B3C-A7CA-3EFB-470A-7A28531DC170}"/>
                </a:ext>
              </a:extLst>
            </p:cNvPr>
            <p:cNvSpPr txBox="1">
              <a:spLocks noChangeArrowheads="1"/>
            </p:cNvSpPr>
            <p:nvPr/>
          </p:nvSpPr>
          <p:spPr bwMode="auto">
            <a:xfrm rot="10800000">
              <a:off x="336" y="1650"/>
              <a:ext cx="308"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ko-KR" sz="2000" b="1" i="0">
                  <a:ea typeface="굴림" panose="020B0600000101010101" pitchFamily="34" charset="-127"/>
                </a:rPr>
                <a:t>GAIN / dB</a:t>
              </a:r>
              <a:endParaRPr lang="en-US" altLang="zh-CN" sz="2000" b="1" i="0">
                <a:ea typeface="굴림" panose="020B0600000101010101" pitchFamily="34" charset="-127"/>
              </a:endParaRPr>
            </a:p>
          </p:txBody>
        </p:sp>
        <p:sp>
          <p:nvSpPr>
            <p:cNvPr id="116743" name="Text Box 6">
              <a:extLst>
                <a:ext uri="{FF2B5EF4-FFF2-40B4-BE49-F238E27FC236}">
                  <a16:creationId xmlns:a16="http://schemas.microsoft.com/office/drawing/2014/main" id="{B637AD77-562F-2E9C-1E9D-F80ED2416EEB}"/>
                </a:ext>
              </a:extLst>
            </p:cNvPr>
            <p:cNvSpPr txBox="1">
              <a:spLocks noChangeArrowheads="1"/>
            </p:cNvSpPr>
            <p:nvPr/>
          </p:nvSpPr>
          <p:spPr bwMode="auto">
            <a:xfrm>
              <a:off x="2254" y="3547"/>
              <a:ext cx="153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ko-KR" sz="2000" b="1" i="0">
                  <a:ea typeface="굴림" panose="020B0600000101010101" pitchFamily="34" charset="-127"/>
                </a:rPr>
                <a:t>FREQUENCY / Hz</a:t>
              </a:r>
              <a:endParaRPr lang="en-US" altLang="zh-CN" sz="2000" b="1" i="0">
                <a:ea typeface="굴림" panose="020B0600000101010101" pitchFamily="34" charset="-127"/>
              </a:endParaRP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灯片编号占位符 11">
            <a:extLst>
              <a:ext uri="{FF2B5EF4-FFF2-40B4-BE49-F238E27FC236}">
                <a16:creationId xmlns:a16="http://schemas.microsoft.com/office/drawing/2014/main" id="{D333A043-C9BA-AB81-07C3-12C49E7D69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D39C37C-DBF0-40FE-BF66-2ECC691AABA5}" type="slidenum">
              <a:rPr lang="en-US" altLang="en-US" sz="1600">
                <a:ea typeface="굴림" panose="020B0600000101010101" pitchFamily="34" charset="-127"/>
              </a:rPr>
              <a:pPr eaLnBrk="1" hangingPunct="1">
                <a:spcBef>
                  <a:spcPct val="0"/>
                </a:spcBef>
                <a:buFontTx/>
                <a:buNone/>
              </a:pPr>
              <a:t>113</a:t>
            </a:fld>
            <a:endParaRPr lang="en-US" altLang="en-US" sz="1600">
              <a:ea typeface="굴림" panose="020B0600000101010101" pitchFamily="34" charset="-127"/>
            </a:endParaRPr>
          </a:p>
        </p:txBody>
      </p:sp>
      <p:sp>
        <p:nvSpPr>
          <p:cNvPr id="117763" name="Rectangle 2">
            <a:extLst>
              <a:ext uri="{FF2B5EF4-FFF2-40B4-BE49-F238E27FC236}">
                <a16:creationId xmlns:a16="http://schemas.microsoft.com/office/drawing/2014/main" id="{67098694-292C-A2A2-39F1-B2D13FF264B9}"/>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S</a:t>
            </a:r>
            <a:r>
              <a:rPr lang="en-US" altLang="ko-KR">
                <a:ea typeface="굴림" panose="020B0600000101010101" pitchFamily="34" charset="-127"/>
              </a:rPr>
              <a:t>C</a:t>
            </a:r>
            <a:r>
              <a:rPr lang="en-US" altLang="zh-CN">
                <a:ea typeface="宋体" panose="02010600030101010101" pitchFamily="2" charset="-122"/>
              </a:rPr>
              <a:t> Filters in</a:t>
            </a:r>
            <a:r>
              <a:rPr lang="en-US" altLang="ko-KR">
                <a:ea typeface="굴림" panose="020B0600000101010101" pitchFamily="34" charset="-127"/>
              </a:rPr>
              <a:t> M</a:t>
            </a:r>
            <a:r>
              <a:rPr lang="en-US" altLang="zh-CN">
                <a:ea typeface="宋体" panose="02010600030101010101" pitchFamily="2" charset="-122"/>
              </a:rPr>
              <a:t>ixed-Mode System</a:t>
            </a:r>
            <a:endParaRPr lang="en-US" altLang="zh-CN" sz="2800">
              <a:ea typeface="宋体" panose="02010600030101010101" pitchFamily="2" charset="-122"/>
            </a:endParaRPr>
          </a:p>
        </p:txBody>
      </p:sp>
      <p:sp>
        <p:nvSpPr>
          <p:cNvPr id="117764" name="Rectangle 4">
            <a:extLst>
              <a:ext uri="{FF2B5EF4-FFF2-40B4-BE49-F238E27FC236}">
                <a16:creationId xmlns:a16="http://schemas.microsoft.com/office/drawing/2014/main" id="{30001C80-8F66-9F4E-C24E-B2A6BB2D9482}"/>
              </a:ext>
            </a:extLst>
          </p:cNvPr>
          <p:cNvSpPr>
            <a:spLocks noChangeArrowheads="1"/>
          </p:cNvSpPr>
          <p:nvPr/>
        </p:nvSpPr>
        <p:spPr bwMode="auto">
          <a:xfrm>
            <a:off x="381000" y="838200"/>
            <a:ext cx="8382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b="1">
                <a:ea typeface="굴림" panose="020B0600000101010101" pitchFamily="34" charset="-127"/>
              </a:rPr>
              <a:t>Two situations; example:</a:t>
            </a:r>
            <a:endParaRPr lang="en-US" altLang="ko-KR" sz="18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r>
              <a:rPr lang="en-US" altLang="ko-KR" sz="2000" b="1">
                <a:ea typeface="굴림" panose="020B0600000101010101" pitchFamily="34" charset="-127"/>
              </a:rPr>
              <a:t>Situation 1:</a:t>
            </a:r>
            <a:r>
              <a:rPr lang="en-US" altLang="ko-KR" sz="2000" i="0">
                <a:ea typeface="굴림" panose="020B0600000101010101" pitchFamily="34" charset="-127"/>
              </a:rPr>
              <a:t> Only the sampled values of the output waveform matter; the output spectrum may be limited by the DSP, and hence </a:t>
            </a:r>
            <a:r>
              <a:rPr lang="en-US" altLang="ko-KR"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RMS,n</a:t>
            </a:r>
            <a:r>
              <a:rPr lang="en-US" altLang="ko-KR" sz="2000" i="0">
                <a:ea typeface="굴림" panose="020B0600000101010101" pitchFamily="34" charset="-127"/>
              </a:rPr>
              <a:t> reduced. </a:t>
            </a:r>
          </a:p>
          <a:p>
            <a:pPr eaLnBrk="1" hangingPunct="1">
              <a:spcBef>
                <a:spcPct val="0"/>
              </a:spcBef>
              <a:buFontTx/>
              <a:buNone/>
            </a:pPr>
            <a:endParaRPr lang="en-US" altLang="ko-KR" sz="2000" i="0">
              <a:ea typeface="굴림" panose="020B0600000101010101" pitchFamily="34" charset="-127"/>
            </a:endParaRPr>
          </a:p>
          <a:p>
            <a:pPr eaLnBrk="1" hangingPunct="1">
              <a:spcBef>
                <a:spcPct val="0"/>
              </a:spcBef>
              <a:buFontTx/>
              <a:buNone/>
            </a:pPr>
            <a:r>
              <a:rPr lang="en-US" altLang="ko-KR" sz="2000" b="1">
                <a:ea typeface="굴림" panose="020B0600000101010101" pitchFamily="34" charset="-127"/>
              </a:rPr>
              <a:t>Situation 2:</a:t>
            </a:r>
            <a:r>
              <a:rPr lang="en-US" altLang="ko-KR" sz="2000" i="0">
                <a:ea typeface="굴림" panose="020B0600000101010101" pitchFamily="34" charset="-127"/>
              </a:rPr>
              <a:t> The complete output waveform affects the </a:t>
            </a:r>
            <a:r>
              <a:rPr lang="en-US" altLang="ko-KR" sz="2000">
                <a:latin typeface="Times New Roman" panose="02020603050405020304" pitchFamily="18" charset="0"/>
                <a:ea typeface="굴림" panose="020B0600000101010101" pitchFamily="34" charset="-127"/>
              </a:rPr>
              <a:t>SNR</a:t>
            </a:r>
            <a:r>
              <a:rPr lang="en-US" altLang="ko-KR" sz="2000" i="0">
                <a:ea typeface="굴림" panose="020B0600000101010101" pitchFamily="34" charset="-127"/>
              </a:rPr>
              <a:t>, including the S/H and direct noise components. Usually the S/H dominates. Reduced by the reconstruction filter.</a:t>
            </a:r>
            <a:endParaRPr lang="pt-BR" altLang="ko-KR" sz="2000" i="0">
              <a:ea typeface="굴림" panose="020B0600000101010101" pitchFamily="34" charset="-127"/>
            </a:endParaRPr>
          </a:p>
        </p:txBody>
      </p:sp>
      <p:pic>
        <p:nvPicPr>
          <p:cNvPr id="117765" name="Picture 5">
            <a:extLst>
              <a:ext uri="{FF2B5EF4-FFF2-40B4-BE49-F238E27FC236}">
                <a16:creationId xmlns:a16="http://schemas.microsoft.com/office/drawing/2014/main" id="{19695BAA-F2A5-01A7-ABFB-A03ECAC1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01775"/>
            <a:ext cx="7391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5">
            <a:extLst>
              <a:ext uri="{FF2B5EF4-FFF2-40B4-BE49-F238E27FC236}">
                <a16:creationId xmlns:a16="http://schemas.microsoft.com/office/drawing/2014/main" id="{27622596-20EC-66D4-5613-F2F77A96A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391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5">
            <a:extLst>
              <a:ext uri="{FF2B5EF4-FFF2-40B4-BE49-F238E27FC236}">
                <a16:creationId xmlns:a16="http://schemas.microsoft.com/office/drawing/2014/main" id="{F6BD9807-5EDB-BDF2-3D75-894FD3061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91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灯片编号占位符 11">
            <a:extLst>
              <a:ext uri="{FF2B5EF4-FFF2-40B4-BE49-F238E27FC236}">
                <a16:creationId xmlns:a16="http://schemas.microsoft.com/office/drawing/2014/main" id="{D5D4F19E-7F53-E721-9F01-41EF361682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A00D622-829C-4285-A4F2-CD107F30E1CC}" type="slidenum">
              <a:rPr lang="en-US" altLang="en-US" sz="1600">
                <a:ea typeface="굴림" panose="020B0600000101010101" pitchFamily="34" charset="-127"/>
              </a:rPr>
              <a:pPr eaLnBrk="1" hangingPunct="1">
                <a:spcBef>
                  <a:spcPct val="0"/>
                </a:spcBef>
                <a:buFontTx/>
                <a:buNone/>
              </a:pPr>
              <a:t>114</a:t>
            </a:fld>
            <a:endParaRPr lang="en-US" altLang="en-US" sz="1600">
              <a:ea typeface="굴림" panose="020B0600000101010101" pitchFamily="34" charset="-127"/>
            </a:endParaRPr>
          </a:p>
        </p:txBody>
      </p:sp>
      <p:sp>
        <p:nvSpPr>
          <p:cNvPr id="118787" name="Rectangle 2">
            <a:extLst>
              <a:ext uri="{FF2B5EF4-FFF2-40B4-BE49-F238E27FC236}">
                <a16:creationId xmlns:a16="http://schemas.microsoft.com/office/drawing/2014/main" id="{BABEF95B-DD68-8701-DDD1-62B63E9C9225}"/>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Direct-Charge-Transfer Stage</a:t>
            </a:r>
            <a:r>
              <a:rPr lang="en-US" altLang="ko-KR">
                <a:ea typeface="굴림" panose="020B0600000101010101" pitchFamily="34" charset="-127"/>
              </a:rPr>
              <a:t> </a:t>
            </a:r>
            <a:r>
              <a:rPr lang="en-US" altLang="ko-KR" sz="2800">
                <a:ea typeface="굴림" panose="020B0600000101010101" pitchFamily="34" charset="-127"/>
              </a:rPr>
              <a:t>– (1)</a:t>
            </a:r>
            <a:endParaRPr lang="en-US" altLang="zh-CN" sz="2800">
              <a:ea typeface="宋体" panose="02010600030101010101" pitchFamily="2" charset="-122"/>
            </a:endParaRPr>
          </a:p>
        </p:txBody>
      </p:sp>
      <p:sp>
        <p:nvSpPr>
          <p:cNvPr id="118788" name="Rectangle 3">
            <a:extLst>
              <a:ext uri="{FF2B5EF4-FFF2-40B4-BE49-F238E27FC236}">
                <a16:creationId xmlns:a16="http://schemas.microsoft.com/office/drawing/2014/main" id="{D47D4BE7-18F6-6C35-2DB3-E4468A4738AF}"/>
              </a:ext>
            </a:extLst>
          </p:cNvPr>
          <p:cNvSpPr>
            <a:spLocks noChangeArrowheads="1"/>
          </p:cNvSpPr>
          <p:nvPr/>
        </p:nvSpPr>
        <p:spPr bwMode="auto">
          <a:xfrm>
            <a:off x="381000" y="47244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b="1">
                <a:ea typeface="굴림" panose="020B0600000101010101" pitchFamily="34" charset="-127"/>
              </a:rPr>
              <a:t>Advantages:</a:t>
            </a:r>
            <a:endParaRPr lang="en-US" altLang="ko-KR" sz="18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Opamp does not participate in charge transfer →</a:t>
            </a:r>
            <a:r>
              <a:rPr lang="ko-KR" altLang="en-US" sz="2000" i="0">
                <a:ea typeface="굴림" panose="020B0600000101010101" pitchFamily="34" charset="-127"/>
              </a:rPr>
              <a:t> </a:t>
            </a:r>
            <a:r>
              <a:rPr lang="en-US" altLang="ko-KR" sz="2000" i="0">
                <a:ea typeface="굴림" panose="020B0600000101010101" pitchFamily="34" charset="-127"/>
              </a:rPr>
              <a:t>no slewing distortion, clean S/H output waveform. Finite DC gain A, introduces only a scale</a:t>
            </a:r>
          </a:p>
          <a:p>
            <a:pPr eaLnBrk="1" hangingPunct="1">
              <a:spcBef>
                <a:spcPct val="0"/>
              </a:spcBef>
              <a:buFontTx/>
              <a:buNone/>
            </a:pPr>
            <a:r>
              <a:rPr lang="en-US" altLang="ko-KR" sz="2000" i="0">
                <a:ea typeface="굴림" panose="020B0600000101010101" pitchFamily="34" charset="-127"/>
              </a:rPr>
              <a:t>factor </a:t>
            </a:r>
            <a:r>
              <a:rPr lang="en-US" altLang="ko-KR" sz="2000">
                <a:latin typeface="Times New Roman" panose="02020603050405020304" pitchFamily="18" charset="0"/>
                <a:ea typeface="굴림" panose="020B0600000101010101" pitchFamily="34" charset="-127"/>
              </a:rPr>
              <a:t>K = 1/[1+1/A</a:t>
            </a:r>
            <a:r>
              <a:rPr lang="en-US" altLang="ko-KR" sz="2000" baseline="-25000">
                <a:latin typeface="Times New Roman" panose="02020603050405020304" pitchFamily="18" charset="0"/>
                <a:ea typeface="굴림" panose="020B0600000101010101" pitchFamily="34" charset="-127"/>
              </a:rPr>
              <a:t>o</a:t>
            </a:r>
            <a:r>
              <a:rPr lang="en-US" altLang="ko-KR" sz="2000">
                <a:latin typeface="Times New Roman" panose="02020603050405020304" pitchFamily="18" charset="0"/>
                <a:ea typeface="굴림" panose="020B0600000101010101" pitchFamily="34" charset="-127"/>
              </a:rPr>
              <a:t>].</a:t>
            </a:r>
            <a:endParaRPr lang="pt-BR" altLang="ko-KR" sz="2000">
              <a:latin typeface="Times New Roman" panose="02020603050405020304" pitchFamily="18" charset="0"/>
              <a:ea typeface="굴림" panose="020B0600000101010101" pitchFamily="34" charset="-127"/>
            </a:endParaRPr>
          </a:p>
        </p:txBody>
      </p:sp>
      <p:pic>
        <p:nvPicPr>
          <p:cNvPr id="118789" name="Picture 6">
            <a:extLst>
              <a:ext uri="{FF2B5EF4-FFF2-40B4-BE49-F238E27FC236}">
                <a16:creationId xmlns:a16="http://schemas.microsoft.com/office/drawing/2014/main" id="{012DC5BF-04DA-D9E1-691B-7243C4C06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1062038"/>
            <a:ext cx="5573712"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灯片编号占位符 11">
            <a:extLst>
              <a:ext uri="{FF2B5EF4-FFF2-40B4-BE49-F238E27FC236}">
                <a16:creationId xmlns:a16="http://schemas.microsoft.com/office/drawing/2014/main" id="{7D7E7CAC-E8AE-3B29-EE93-93FC2E92B7A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E97C3CF-590C-48FD-B51F-45BE793E5B60}" type="slidenum">
              <a:rPr lang="en-US" altLang="en-US" sz="1600">
                <a:ea typeface="굴림" panose="020B0600000101010101" pitchFamily="34" charset="-127"/>
              </a:rPr>
              <a:pPr eaLnBrk="1" hangingPunct="1">
                <a:spcBef>
                  <a:spcPct val="0"/>
                </a:spcBef>
                <a:buFontTx/>
                <a:buNone/>
              </a:pPr>
              <a:t>115</a:t>
            </a:fld>
            <a:endParaRPr lang="en-US" altLang="en-US" sz="1600">
              <a:ea typeface="굴림" panose="020B0600000101010101" pitchFamily="34" charset="-127"/>
            </a:endParaRPr>
          </a:p>
        </p:txBody>
      </p:sp>
      <p:sp>
        <p:nvSpPr>
          <p:cNvPr id="119811" name="Rectangle 2">
            <a:extLst>
              <a:ext uri="{FF2B5EF4-FFF2-40B4-BE49-F238E27FC236}">
                <a16:creationId xmlns:a16="http://schemas.microsoft.com/office/drawing/2014/main" id="{D2AE15CC-1E13-D6FA-8686-5CDDC5E02B06}"/>
              </a:ext>
            </a:extLst>
          </p:cNvPr>
          <p:cNvSpPr>
            <a:spLocks noGrp="1" noChangeArrowheads="1"/>
          </p:cNvSpPr>
          <p:nvPr>
            <p:ph type="title"/>
          </p:nvPr>
        </p:nvSpPr>
        <p:spPr>
          <a:xfrm>
            <a:off x="381000" y="152400"/>
            <a:ext cx="8305800" cy="685800"/>
          </a:xfrm>
        </p:spPr>
        <p:txBody>
          <a:bodyPr/>
          <a:lstStyle/>
          <a:p>
            <a:pPr eaLnBrk="1" hangingPunct="1"/>
            <a:r>
              <a:rPr lang="en-US" altLang="zh-CN">
                <a:ea typeface="宋体" panose="02010600030101010101" pitchFamily="2" charset="-122"/>
              </a:rPr>
              <a:t>Direct-Charge-Transfer Stage</a:t>
            </a:r>
            <a:r>
              <a:rPr lang="en-US" altLang="ko-KR">
                <a:ea typeface="굴림" panose="020B0600000101010101" pitchFamily="34" charset="-127"/>
              </a:rPr>
              <a:t> </a:t>
            </a:r>
            <a:r>
              <a:rPr lang="en-US" altLang="ko-KR" sz="2800">
                <a:ea typeface="굴림" panose="020B0600000101010101" pitchFamily="34" charset="-127"/>
              </a:rPr>
              <a:t>– (2)</a:t>
            </a:r>
            <a:endParaRPr lang="en-US" altLang="zh-CN" sz="2800">
              <a:ea typeface="宋体" panose="02010600030101010101" pitchFamily="2" charset="-122"/>
            </a:endParaRPr>
          </a:p>
        </p:txBody>
      </p:sp>
      <p:sp>
        <p:nvSpPr>
          <p:cNvPr id="119812" name="Rectangle 3">
            <a:extLst>
              <a:ext uri="{FF2B5EF4-FFF2-40B4-BE49-F238E27FC236}">
                <a16:creationId xmlns:a16="http://schemas.microsoft.com/office/drawing/2014/main" id="{677ED17D-A16D-54CD-7290-25F1D932D5E3}"/>
              </a:ext>
            </a:extLst>
          </p:cNvPr>
          <p:cNvSpPr>
            <a:spLocks noChangeArrowheads="1"/>
          </p:cNvSpPr>
          <p:nvPr/>
        </p:nvSpPr>
        <p:spPr bwMode="auto">
          <a:xfrm>
            <a:off x="381000" y="1143000"/>
            <a:ext cx="838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Analysis gives</a:t>
            </a: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pt-BR" altLang="ko-KR" sz="2000" i="0">
                <a:ea typeface="굴림" panose="020B0600000101010101" pitchFamily="34" charset="-127"/>
              </a:rPr>
              <a:t>where</a:t>
            </a: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pt-BR" altLang="ko-KR" sz="2000" i="0">
                <a:ea typeface="굴림" panose="020B0600000101010101" pitchFamily="34" charset="-127"/>
              </a:rPr>
              <a:t>is the ideal lowpass filter response.</a:t>
            </a: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pt-BR" altLang="ko-KR" sz="2000" b="1">
                <a:ea typeface="굴림" panose="020B0600000101010101" pitchFamily="34" charset="-127"/>
              </a:rPr>
              <a:t>Applications:</a:t>
            </a:r>
            <a:r>
              <a:rPr lang="pt-BR" altLang="ko-KR" sz="2000" i="0">
                <a:ea typeface="굴림" panose="020B0600000101010101" pitchFamily="34" charset="-127"/>
              </a:rPr>
              <a:t> </a:t>
            </a:r>
          </a:p>
          <a:p>
            <a:pPr eaLnBrk="1" hangingPunct="1">
              <a:spcBef>
                <a:spcPct val="0"/>
              </a:spcBef>
            </a:pPr>
            <a:endParaRPr lang="pt-BR" altLang="ko-KR" sz="2000">
              <a:ea typeface="굴림" panose="020B0600000101010101" pitchFamily="34" charset="-127"/>
            </a:endParaRPr>
          </a:p>
          <a:p>
            <a:pPr eaLnBrk="1" hangingPunct="1">
              <a:spcBef>
                <a:spcPct val="0"/>
              </a:spcBef>
            </a:pPr>
            <a:r>
              <a:rPr lang="pt-BR" altLang="ko-KR" sz="2000" i="0">
                <a:ea typeface="굴림" panose="020B0600000101010101" pitchFamily="34" charset="-127"/>
              </a:rPr>
              <a:t>SC-to-CT buffer in smoothing filter for D-S DAC (Sooch et al., AES Conv., Oct. 1991)</a:t>
            </a:r>
          </a:p>
          <a:p>
            <a:pPr eaLnBrk="1" hangingPunct="1">
              <a:spcBef>
                <a:spcPct val="0"/>
              </a:spcBef>
              <a:buFontTx/>
              <a:buNone/>
            </a:pPr>
            <a:endParaRPr lang="pt-BR" altLang="ko-KR" sz="2000">
              <a:ea typeface="굴림" panose="020B0600000101010101" pitchFamily="34" charset="-127"/>
            </a:endParaRPr>
          </a:p>
          <a:p>
            <a:pPr eaLnBrk="1" hangingPunct="1">
              <a:spcBef>
                <a:spcPct val="0"/>
              </a:spcBef>
            </a:pPr>
            <a:r>
              <a:rPr lang="pt-BR" altLang="ko-KR" sz="2000" i="0">
                <a:ea typeface="굴림" panose="020B0600000101010101" pitchFamily="34" charset="-127"/>
              </a:rPr>
              <a:t>DAC + FIR filter + IIR filter (Fujimori et al., JSSC, Aug. 2000).</a:t>
            </a:r>
          </a:p>
        </p:txBody>
      </p:sp>
      <p:pic>
        <p:nvPicPr>
          <p:cNvPr id="119813" name="Picture 5">
            <a:extLst>
              <a:ext uri="{FF2B5EF4-FFF2-40B4-BE49-F238E27FC236}">
                <a16:creationId xmlns:a16="http://schemas.microsoft.com/office/drawing/2014/main" id="{851DF3A9-A914-7A02-7E1B-B4B655329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14450"/>
            <a:ext cx="3200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6">
            <a:extLst>
              <a:ext uri="{FF2B5EF4-FFF2-40B4-BE49-F238E27FC236}">
                <a16:creationId xmlns:a16="http://schemas.microsoft.com/office/drawing/2014/main" id="{4571C27D-0C90-E82B-2972-CD4CD49B8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133600"/>
            <a:ext cx="56007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灯片编号占位符 11">
            <a:extLst>
              <a:ext uri="{FF2B5EF4-FFF2-40B4-BE49-F238E27FC236}">
                <a16:creationId xmlns:a16="http://schemas.microsoft.com/office/drawing/2014/main" id="{D2E268AB-B089-7B64-5943-6C3D9D3E05D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78ABEE1-32A1-4664-B272-3A701F6C1282}" type="slidenum">
              <a:rPr lang="en-US" altLang="en-US" sz="1600">
                <a:ea typeface="굴림" panose="020B0600000101010101" pitchFamily="34" charset="-127"/>
              </a:rPr>
              <a:pPr eaLnBrk="1" hangingPunct="1">
                <a:spcBef>
                  <a:spcPct val="0"/>
                </a:spcBef>
                <a:buFontTx/>
                <a:buNone/>
              </a:pPr>
              <a:t>116</a:t>
            </a:fld>
            <a:endParaRPr lang="en-US" altLang="en-US" sz="1600">
              <a:ea typeface="굴림" panose="020B0600000101010101" pitchFamily="34" charset="-127"/>
            </a:endParaRPr>
          </a:p>
        </p:txBody>
      </p:sp>
      <p:sp>
        <p:nvSpPr>
          <p:cNvPr id="120835" name="Rectangle 2">
            <a:extLst>
              <a:ext uri="{FF2B5EF4-FFF2-40B4-BE49-F238E27FC236}">
                <a16:creationId xmlns:a16="http://schemas.microsoft.com/office/drawing/2014/main" id="{F5B27C59-0EAA-3F2F-6C54-E9F82611711C}"/>
              </a:ext>
            </a:extLst>
          </p:cNvPr>
          <p:cNvSpPr>
            <a:spLocks noGrp="1" noChangeArrowheads="1"/>
          </p:cNvSpPr>
          <p:nvPr>
            <p:ph type="title"/>
          </p:nvPr>
        </p:nvSpPr>
        <p:spPr>
          <a:xfrm>
            <a:off x="381000" y="152400"/>
            <a:ext cx="8305800" cy="685800"/>
          </a:xfrm>
        </p:spPr>
        <p:txBody>
          <a:bodyPr/>
          <a:lstStyle/>
          <a:p>
            <a:pPr eaLnBrk="1" hangingPunct="1"/>
            <a:r>
              <a:rPr lang="en-US" altLang="ko-KR">
                <a:ea typeface="굴림" panose="020B0600000101010101" pitchFamily="34" charset="-127"/>
              </a:rPr>
              <a:t>Double Sampled Data Converter </a:t>
            </a:r>
            <a:r>
              <a:rPr lang="en-US" altLang="ko-KR" sz="2800">
                <a:ea typeface="굴림" panose="020B0600000101010101" pitchFamily="34" charset="-127"/>
              </a:rPr>
              <a:t>– (1)</a:t>
            </a:r>
            <a:endParaRPr lang="en-US" altLang="zh-CN" sz="2800">
              <a:ea typeface="宋体" panose="02010600030101010101" pitchFamily="2" charset="-122"/>
            </a:endParaRPr>
          </a:p>
        </p:txBody>
      </p:sp>
      <p:pic>
        <p:nvPicPr>
          <p:cNvPr id="120836" name="Picture 6">
            <a:extLst>
              <a:ext uri="{FF2B5EF4-FFF2-40B4-BE49-F238E27FC236}">
                <a16:creationId xmlns:a16="http://schemas.microsoft.com/office/drawing/2014/main" id="{D755D63A-E32E-A717-FAAD-C5E84386C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8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8">
            <a:extLst>
              <a:ext uri="{FF2B5EF4-FFF2-40B4-BE49-F238E27FC236}">
                <a16:creationId xmlns:a16="http://schemas.microsoft.com/office/drawing/2014/main" id="{C7DBF269-8084-D5D1-4350-7D903755E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05088"/>
            <a:ext cx="41910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9">
            <a:extLst>
              <a:ext uri="{FF2B5EF4-FFF2-40B4-BE49-F238E27FC236}">
                <a16:creationId xmlns:a16="http://schemas.microsoft.com/office/drawing/2014/main" id="{2AF795CF-0F18-5570-31E8-8FA6C76EA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2700338"/>
            <a:ext cx="40862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11">
            <a:extLst>
              <a:ext uri="{FF2B5EF4-FFF2-40B4-BE49-F238E27FC236}">
                <a16:creationId xmlns:a16="http://schemas.microsoft.com/office/drawing/2014/main" id="{1BDF164E-E3F3-DB7F-8A91-6F745390FC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65713"/>
            <a:ext cx="788193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灯片编号占位符 11">
            <a:extLst>
              <a:ext uri="{FF2B5EF4-FFF2-40B4-BE49-F238E27FC236}">
                <a16:creationId xmlns:a16="http://schemas.microsoft.com/office/drawing/2014/main" id="{827E5EB3-E94F-21B1-975A-ADB0B8BEC56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8E59095-EEDF-477C-8E3B-5F61FA9ED7A1}" type="slidenum">
              <a:rPr lang="en-US" altLang="en-US" sz="1600">
                <a:ea typeface="굴림" panose="020B0600000101010101" pitchFamily="34" charset="-127"/>
              </a:rPr>
              <a:pPr eaLnBrk="1" hangingPunct="1">
                <a:spcBef>
                  <a:spcPct val="0"/>
                </a:spcBef>
                <a:buFontTx/>
                <a:buNone/>
              </a:pPr>
              <a:t>117</a:t>
            </a:fld>
            <a:endParaRPr lang="en-US" altLang="en-US" sz="1600">
              <a:ea typeface="굴림" panose="020B0600000101010101" pitchFamily="34" charset="-127"/>
            </a:endParaRPr>
          </a:p>
        </p:txBody>
      </p:sp>
      <p:sp>
        <p:nvSpPr>
          <p:cNvPr id="10" name="标题 9">
            <a:extLst>
              <a:ext uri="{FF2B5EF4-FFF2-40B4-BE49-F238E27FC236}">
                <a16:creationId xmlns:a16="http://schemas.microsoft.com/office/drawing/2014/main" id="{E44A804F-A1E8-403A-B4E4-98C2997BAE87}"/>
              </a:ext>
            </a:extLst>
          </p:cNvPr>
          <p:cNvSpPr>
            <a:spLocks noGrp="1"/>
          </p:cNvSpPr>
          <p:nvPr>
            <p:ph type="title"/>
          </p:nvPr>
        </p:nvSpPr>
        <p:spPr/>
        <p:txBody>
          <a:bodyPr>
            <a:normAutofit fontScale="90000"/>
          </a:bodyPr>
          <a:lstStyle/>
          <a:p>
            <a:pPr>
              <a:defRPr/>
            </a:pPr>
            <a:r>
              <a:rPr lang="en-US" dirty="0">
                <a:latin typeface="+mj-lt"/>
              </a:rPr>
              <a:t>Reconstruction Filter Architectures</a:t>
            </a:r>
          </a:p>
        </p:txBody>
      </p:sp>
      <p:sp>
        <p:nvSpPr>
          <p:cNvPr id="121860" name="文本占位符 10">
            <a:extLst>
              <a:ext uri="{FF2B5EF4-FFF2-40B4-BE49-F238E27FC236}">
                <a16:creationId xmlns:a16="http://schemas.microsoft.com/office/drawing/2014/main" id="{EDDB7DF5-F42B-153E-6348-7456E278863C}"/>
              </a:ext>
            </a:extLst>
          </p:cNvPr>
          <p:cNvSpPr>
            <a:spLocks noGrp="1"/>
          </p:cNvSpPr>
          <p:nvPr>
            <p:ph type="body" sz="half" idx="1"/>
          </p:nvPr>
        </p:nvSpPr>
        <p:spPr/>
        <p:txBody>
          <a:bodyPr/>
          <a:lstStyle/>
          <a:p>
            <a:endParaRPr lang="en-US" altLang="en-US"/>
          </a:p>
        </p:txBody>
      </p:sp>
      <p:sp>
        <p:nvSpPr>
          <p:cNvPr id="121861" name="内容占位符 12">
            <a:extLst>
              <a:ext uri="{FF2B5EF4-FFF2-40B4-BE49-F238E27FC236}">
                <a16:creationId xmlns:a16="http://schemas.microsoft.com/office/drawing/2014/main" id="{F5744339-8AB6-62BD-CBF8-67E42C68CA45}"/>
              </a:ext>
            </a:extLst>
          </p:cNvPr>
          <p:cNvSpPr>
            <a:spLocks noGrp="1"/>
          </p:cNvSpPr>
          <p:nvPr>
            <p:ph sz="quarter" idx="3"/>
          </p:nvPr>
        </p:nvSpPr>
        <p:spPr/>
        <p:txBody>
          <a:bodyPr/>
          <a:lstStyle/>
          <a:p>
            <a:endParaRPr lang="en-US" altLang="en-US"/>
          </a:p>
        </p:txBody>
      </p:sp>
      <p:pic>
        <p:nvPicPr>
          <p:cNvPr id="121862" name="Picture 3">
            <a:extLst>
              <a:ext uri="{FF2B5EF4-FFF2-40B4-BE49-F238E27FC236}">
                <a16:creationId xmlns:a16="http://schemas.microsoft.com/office/drawing/2014/main" id="{2A448B06-247F-A028-B65D-DC5BC5DB3409}"/>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rot="21540000">
            <a:off x="917575" y="990600"/>
            <a:ext cx="7308850" cy="5016500"/>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灯片编号占位符 11">
            <a:extLst>
              <a:ext uri="{FF2B5EF4-FFF2-40B4-BE49-F238E27FC236}">
                <a16:creationId xmlns:a16="http://schemas.microsoft.com/office/drawing/2014/main" id="{8163A547-AD3A-99DA-288B-084E4440C27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17717CE-0692-4B7E-BC6D-AA2833B5BB83}" type="slidenum">
              <a:rPr lang="en-US" altLang="en-US" sz="1600">
                <a:ea typeface="굴림" panose="020B0600000101010101" pitchFamily="34" charset="-127"/>
              </a:rPr>
              <a:pPr eaLnBrk="1" hangingPunct="1">
                <a:spcBef>
                  <a:spcPct val="0"/>
                </a:spcBef>
                <a:buFontTx/>
                <a:buNone/>
              </a:pPr>
              <a:t>118</a:t>
            </a:fld>
            <a:endParaRPr lang="en-US" altLang="en-US" sz="1600">
              <a:ea typeface="굴림" panose="020B0600000101010101" pitchFamily="34" charset="-127"/>
            </a:endParaRPr>
          </a:p>
        </p:txBody>
      </p:sp>
      <p:sp>
        <p:nvSpPr>
          <p:cNvPr id="122883" name="标题 1">
            <a:extLst>
              <a:ext uri="{FF2B5EF4-FFF2-40B4-BE49-F238E27FC236}">
                <a16:creationId xmlns:a16="http://schemas.microsoft.com/office/drawing/2014/main" id="{DE72F10F-C50A-8CAB-3E8B-E429BC3AA2F9}"/>
              </a:ext>
            </a:extLst>
          </p:cNvPr>
          <p:cNvSpPr>
            <a:spLocks noGrp="1"/>
          </p:cNvSpPr>
          <p:nvPr>
            <p:ph type="title"/>
          </p:nvPr>
        </p:nvSpPr>
        <p:spPr/>
        <p:txBody>
          <a:bodyPr/>
          <a:lstStyle/>
          <a:p>
            <a:r>
              <a:rPr lang="en-US" altLang="en-US"/>
              <a:t>Post-Filter Examples (1)</a:t>
            </a:r>
          </a:p>
        </p:txBody>
      </p:sp>
      <p:sp>
        <p:nvSpPr>
          <p:cNvPr id="122884" name="文本占位符 2">
            <a:extLst>
              <a:ext uri="{FF2B5EF4-FFF2-40B4-BE49-F238E27FC236}">
                <a16:creationId xmlns:a16="http://schemas.microsoft.com/office/drawing/2014/main" id="{C8B055F7-4C0E-44DD-2822-BD0FE0A409AB}"/>
              </a:ext>
            </a:extLst>
          </p:cNvPr>
          <p:cNvSpPr>
            <a:spLocks noGrp="1"/>
          </p:cNvSpPr>
          <p:nvPr>
            <p:ph type="body" sz="half" idx="1"/>
          </p:nvPr>
        </p:nvSpPr>
        <p:spPr>
          <a:xfrm>
            <a:off x="685800" y="990600"/>
            <a:ext cx="7772400" cy="1600200"/>
          </a:xfrm>
        </p:spPr>
        <p:txBody>
          <a:bodyPr/>
          <a:lstStyle/>
          <a:p>
            <a:pPr>
              <a:buFontTx/>
              <a:buNone/>
            </a:pPr>
            <a:r>
              <a:rPr lang="en-US" altLang="en-US" sz="2000"/>
              <a:t>A 4</a:t>
            </a:r>
            <a:r>
              <a:rPr lang="en-US" altLang="en-US" sz="2000" baseline="30000"/>
              <a:t>th</a:t>
            </a:r>
            <a:r>
              <a:rPr lang="en-US" altLang="en-US" sz="2000"/>
              <a:t>-order Bessel filter implemented with a cascade of biquads</a:t>
            </a:r>
          </a:p>
        </p:txBody>
      </p:sp>
      <p:pic>
        <p:nvPicPr>
          <p:cNvPr id="122885" name="Picture 2">
            <a:extLst>
              <a:ext uri="{FF2B5EF4-FFF2-40B4-BE49-F238E27FC236}">
                <a16:creationId xmlns:a16="http://schemas.microsoft.com/office/drawing/2014/main" id="{A285A0D2-786E-0B2D-92A7-93E1BE5C1C8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 y="1600200"/>
            <a:ext cx="4572000" cy="3048000"/>
          </a:xfrm>
        </p:spPr>
      </p:pic>
      <p:pic>
        <p:nvPicPr>
          <p:cNvPr id="122886" name="Picture 4">
            <a:extLst>
              <a:ext uri="{FF2B5EF4-FFF2-40B4-BE49-F238E27FC236}">
                <a16:creationId xmlns:a16="http://schemas.microsoft.com/office/drawing/2014/main" id="{76CA4570-D677-0019-C3BF-C5F4F2AFE4A3}"/>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6800" y="3200400"/>
            <a:ext cx="3919538" cy="2895600"/>
          </a:xfrm>
        </p:spPr>
      </p:pic>
      <p:sp>
        <p:nvSpPr>
          <p:cNvPr id="122887" name="TextBox 9">
            <a:extLst>
              <a:ext uri="{FF2B5EF4-FFF2-40B4-BE49-F238E27FC236}">
                <a16:creationId xmlns:a16="http://schemas.microsoft.com/office/drawing/2014/main" id="{302C10B3-53D5-02C8-8053-A4FCE581D999}"/>
              </a:ext>
            </a:extLst>
          </p:cNvPr>
          <p:cNvSpPr txBox="1">
            <a:spLocks noChangeArrowheads="1"/>
          </p:cNvSpPr>
          <p:nvPr/>
        </p:nvSpPr>
        <p:spPr bwMode="auto">
          <a:xfrm>
            <a:off x="5029200" y="28194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i="0">
                <a:ea typeface="굴림" panose="020B0600000101010101" pitchFamily="34" charset="-127"/>
              </a:rPr>
              <a:t>Noise gains from each op-amp input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灯片编号占位符 11">
            <a:extLst>
              <a:ext uri="{FF2B5EF4-FFF2-40B4-BE49-F238E27FC236}">
                <a16:creationId xmlns:a16="http://schemas.microsoft.com/office/drawing/2014/main" id="{ECC395CB-E90E-ECB9-713A-DA9327A0820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8012F59-8DC1-42DA-9FD2-996AC5715AA1}" type="slidenum">
              <a:rPr lang="en-US" altLang="en-US" sz="1600">
                <a:ea typeface="굴림" panose="020B0600000101010101" pitchFamily="34" charset="-127"/>
              </a:rPr>
              <a:pPr eaLnBrk="1" hangingPunct="1">
                <a:spcBef>
                  <a:spcPct val="0"/>
                </a:spcBef>
                <a:buFontTx/>
                <a:buNone/>
              </a:pPr>
              <a:t>119</a:t>
            </a:fld>
            <a:endParaRPr lang="en-US" altLang="en-US" sz="1600">
              <a:ea typeface="굴림" panose="020B0600000101010101" pitchFamily="34" charset="-127"/>
            </a:endParaRPr>
          </a:p>
        </p:txBody>
      </p:sp>
      <p:pic>
        <p:nvPicPr>
          <p:cNvPr id="123907" name="Picture 3">
            <a:extLst>
              <a:ext uri="{FF2B5EF4-FFF2-40B4-BE49-F238E27FC236}">
                <a16:creationId xmlns:a16="http://schemas.microsoft.com/office/drawing/2014/main" id="{58DA39F0-9C33-386B-1245-B5E3CA307760}"/>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800600" y="3200400"/>
            <a:ext cx="4038600" cy="2895600"/>
          </a:xfrm>
        </p:spPr>
      </p:pic>
      <p:sp>
        <p:nvSpPr>
          <p:cNvPr id="123908" name="标题 1">
            <a:extLst>
              <a:ext uri="{FF2B5EF4-FFF2-40B4-BE49-F238E27FC236}">
                <a16:creationId xmlns:a16="http://schemas.microsoft.com/office/drawing/2014/main" id="{B15296ED-84B0-4D12-C863-C19751DB72CC}"/>
              </a:ext>
            </a:extLst>
          </p:cNvPr>
          <p:cNvSpPr>
            <a:spLocks noGrp="1"/>
          </p:cNvSpPr>
          <p:nvPr>
            <p:ph type="title"/>
          </p:nvPr>
        </p:nvSpPr>
        <p:spPr/>
        <p:txBody>
          <a:bodyPr/>
          <a:lstStyle/>
          <a:p>
            <a:r>
              <a:rPr lang="en-US" altLang="en-US"/>
              <a:t>Post-Filter Examples (2)</a:t>
            </a:r>
          </a:p>
        </p:txBody>
      </p:sp>
      <p:sp>
        <p:nvSpPr>
          <p:cNvPr id="123909" name="文本占位符 2">
            <a:extLst>
              <a:ext uri="{FF2B5EF4-FFF2-40B4-BE49-F238E27FC236}">
                <a16:creationId xmlns:a16="http://schemas.microsoft.com/office/drawing/2014/main" id="{2EEE9A79-4158-64FC-1057-A7BC0DB866E6}"/>
              </a:ext>
            </a:extLst>
          </p:cNvPr>
          <p:cNvSpPr>
            <a:spLocks noGrp="1"/>
          </p:cNvSpPr>
          <p:nvPr>
            <p:ph type="body" sz="half" idx="1"/>
          </p:nvPr>
        </p:nvSpPr>
        <p:spPr>
          <a:xfrm>
            <a:off x="685800" y="990600"/>
            <a:ext cx="7772400" cy="1600200"/>
          </a:xfrm>
        </p:spPr>
        <p:txBody>
          <a:bodyPr/>
          <a:lstStyle/>
          <a:p>
            <a:pPr marL="0">
              <a:buFontTx/>
              <a:buNone/>
            </a:pPr>
            <a:r>
              <a:rPr lang="en-US" altLang="en-US" sz="2000"/>
              <a:t>A 4</a:t>
            </a:r>
            <a:r>
              <a:rPr lang="en-US" altLang="en-US" sz="2000" baseline="30000"/>
              <a:t>th</a:t>
            </a:r>
            <a:r>
              <a:rPr lang="en-US" altLang="en-US" sz="2000"/>
              <a:t>-order Bessel filter implemented with the inverse follow-the-leader topology</a:t>
            </a:r>
          </a:p>
        </p:txBody>
      </p:sp>
      <p:sp>
        <p:nvSpPr>
          <p:cNvPr id="123910" name="TextBox 9">
            <a:extLst>
              <a:ext uri="{FF2B5EF4-FFF2-40B4-BE49-F238E27FC236}">
                <a16:creationId xmlns:a16="http://schemas.microsoft.com/office/drawing/2014/main" id="{82916FF5-4C6D-7548-8300-EBC636551C6D}"/>
              </a:ext>
            </a:extLst>
          </p:cNvPr>
          <p:cNvSpPr txBox="1">
            <a:spLocks noChangeArrowheads="1"/>
          </p:cNvSpPr>
          <p:nvPr/>
        </p:nvSpPr>
        <p:spPr bwMode="auto">
          <a:xfrm>
            <a:off x="5181600" y="28194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600" i="0">
                <a:ea typeface="굴림" panose="020B0600000101010101" pitchFamily="34" charset="-127"/>
              </a:rPr>
              <a:t>Noise gains from each op-amp input</a:t>
            </a:r>
          </a:p>
        </p:txBody>
      </p:sp>
      <p:pic>
        <p:nvPicPr>
          <p:cNvPr id="123911" name="Picture 2">
            <a:extLst>
              <a:ext uri="{FF2B5EF4-FFF2-40B4-BE49-F238E27FC236}">
                <a16:creationId xmlns:a16="http://schemas.microsoft.com/office/drawing/2014/main" id="{BB1AB893-E638-D68A-27B6-3ECDA1BCAE4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828800"/>
            <a:ext cx="4724400" cy="304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1">
            <a:extLst>
              <a:ext uri="{FF2B5EF4-FFF2-40B4-BE49-F238E27FC236}">
                <a16:creationId xmlns:a16="http://schemas.microsoft.com/office/drawing/2014/main" id="{DFE31236-7504-FBC1-0E45-9303326C3E7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D1AAB7C-E1AA-43A7-83C7-2BA4B4FDA6C8}" type="slidenum">
              <a:rPr lang="en-US" altLang="en-US" sz="1600">
                <a:ea typeface="굴림" panose="020B0600000101010101" pitchFamily="34" charset="-127"/>
              </a:rPr>
              <a:pPr eaLnBrk="1" hangingPunct="1">
                <a:spcBef>
                  <a:spcPct val="0"/>
                </a:spcBef>
                <a:buFontTx/>
                <a:buNone/>
              </a:pPr>
              <a:t>12</a:t>
            </a:fld>
            <a:endParaRPr lang="en-US" altLang="en-US" sz="1600">
              <a:ea typeface="굴림" panose="020B0600000101010101" pitchFamily="34" charset="-127"/>
            </a:endParaRPr>
          </a:p>
        </p:txBody>
      </p:sp>
      <p:sp>
        <p:nvSpPr>
          <p:cNvPr id="14339" name="Title 1">
            <a:extLst>
              <a:ext uri="{FF2B5EF4-FFF2-40B4-BE49-F238E27FC236}">
                <a16:creationId xmlns:a16="http://schemas.microsoft.com/office/drawing/2014/main" id="{5766BA04-D673-0C41-0394-138FFDA9FEBD}"/>
              </a:ext>
            </a:extLst>
          </p:cNvPr>
          <p:cNvSpPr>
            <a:spLocks noGrp="1"/>
          </p:cNvSpPr>
          <p:nvPr>
            <p:ph type="title" idx="4294967295"/>
          </p:nvPr>
        </p:nvSpPr>
        <p:spPr>
          <a:xfrm>
            <a:off x="609600" y="152400"/>
            <a:ext cx="7772400" cy="685800"/>
          </a:xfrm>
        </p:spPr>
        <p:txBody>
          <a:bodyPr/>
          <a:lstStyle/>
          <a:p>
            <a:r>
              <a:rPr lang="en-US" altLang="zh-CN">
                <a:ea typeface="宋体" panose="02010600030101010101" pitchFamily="2" charset="-122"/>
              </a:rPr>
              <a:t>Sallen-Key Filter [1],[4]</a:t>
            </a:r>
          </a:p>
        </p:txBody>
      </p:sp>
      <p:sp>
        <p:nvSpPr>
          <p:cNvPr id="20483" name="Content Placeholder 2">
            <a:extLst>
              <a:ext uri="{FF2B5EF4-FFF2-40B4-BE49-F238E27FC236}">
                <a16:creationId xmlns:a16="http://schemas.microsoft.com/office/drawing/2014/main" id="{04655072-D40E-58B0-02C3-B3062899956F}"/>
              </a:ext>
            </a:extLst>
          </p:cNvPr>
          <p:cNvSpPr>
            <a:spLocks noGrp="1"/>
          </p:cNvSpPr>
          <p:nvPr>
            <p:ph idx="4294967295"/>
          </p:nvPr>
        </p:nvSpPr>
        <p:spPr>
          <a:xfrm>
            <a:off x="381000" y="914400"/>
            <a:ext cx="8382000" cy="5257800"/>
          </a:xfrm>
        </p:spPr>
        <p:txBody>
          <a:bodyPr/>
          <a:lstStyle/>
          <a:p>
            <a:pPr>
              <a:buFontTx/>
              <a:buNone/>
              <a:defRPr/>
            </a:pPr>
            <a:r>
              <a:rPr lang="en-US" altLang="zh-CN" dirty="0">
                <a:latin typeface="+mn-lt"/>
                <a:ea typeface="宋体" charset="-122"/>
              </a:rPr>
              <a:t>  First single-</a:t>
            </a:r>
            <a:r>
              <a:rPr lang="en-US" altLang="zh-CN" dirty="0" err="1">
                <a:latin typeface="+mn-lt"/>
                <a:ea typeface="宋体" charset="-122"/>
              </a:rPr>
              <a:t>opamp</a:t>
            </a:r>
            <a:r>
              <a:rPr lang="en-US" altLang="zh-CN" dirty="0">
                <a:latin typeface="+mn-lt"/>
                <a:ea typeface="宋体" charset="-122"/>
              </a:rPr>
              <a:t> </a:t>
            </a:r>
            <a:r>
              <a:rPr lang="en-US" altLang="zh-CN" dirty="0" err="1">
                <a:latin typeface="+mn-lt"/>
                <a:ea typeface="宋体" charset="-122"/>
              </a:rPr>
              <a:t>biquad</a:t>
            </a:r>
            <a:r>
              <a:rPr lang="en-US" altLang="zh-CN" dirty="0">
                <a:latin typeface="+mn-lt"/>
                <a:ea typeface="宋体" charset="-122"/>
              </a:rPr>
              <a:t>. General diagram:</a:t>
            </a:r>
          </a:p>
          <a:p>
            <a:pPr>
              <a:buFontTx/>
              <a:buNone/>
              <a:defRPr/>
            </a:pPr>
            <a:endParaRPr lang="en-US" altLang="zh-CN" dirty="0">
              <a:latin typeface="+mn-lt"/>
              <a:ea typeface="宋体" charset="-122"/>
            </a:endParaRPr>
          </a:p>
          <a:p>
            <a:pPr>
              <a:buFontTx/>
              <a:buNone/>
              <a:defRPr/>
            </a:pPr>
            <a:r>
              <a:rPr lang="en-US" altLang="zh-CN" dirty="0">
                <a:latin typeface="+mn-lt"/>
                <a:ea typeface="宋体" charset="-122"/>
              </a:rPr>
              <a:t>Often, </a:t>
            </a:r>
            <a:r>
              <a:rPr lang="en-US" altLang="zh-CN" i="1" dirty="0">
                <a:latin typeface="+mn-lt"/>
                <a:ea typeface="宋体" charset="-122"/>
              </a:rPr>
              <a:t>K </a:t>
            </a:r>
            <a:r>
              <a:rPr lang="en-US" altLang="zh-CN" dirty="0">
                <a:latin typeface="+mn-lt"/>
                <a:ea typeface="宋体" charset="-122"/>
              </a:rPr>
              <a:t>= 1. Has 5</a:t>
            </a:r>
          </a:p>
          <a:p>
            <a:pPr>
              <a:buFontTx/>
              <a:buNone/>
              <a:defRPr/>
            </a:pPr>
            <a:r>
              <a:rPr lang="en-US" altLang="zh-CN" dirty="0">
                <a:latin typeface="+mn-lt"/>
                <a:ea typeface="宋体" charset="-122"/>
              </a:rPr>
              <a:t>parameters, only 3                                                          </a:t>
            </a:r>
          </a:p>
          <a:p>
            <a:pPr>
              <a:buFontTx/>
              <a:buNone/>
              <a:defRPr/>
            </a:pPr>
            <a:r>
              <a:rPr lang="en-US" altLang="zh-CN" dirty="0">
                <a:latin typeface="+mn-lt"/>
                <a:ea typeface="宋体" charset="-122"/>
              </a:rPr>
              <a:t>specified values.</a:t>
            </a:r>
          </a:p>
          <a:p>
            <a:pPr>
              <a:buFontTx/>
              <a:buNone/>
              <a:defRPr/>
            </a:pPr>
            <a:r>
              <a:rPr lang="en-US" altLang="zh-CN" dirty="0">
                <a:latin typeface="+mn-lt"/>
                <a:ea typeface="宋体" charset="-122"/>
              </a:rPr>
              <a:t>Scaling or noise </a:t>
            </a:r>
          </a:p>
          <a:p>
            <a:pPr>
              <a:buFontTx/>
              <a:buNone/>
              <a:defRPr/>
            </a:pPr>
            <a:r>
              <a:rPr lang="en-US" altLang="zh-CN" dirty="0">
                <a:latin typeface="+mn-lt"/>
                <a:ea typeface="宋体" charset="-122"/>
              </a:rPr>
              <a:t>reduction possible.</a:t>
            </a:r>
          </a:p>
          <a:p>
            <a:pPr>
              <a:defRPr/>
            </a:pPr>
            <a:r>
              <a:rPr lang="en-US" altLang="zh-CN" dirty="0">
                <a:latin typeface="+mn-lt"/>
                <a:ea typeface="宋体" charset="-122"/>
              </a:rPr>
              <a:t>Realization of</a:t>
            </a:r>
          </a:p>
          <a:p>
            <a:pPr marL="0" indent="0">
              <a:buFontTx/>
              <a:buNone/>
              <a:defRPr/>
            </a:pPr>
            <a:r>
              <a:rPr lang="en-US" altLang="zh-CN" dirty="0">
                <a:latin typeface="+mn-lt"/>
                <a:ea typeface="宋体" charset="-122"/>
              </a:rPr>
              <a:t>active block:</a:t>
            </a:r>
          </a:p>
          <a:p>
            <a:pPr marL="0" indent="0">
              <a:buFontTx/>
              <a:buNone/>
              <a:defRPr/>
            </a:pPr>
            <a:endParaRPr lang="en-US" altLang="zh-CN" dirty="0">
              <a:latin typeface="+mn-lt"/>
              <a:ea typeface="宋体" charset="-122"/>
            </a:endParaRPr>
          </a:p>
          <a:p>
            <a:pPr>
              <a:defRPr/>
            </a:pPr>
            <a:r>
              <a:rPr lang="en-US" altLang="zh-CN" dirty="0">
                <a:latin typeface="+mn-lt"/>
                <a:ea typeface="宋体" charset="-122"/>
              </a:rPr>
              <a:t>Amplifier not grounded. Its input common-mode changes with output. Differential implementation difficult.</a:t>
            </a:r>
          </a:p>
          <a:p>
            <a:pPr>
              <a:defRPr/>
            </a:pPr>
            <a:endParaRPr lang="en-US" altLang="zh-CN" dirty="0">
              <a:latin typeface="+mn-lt"/>
              <a:ea typeface="宋体" charset="-122"/>
            </a:endParaRPr>
          </a:p>
        </p:txBody>
      </p:sp>
      <p:pic>
        <p:nvPicPr>
          <p:cNvPr id="14341" name="Picture 4" descr="Fig7-40.png">
            <a:extLst>
              <a:ext uri="{FF2B5EF4-FFF2-40B4-BE49-F238E27FC236}">
                <a16:creationId xmlns:a16="http://schemas.microsoft.com/office/drawing/2014/main" id="{61A19CA7-CEB7-EAA8-B614-C802E22E39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75" y="1600200"/>
            <a:ext cx="3276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ig7-40b.png">
            <a:extLst>
              <a:ext uri="{FF2B5EF4-FFF2-40B4-BE49-F238E27FC236}">
                <a16:creationId xmlns:a16="http://schemas.microsoft.com/office/drawing/2014/main" id="{4DBA550F-1072-4717-7B8D-EB02932BA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3352800"/>
            <a:ext cx="50292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灯片编号占位符 11">
            <a:extLst>
              <a:ext uri="{FF2B5EF4-FFF2-40B4-BE49-F238E27FC236}">
                <a16:creationId xmlns:a16="http://schemas.microsoft.com/office/drawing/2014/main" id="{F7F6BAB4-0FE4-9BF6-7B77-DF4B0672DD1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341C5D9-9DE7-4531-A176-AA1AA46844E3}" type="slidenum">
              <a:rPr lang="en-US" altLang="en-US" sz="1600">
                <a:ea typeface="굴림" panose="020B0600000101010101" pitchFamily="34" charset="-127"/>
              </a:rPr>
              <a:pPr eaLnBrk="1" hangingPunct="1">
                <a:spcBef>
                  <a:spcPct val="0"/>
                </a:spcBef>
                <a:buFontTx/>
                <a:buNone/>
              </a:pPr>
              <a:t>120</a:t>
            </a:fld>
            <a:endParaRPr lang="en-US" altLang="en-US" sz="1600">
              <a:ea typeface="굴림" panose="020B0600000101010101" pitchFamily="34" charset="-127"/>
            </a:endParaRPr>
          </a:p>
        </p:txBody>
      </p:sp>
      <p:sp>
        <p:nvSpPr>
          <p:cNvPr id="124931" name="标题 1">
            <a:extLst>
              <a:ext uri="{FF2B5EF4-FFF2-40B4-BE49-F238E27FC236}">
                <a16:creationId xmlns:a16="http://schemas.microsoft.com/office/drawing/2014/main" id="{1DE4461F-23BC-A29E-0B81-4B95EBBA5941}"/>
              </a:ext>
            </a:extLst>
          </p:cNvPr>
          <p:cNvSpPr>
            <a:spLocks noGrp="1"/>
          </p:cNvSpPr>
          <p:nvPr>
            <p:ph type="title" idx="4294967295"/>
          </p:nvPr>
        </p:nvSpPr>
        <p:spPr/>
        <p:txBody>
          <a:bodyPr/>
          <a:lstStyle/>
          <a:p>
            <a:r>
              <a:rPr lang="en-US" altLang="en-US"/>
              <a:t>References</a:t>
            </a:r>
          </a:p>
        </p:txBody>
      </p:sp>
      <p:sp>
        <p:nvSpPr>
          <p:cNvPr id="124932" name="文本占位符 2">
            <a:extLst>
              <a:ext uri="{FF2B5EF4-FFF2-40B4-BE49-F238E27FC236}">
                <a16:creationId xmlns:a16="http://schemas.microsoft.com/office/drawing/2014/main" id="{A45799AA-3CCF-B059-6BC8-56A7CC732084}"/>
              </a:ext>
            </a:extLst>
          </p:cNvPr>
          <p:cNvSpPr>
            <a:spLocks noGrp="1"/>
          </p:cNvSpPr>
          <p:nvPr>
            <p:ph type="body" sz="half" idx="4294967295"/>
          </p:nvPr>
        </p:nvSpPr>
        <p:spPr>
          <a:xfrm>
            <a:off x="685800" y="990600"/>
            <a:ext cx="7772400" cy="4876800"/>
          </a:xfrm>
        </p:spPr>
        <p:txBody>
          <a:bodyPr/>
          <a:lstStyle/>
          <a:p>
            <a:pPr marL="0">
              <a:buFontTx/>
              <a:buNone/>
            </a:pPr>
            <a:r>
              <a:rPr lang="en-US" altLang="en-US" sz="2000"/>
              <a:t>[1]  R. Schaumann et al., Design of Analog Filters (2</a:t>
            </a:r>
            <a:r>
              <a:rPr lang="en-US" altLang="en-US" sz="2000" baseline="30000"/>
              <a:t>nd</a:t>
            </a:r>
            <a:r>
              <a:rPr lang="en-US" altLang="en-US" sz="2000"/>
              <a:t>    edition), Oxford University Press, 2010.</a:t>
            </a:r>
          </a:p>
          <a:p>
            <a:pPr marL="0">
              <a:buFontTx/>
              <a:buNone/>
            </a:pPr>
            <a:r>
              <a:rPr lang="en-US" altLang="en-US" sz="2000"/>
              <a:t>[2]  D. A. Johns and K. Martin, Analog Integrated Circuits, Wiley, 1997. 2</a:t>
            </a:r>
            <a:r>
              <a:rPr lang="en-US" altLang="en-US" sz="2000" baseline="30000"/>
              <a:t>nd </a:t>
            </a:r>
            <a:r>
              <a:rPr lang="en-US" altLang="en-US" sz="2000"/>
              <a:t>ed., 2012.</a:t>
            </a:r>
          </a:p>
          <a:p>
            <a:pPr marL="0">
              <a:buFontTx/>
              <a:buNone/>
            </a:pPr>
            <a:r>
              <a:rPr lang="en-US" altLang="en-US" sz="2000"/>
              <a:t>[3]  R. Gregorian and G. C. Temes, Analog MOS Integrated Circuits for Signal Processing, Wiley, 1986.</a:t>
            </a:r>
          </a:p>
          <a:p>
            <a:pPr marL="0">
              <a:buFontTx/>
              <a:buNone/>
            </a:pPr>
            <a:r>
              <a:rPr lang="en-US" altLang="en-US" sz="2000"/>
              <a:t>[4] Introduction to Circuit Synthesis and Design, G. C. Temes and J. W. LaPatra, McGraw-Hill, 1977.</a:t>
            </a:r>
          </a:p>
          <a:p>
            <a:pPr marL="0">
              <a:buFontTx/>
              <a:buNone/>
            </a:pPr>
            <a:r>
              <a:rPr lang="en-US" altLang="en-US" sz="2000"/>
              <a:t>[5] John Khoury, Integrated Continuous-Time Filters, Unpublished Lecture Notes, EPFL, 1998.</a:t>
            </a:r>
          </a:p>
          <a:p>
            <a:pPr marL="0">
              <a:buFontTx/>
              <a:buNone/>
            </a:pPr>
            <a:r>
              <a:rPr lang="en-US" altLang="en-US" sz="2000"/>
              <a:t>[6] P. Kurahashi et al., “A 0.6-V Highly Linear Switched-R-MOSFET-C Filter, CICC, Sept. 2006, pp. 833-836.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灯片编号占位符 11">
            <a:extLst>
              <a:ext uri="{FF2B5EF4-FFF2-40B4-BE49-F238E27FC236}">
                <a16:creationId xmlns:a16="http://schemas.microsoft.com/office/drawing/2014/main" id="{E4AEE653-E5A9-50C7-B843-C5B78CBDB30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B7E051A-1C39-47AF-9611-6C56628C76AA}" type="slidenum">
              <a:rPr lang="en-US" altLang="en-US" sz="1600">
                <a:ea typeface="굴림" panose="020B0600000101010101" pitchFamily="34" charset="-127"/>
              </a:rPr>
              <a:pPr eaLnBrk="1" hangingPunct="1">
                <a:spcBef>
                  <a:spcPct val="0"/>
                </a:spcBef>
                <a:buFontTx/>
                <a:buNone/>
              </a:pPr>
              <a:t>121</a:t>
            </a:fld>
            <a:endParaRPr lang="en-US" altLang="en-US" sz="1600">
              <a:ea typeface="굴림" panose="020B0600000101010101" pitchFamily="34" charset="-127"/>
            </a:endParaRPr>
          </a:p>
        </p:txBody>
      </p:sp>
      <p:sp>
        <p:nvSpPr>
          <p:cNvPr id="125955" name="Title 1">
            <a:extLst>
              <a:ext uri="{FF2B5EF4-FFF2-40B4-BE49-F238E27FC236}">
                <a16:creationId xmlns:a16="http://schemas.microsoft.com/office/drawing/2014/main" id="{3DA4D14A-1D9A-3675-8E67-8D3F6ADA52FD}"/>
              </a:ext>
            </a:extLst>
          </p:cNvPr>
          <p:cNvSpPr>
            <a:spLocks noGrp="1"/>
          </p:cNvSpPr>
          <p:nvPr>
            <p:ph type="title" idx="4294967295"/>
          </p:nvPr>
        </p:nvSpPr>
        <p:spPr/>
        <p:txBody>
          <a:bodyPr/>
          <a:lstStyle/>
          <a:p>
            <a:r>
              <a:rPr lang="en-US" altLang="en-US"/>
              <a:t>Nonidealities in SC Circuits</a:t>
            </a:r>
          </a:p>
        </p:txBody>
      </p:sp>
      <p:sp>
        <p:nvSpPr>
          <p:cNvPr id="125956" name="Content Placeholder 2">
            <a:extLst>
              <a:ext uri="{FF2B5EF4-FFF2-40B4-BE49-F238E27FC236}">
                <a16:creationId xmlns:a16="http://schemas.microsoft.com/office/drawing/2014/main" id="{864F1B95-BBA6-F199-F892-BD45C3BF7968}"/>
              </a:ext>
            </a:extLst>
          </p:cNvPr>
          <p:cNvSpPr>
            <a:spLocks noGrp="1"/>
          </p:cNvSpPr>
          <p:nvPr>
            <p:ph idx="4294967295"/>
          </p:nvPr>
        </p:nvSpPr>
        <p:spPr>
          <a:xfrm>
            <a:off x="685800" y="914400"/>
            <a:ext cx="7772400" cy="5105400"/>
          </a:xfrm>
        </p:spPr>
        <p:txBody>
          <a:bodyPr/>
          <a:lstStyle/>
          <a:p>
            <a:r>
              <a:rPr lang="en-US" altLang="en-US" sz="1600" b="1"/>
              <a:t>Switches:</a:t>
            </a:r>
          </a:p>
          <a:p>
            <a:pPr>
              <a:buFontTx/>
              <a:buNone/>
            </a:pPr>
            <a:r>
              <a:rPr lang="en-US" altLang="en-US" sz="1600"/>
              <a:t>Nonzero “on”-resistance</a:t>
            </a:r>
          </a:p>
          <a:p>
            <a:pPr>
              <a:buFontTx/>
              <a:buNone/>
            </a:pPr>
            <a:r>
              <a:rPr lang="en-US" altLang="en-US" sz="1600"/>
              <a:t>Clock feedthrough / charge injection</a:t>
            </a:r>
          </a:p>
          <a:p>
            <a:pPr>
              <a:buFontTx/>
              <a:buNone/>
            </a:pPr>
            <a:r>
              <a:rPr lang="en-US" altLang="en-US" sz="1600"/>
              <a:t>Junction leakage, capacitance</a:t>
            </a:r>
          </a:p>
          <a:p>
            <a:pPr>
              <a:buFontTx/>
              <a:buNone/>
            </a:pPr>
            <a:r>
              <a:rPr lang="en-US" altLang="en-US" sz="1600"/>
              <a:t>Noise</a:t>
            </a:r>
          </a:p>
          <a:p>
            <a:pPr>
              <a:buFontTx/>
              <a:buNone/>
            </a:pPr>
            <a:endParaRPr lang="en-US" altLang="en-US" sz="1600"/>
          </a:p>
          <a:p>
            <a:r>
              <a:rPr lang="en-US" altLang="en-US" sz="1600" b="1"/>
              <a:t>Capacitors:</a:t>
            </a:r>
          </a:p>
          <a:p>
            <a:pPr>
              <a:buFontTx/>
              <a:buNone/>
            </a:pPr>
            <a:r>
              <a:rPr lang="en-US" altLang="en-US" sz="1600"/>
              <a:t>Capacitance errors</a:t>
            </a:r>
          </a:p>
          <a:p>
            <a:pPr>
              <a:buFontTx/>
              <a:buNone/>
            </a:pPr>
            <a:r>
              <a:rPr lang="en-US" altLang="en-US" sz="1600"/>
              <a:t>Voltage and temperature dependence</a:t>
            </a:r>
          </a:p>
          <a:p>
            <a:pPr>
              <a:buFontTx/>
              <a:buNone/>
            </a:pPr>
            <a:r>
              <a:rPr lang="en-US" altLang="en-US" sz="1600"/>
              <a:t>Random variations</a:t>
            </a:r>
          </a:p>
          <a:p>
            <a:pPr>
              <a:buFontTx/>
              <a:buNone/>
            </a:pPr>
            <a:r>
              <a:rPr lang="en-US" altLang="en-US" sz="1600"/>
              <a:t>Leakage</a:t>
            </a:r>
          </a:p>
          <a:p>
            <a:pPr>
              <a:buFontTx/>
              <a:buNone/>
            </a:pPr>
            <a:endParaRPr lang="en-US" altLang="en-US" sz="1600"/>
          </a:p>
          <a:p>
            <a:r>
              <a:rPr lang="en-US" altLang="en-US" sz="1600" b="1"/>
              <a:t>Op-amps:</a:t>
            </a:r>
          </a:p>
          <a:p>
            <a:pPr>
              <a:buFontTx/>
              <a:buNone/>
            </a:pPr>
            <a:r>
              <a:rPr lang="en-US" altLang="en-US" sz="1600"/>
              <a:t>DC offset voltage</a:t>
            </a:r>
          </a:p>
          <a:p>
            <a:pPr>
              <a:buFontTx/>
              <a:buNone/>
            </a:pPr>
            <a:r>
              <a:rPr lang="en-US" altLang="en-US" sz="1600"/>
              <a:t>Finite dc gain</a:t>
            </a:r>
          </a:p>
          <a:p>
            <a:pPr>
              <a:buFontTx/>
              <a:buNone/>
            </a:pPr>
            <a:r>
              <a:rPr lang="en-US" altLang="en-US" sz="1600"/>
              <a:t>Finite bandwidth</a:t>
            </a:r>
          </a:p>
          <a:p>
            <a:pPr>
              <a:buFontTx/>
              <a:buNone/>
            </a:pPr>
            <a:r>
              <a:rPr lang="en-US" altLang="en-US" sz="1600"/>
              <a:t>Nonzero output impedance</a:t>
            </a:r>
          </a:p>
          <a:p>
            <a:pPr>
              <a:buFontTx/>
              <a:buNone/>
            </a:pPr>
            <a:r>
              <a:rPr lang="en-US" altLang="en-US" sz="1600"/>
              <a:t>Noise</a:t>
            </a:r>
          </a:p>
          <a:p>
            <a:endParaRPr lang="en-US" altLang="en-US" sz="16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灯片编号占位符 11">
            <a:extLst>
              <a:ext uri="{FF2B5EF4-FFF2-40B4-BE49-F238E27FC236}">
                <a16:creationId xmlns:a16="http://schemas.microsoft.com/office/drawing/2014/main" id="{8DD2D6FC-463B-2F0B-6335-F00DB3FE082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C1BA278-C3E3-4E00-8765-59175D361EB7}" type="slidenum">
              <a:rPr lang="en-US" altLang="en-US" sz="1600">
                <a:ea typeface="굴림" panose="020B0600000101010101" pitchFamily="34" charset="-127"/>
              </a:rPr>
              <a:pPr eaLnBrk="1" hangingPunct="1">
                <a:spcBef>
                  <a:spcPct val="0"/>
                </a:spcBef>
                <a:buFontTx/>
                <a:buNone/>
              </a:pPr>
              <a:t>122</a:t>
            </a:fld>
            <a:endParaRPr lang="en-US" altLang="en-US" sz="1600">
              <a:ea typeface="굴림" panose="020B0600000101010101" pitchFamily="34" charset="-127"/>
            </a:endParaRPr>
          </a:p>
        </p:txBody>
      </p:sp>
      <p:sp>
        <p:nvSpPr>
          <p:cNvPr id="126979" name="Title 1">
            <a:extLst>
              <a:ext uri="{FF2B5EF4-FFF2-40B4-BE49-F238E27FC236}">
                <a16:creationId xmlns:a16="http://schemas.microsoft.com/office/drawing/2014/main" id="{6C1B5BC6-97F1-F18D-1A39-4828B011A43F}"/>
              </a:ext>
            </a:extLst>
          </p:cNvPr>
          <p:cNvSpPr>
            <a:spLocks noGrp="1"/>
          </p:cNvSpPr>
          <p:nvPr>
            <p:ph type="title" idx="4294967295"/>
          </p:nvPr>
        </p:nvSpPr>
        <p:spPr/>
        <p:txBody>
          <a:bodyPr/>
          <a:lstStyle/>
          <a:p>
            <a:r>
              <a:rPr lang="en-US" altLang="en-US"/>
              <a:t>Switched-Capacitor Integrator</a:t>
            </a:r>
          </a:p>
        </p:txBody>
      </p:sp>
      <p:pic>
        <p:nvPicPr>
          <p:cNvPr id="126980" name="Picture 4">
            <a:extLst>
              <a:ext uri="{FF2B5EF4-FFF2-40B4-BE49-F238E27FC236}">
                <a16:creationId xmlns:a16="http://schemas.microsoft.com/office/drawing/2014/main" id="{814BCE6B-FE5C-F5BC-FE78-9299894C3E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78050"/>
            <a:ext cx="7086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灯片编号占位符 11">
            <a:extLst>
              <a:ext uri="{FF2B5EF4-FFF2-40B4-BE49-F238E27FC236}">
                <a16:creationId xmlns:a16="http://schemas.microsoft.com/office/drawing/2014/main" id="{6CD138D3-D576-A57B-53C9-6CFF1024422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012B5E2-3A54-4669-98C7-EE04F05BB651}" type="slidenum">
              <a:rPr lang="en-US" altLang="en-US" sz="1600">
                <a:ea typeface="굴림" panose="020B0600000101010101" pitchFamily="34" charset="-127"/>
              </a:rPr>
              <a:pPr eaLnBrk="1" hangingPunct="1">
                <a:spcBef>
                  <a:spcPct val="0"/>
                </a:spcBef>
                <a:buFontTx/>
                <a:buNone/>
              </a:pPr>
              <a:t>123</a:t>
            </a:fld>
            <a:endParaRPr lang="en-US" altLang="en-US" sz="1600">
              <a:ea typeface="굴림" panose="020B0600000101010101" pitchFamily="34" charset="-127"/>
            </a:endParaRPr>
          </a:p>
        </p:txBody>
      </p:sp>
      <p:sp>
        <p:nvSpPr>
          <p:cNvPr id="128003" name="Title 1">
            <a:extLst>
              <a:ext uri="{FF2B5EF4-FFF2-40B4-BE49-F238E27FC236}">
                <a16:creationId xmlns:a16="http://schemas.microsoft.com/office/drawing/2014/main" id="{106342BC-2AE0-F189-388F-109F9A5FD490}"/>
              </a:ext>
            </a:extLst>
          </p:cNvPr>
          <p:cNvSpPr>
            <a:spLocks noGrp="1"/>
          </p:cNvSpPr>
          <p:nvPr>
            <p:ph type="title" idx="4294967295"/>
          </p:nvPr>
        </p:nvSpPr>
        <p:spPr/>
        <p:txBody>
          <a:bodyPr/>
          <a:lstStyle/>
          <a:p>
            <a:r>
              <a:rPr lang="en-US" altLang="en-US"/>
              <a:t>Nonzero Switch “On”-Resistance</a:t>
            </a:r>
          </a:p>
        </p:txBody>
      </p:sp>
      <p:pic>
        <p:nvPicPr>
          <p:cNvPr id="128004" name="Picture 4">
            <a:extLst>
              <a:ext uri="{FF2B5EF4-FFF2-40B4-BE49-F238E27FC236}">
                <a16:creationId xmlns:a16="http://schemas.microsoft.com/office/drawing/2014/main" id="{B990ED64-D0D3-1F86-BE51-3095751341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25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Box 5">
            <a:extLst>
              <a:ext uri="{FF2B5EF4-FFF2-40B4-BE49-F238E27FC236}">
                <a16:creationId xmlns:a16="http://schemas.microsoft.com/office/drawing/2014/main" id="{164D33E7-462F-799B-7CB3-D263A29827ED}"/>
              </a:ext>
            </a:extLst>
          </p:cNvPr>
          <p:cNvSpPr txBox="1">
            <a:spLocks noChangeArrowheads="1"/>
          </p:cNvSpPr>
          <p:nvPr/>
        </p:nvSpPr>
        <p:spPr bwMode="auto">
          <a:xfrm>
            <a:off x="381000" y="2971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i="0">
                <a:ea typeface="굴림" panose="020B0600000101010101" pitchFamily="34" charset="-127"/>
              </a:rPr>
              <a:t>C is charged exponentially. Time constant must be sufficiently low.</a:t>
            </a:r>
          </a:p>
          <a:p>
            <a:pPr eaLnBrk="1" hangingPunct="1">
              <a:spcBef>
                <a:spcPct val="0"/>
              </a:spcBef>
              <a:buFontTx/>
              <a:buNone/>
            </a:pPr>
            <a:r>
              <a:rPr lang="en-US" altLang="en-US" sz="2000" i="0">
                <a:ea typeface="굴림" panose="020B0600000101010101" pitchFamily="34" charset="-127"/>
              </a:rPr>
              <a:t>Body effect must be included!</a:t>
            </a:r>
          </a:p>
        </p:txBody>
      </p:sp>
      <p:pic>
        <p:nvPicPr>
          <p:cNvPr id="128006" name="Picture 6">
            <a:extLst>
              <a:ext uri="{FF2B5EF4-FFF2-40B4-BE49-F238E27FC236}">
                <a16:creationId xmlns:a16="http://schemas.microsoft.com/office/drawing/2014/main" id="{C9A0725E-A77E-2234-F4DE-52A1701EE0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225583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Rectangle 7">
            <a:extLst>
              <a:ext uri="{FF2B5EF4-FFF2-40B4-BE49-F238E27FC236}">
                <a16:creationId xmlns:a16="http://schemas.microsoft.com/office/drawing/2014/main" id="{B3ECBC55-CAE5-9447-DCE7-3BB62D785204}"/>
              </a:ext>
            </a:extLst>
          </p:cNvPr>
          <p:cNvSpPr>
            <a:spLocks noChangeArrowheads="1"/>
          </p:cNvSpPr>
          <p:nvPr/>
        </p:nvSpPr>
        <p:spPr bwMode="auto">
          <a:xfrm>
            <a:off x="381000" y="5410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i="0">
                <a:ea typeface="굴림" panose="020B0600000101010101" pitchFamily="34" charset="-127"/>
              </a:rPr>
              <a:t>To lower on-resistance and clock feedthrough: CMOS gate; Wp,Lp =Wn,Ln. For settling to within 0.1%, T</a:t>
            </a:r>
            <a:r>
              <a:rPr lang="en-US" altLang="en-US" sz="2000" i="0" baseline="-25000">
                <a:ea typeface="굴림" panose="020B0600000101010101" pitchFamily="34" charset="-127"/>
              </a:rPr>
              <a:t>settling</a:t>
            </a:r>
            <a:r>
              <a:rPr lang="en-US" altLang="en-US" sz="2000" i="0">
                <a:ea typeface="굴림" panose="020B0600000101010101" pitchFamily="34" charset="-127"/>
              </a:rPr>
              <a:t> &gt; 7R</a:t>
            </a:r>
            <a:r>
              <a:rPr lang="en-US" altLang="en-US" sz="2000" i="0" baseline="-25000">
                <a:ea typeface="굴림" panose="020B0600000101010101" pitchFamily="34" charset="-127"/>
              </a:rPr>
              <a:t>on</a:t>
            </a:r>
            <a:r>
              <a:rPr lang="en-US" altLang="en-US" sz="2000" i="0">
                <a:ea typeface="굴림" panose="020B0600000101010101" pitchFamily="34" charset="-127"/>
              </a:rPr>
              <a:t>C (worst-case R</a:t>
            </a:r>
            <a:r>
              <a:rPr lang="en-US" altLang="en-US" sz="2000" i="0" baseline="-25000">
                <a:ea typeface="굴림" panose="020B0600000101010101" pitchFamily="34" charset="-127"/>
              </a:rPr>
              <a:t>on</a:t>
            </a:r>
            <a:r>
              <a:rPr lang="en-US" altLang="en-US" sz="2000" i="0">
                <a:ea typeface="굴림" panose="020B0600000101010101" pitchFamily="34" charset="-127"/>
              </a:rPr>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灯片编号占位符 11">
            <a:extLst>
              <a:ext uri="{FF2B5EF4-FFF2-40B4-BE49-F238E27FC236}">
                <a16:creationId xmlns:a16="http://schemas.microsoft.com/office/drawing/2014/main" id="{423620CC-DBC9-CED9-F0CA-DA9C18DAC5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F24D80E-B43B-4EE0-97AC-3AB2541C6CEF}" type="slidenum">
              <a:rPr lang="en-US" altLang="en-US" sz="1600">
                <a:ea typeface="굴림" panose="020B0600000101010101" pitchFamily="34" charset="-127"/>
              </a:rPr>
              <a:pPr eaLnBrk="1" hangingPunct="1">
                <a:spcBef>
                  <a:spcPct val="0"/>
                </a:spcBef>
                <a:buFontTx/>
                <a:buNone/>
              </a:pPr>
              <a:t>124</a:t>
            </a:fld>
            <a:endParaRPr lang="en-US" altLang="en-US" sz="1600">
              <a:ea typeface="굴림" panose="020B0600000101010101" pitchFamily="34" charset="-127"/>
            </a:endParaRPr>
          </a:p>
        </p:txBody>
      </p:sp>
      <p:sp>
        <p:nvSpPr>
          <p:cNvPr id="129027" name="Title 1">
            <a:extLst>
              <a:ext uri="{FF2B5EF4-FFF2-40B4-BE49-F238E27FC236}">
                <a16:creationId xmlns:a16="http://schemas.microsoft.com/office/drawing/2014/main" id="{F8734383-E7B7-4FE6-1CA5-6D926DE84911}"/>
              </a:ext>
            </a:extLst>
          </p:cNvPr>
          <p:cNvSpPr>
            <a:spLocks noGrp="1"/>
          </p:cNvSpPr>
          <p:nvPr>
            <p:ph type="title" idx="4294967295"/>
          </p:nvPr>
        </p:nvSpPr>
        <p:spPr/>
        <p:txBody>
          <a:bodyPr/>
          <a:lstStyle/>
          <a:p>
            <a:r>
              <a:rPr lang="en-US" altLang="en-US"/>
              <a:t>Digital CMOS Scaling Roadmap</a:t>
            </a:r>
          </a:p>
        </p:txBody>
      </p:sp>
      <p:pic>
        <p:nvPicPr>
          <p:cNvPr id="129028" name="Picture 4">
            <a:extLst>
              <a:ext uri="{FF2B5EF4-FFF2-40B4-BE49-F238E27FC236}">
                <a16:creationId xmlns:a16="http://schemas.microsoft.com/office/drawing/2014/main" id="{AABAEFFE-D647-4E5D-1D72-CF0303F42B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40556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灯片编号占位符 11">
            <a:extLst>
              <a:ext uri="{FF2B5EF4-FFF2-40B4-BE49-F238E27FC236}">
                <a16:creationId xmlns:a16="http://schemas.microsoft.com/office/drawing/2014/main" id="{125D3CC7-0C42-A7F8-82E7-568CAFC9631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B22B2AD-F46A-41A0-BAB6-2783C8C706F0}" type="slidenum">
              <a:rPr lang="en-US" altLang="en-US" sz="1600">
                <a:ea typeface="굴림" panose="020B0600000101010101" pitchFamily="34" charset="-127"/>
              </a:rPr>
              <a:pPr eaLnBrk="1" hangingPunct="1">
                <a:spcBef>
                  <a:spcPct val="0"/>
                </a:spcBef>
                <a:buFontTx/>
                <a:buNone/>
              </a:pPr>
              <a:t>125</a:t>
            </a:fld>
            <a:endParaRPr lang="en-US" altLang="en-US" sz="1600">
              <a:ea typeface="굴림" panose="020B0600000101010101" pitchFamily="34" charset="-127"/>
            </a:endParaRPr>
          </a:p>
        </p:txBody>
      </p:sp>
      <p:sp>
        <p:nvSpPr>
          <p:cNvPr id="130051" name="Title 1">
            <a:extLst>
              <a:ext uri="{FF2B5EF4-FFF2-40B4-BE49-F238E27FC236}">
                <a16:creationId xmlns:a16="http://schemas.microsoft.com/office/drawing/2014/main" id="{35987E6C-27E4-4468-D503-AB7F903F90EF}"/>
              </a:ext>
            </a:extLst>
          </p:cNvPr>
          <p:cNvSpPr>
            <a:spLocks noGrp="1"/>
          </p:cNvSpPr>
          <p:nvPr>
            <p:ph type="title" idx="4294967295"/>
          </p:nvPr>
        </p:nvSpPr>
        <p:spPr>
          <a:xfrm>
            <a:off x="0" y="152400"/>
            <a:ext cx="9144000" cy="685800"/>
          </a:xfrm>
        </p:spPr>
        <p:txBody>
          <a:bodyPr/>
          <a:lstStyle/>
          <a:p>
            <a:r>
              <a:rPr lang="en-US" altLang="en-US"/>
              <a:t>Floating Switch Problem in Low-Voltage</a:t>
            </a:r>
          </a:p>
        </p:txBody>
      </p:sp>
      <p:pic>
        <p:nvPicPr>
          <p:cNvPr id="130052" name="Picture 4">
            <a:extLst>
              <a:ext uri="{FF2B5EF4-FFF2-40B4-BE49-F238E27FC236}">
                <a16:creationId xmlns:a16="http://schemas.microsoft.com/office/drawing/2014/main" id="{8CD056D2-6C88-B4B5-67BF-3CA991A407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122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灯片编号占位符 11">
            <a:extLst>
              <a:ext uri="{FF2B5EF4-FFF2-40B4-BE49-F238E27FC236}">
                <a16:creationId xmlns:a16="http://schemas.microsoft.com/office/drawing/2014/main" id="{CDF3C1DB-77BF-6B6B-572A-7EF7D33E40E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9C979C3-D9B5-465D-836A-249982350B93}" type="slidenum">
              <a:rPr lang="en-US" altLang="en-US" sz="1600">
                <a:ea typeface="굴림" panose="020B0600000101010101" pitchFamily="34" charset="-127"/>
              </a:rPr>
              <a:pPr eaLnBrk="1" hangingPunct="1">
                <a:spcBef>
                  <a:spcPct val="0"/>
                </a:spcBef>
                <a:buFontTx/>
                <a:buNone/>
              </a:pPr>
              <a:t>126</a:t>
            </a:fld>
            <a:endParaRPr lang="en-US" altLang="en-US" sz="1600">
              <a:ea typeface="굴림" panose="020B0600000101010101" pitchFamily="34" charset="-127"/>
            </a:endParaRPr>
          </a:p>
        </p:txBody>
      </p:sp>
      <p:sp>
        <p:nvSpPr>
          <p:cNvPr id="131075" name="Title 1">
            <a:extLst>
              <a:ext uri="{FF2B5EF4-FFF2-40B4-BE49-F238E27FC236}">
                <a16:creationId xmlns:a16="http://schemas.microsoft.com/office/drawing/2014/main" id="{7216A7CA-08E1-6B00-9D3A-7FC91E444E3A}"/>
              </a:ext>
            </a:extLst>
          </p:cNvPr>
          <p:cNvSpPr>
            <a:spLocks noGrp="1"/>
          </p:cNvSpPr>
          <p:nvPr>
            <p:ph type="title" idx="4294967295"/>
          </p:nvPr>
        </p:nvSpPr>
        <p:spPr/>
        <p:txBody>
          <a:bodyPr/>
          <a:lstStyle/>
          <a:p>
            <a:r>
              <a:rPr lang="en-US" altLang="en-US"/>
              <a:t>Using Low-Threshold Transistors</a:t>
            </a:r>
          </a:p>
        </p:txBody>
      </p:sp>
      <p:sp>
        <p:nvSpPr>
          <p:cNvPr id="131076" name="Content Placeholder 2">
            <a:extLst>
              <a:ext uri="{FF2B5EF4-FFF2-40B4-BE49-F238E27FC236}">
                <a16:creationId xmlns:a16="http://schemas.microsoft.com/office/drawing/2014/main" id="{B8DD3A68-5C71-E6C6-7968-83F63EC10393}"/>
              </a:ext>
            </a:extLst>
          </p:cNvPr>
          <p:cNvSpPr>
            <a:spLocks noGrp="1"/>
          </p:cNvSpPr>
          <p:nvPr>
            <p:ph idx="4294967295"/>
          </p:nvPr>
        </p:nvSpPr>
        <p:spPr>
          <a:xfrm>
            <a:off x="381000" y="1219200"/>
            <a:ext cx="8382000" cy="5257800"/>
          </a:xfrm>
        </p:spPr>
        <p:txBody>
          <a:bodyPr/>
          <a:lstStyle/>
          <a:p>
            <a:r>
              <a:rPr lang="en-US" altLang="en-US" sz="2000"/>
              <a:t>Precise control over process and temperature difficult</a:t>
            </a:r>
          </a:p>
          <a:p>
            <a:pPr>
              <a:buFontTx/>
              <a:buNone/>
            </a:pPr>
            <a:endParaRPr lang="en-US" altLang="en-US" sz="2000"/>
          </a:p>
          <a:p>
            <a:r>
              <a:rPr lang="en-US" altLang="en-US" sz="2000"/>
              <a:t>Switch leakage worsens as threshold voltage is lowered (i.e. hard to turn off)</a:t>
            </a:r>
          </a:p>
        </p:txBody>
      </p:sp>
      <p:pic>
        <p:nvPicPr>
          <p:cNvPr id="131077" name="Picture 4">
            <a:extLst>
              <a:ext uri="{FF2B5EF4-FFF2-40B4-BE49-F238E27FC236}">
                <a16:creationId xmlns:a16="http://schemas.microsoft.com/office/drawing/2014/main" id="{80D811D5-09AF-534F-4BA7-25F9256863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25" y="2895600"/>
            <a:ext cx="7432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灯片编号占位符 11">
            <a:extLst>
              <a:ext uri="{FF2B5EF4-FFF2-40B4-BE49-F238E27FC236}">
                <a16:creationId xmlns:a16="http://schemas.microsoft.com/office/drawing/2014/main" id="{9F29F25C-009A-2856-D131-71FBB432778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9217DFF-C156-41FC-8090-E7064A658294}" type="slidenum">
              <a:rPr lang="en-US" altLang="en-US" sz="1600">
                <a:ea typeface="굴림" panose="020B0600000101010101" pitchFamily="34" charset="-127"/>
              </a:rPr>
              <a:pPr eaLnBrk="1" hangingPunct="1">
                <a:spcBef>
                  <a:spcPct val="0"/>
                </a:spcBef>
                <a:buFontTx/>
                <a:buNone/>
              </a:pPr>
              <a:t>127</a:t>
            </a:fld>
            <a:endParaRPr lang="en-US" altLang="en-US" sz="1600">
              <a:ea typeface="굴림" panose="020B0600000101010101" pitchFamily="34" charset="-127"/>
            </a:endParaRPr>
          </a:p>
        </p:txBody>
      </p:sp>
      <p:sp>
        <p:nvSpPr>
          <p:cNvPr id="132099" name="Title 1">
            <a:extLst>
              <a:ext uri="{FF2B5EF4-FFF2-40B4-BE49-F238E27FC236}">
                <a16:creationId xmlns:a16="http://schemas.microsoft.com/office/drawing/2014/main" id="{84F22E1C-148F-56B4-F835-46383C4C9CC1}"/>
              </a:ext>
            </a:extLst>
          </p:cNvPr>
          <p:cNvSpPr>
            <a:spLocks noGrp="1"/>
          </p:cNvSpPr>
          <p:nvPr>
            <p:ph type="title" idx="4294967295"/>
          </p:nvPr>
        </p:nvSpPr>
        <p:spPr/>
        <p:txBody>
          <a:bodyPr/>
          <a:lstStyle/>
          <a:p>
            <a:r>
              <a:rPr lang="en-US" altLang="en-US"/>
              <a:t>Using Clock Voltage Booster</a:t>
            </a:r>
          </a:p>
        </p:txBody>
      </p:sp>
      <p:sp>
        <p:nvSpPr>
          <p:cNvPr id="132100" name="Content Placeholder 2">
            <a:extLst>
              <a:ext uri="{FF2B5EF4-FFF2-40B4-BE49-F238E27FC236}">
                <a16:creationId xmlns:a16="http://schemas.microsoft.com/office/drawing/2014/main" id="{CC0E6A93-1024-9A78-B8F2-E7F4264B3BBC}"/>
              </a:ext>
            </a:extLst>
          </p:cNvPr>
          <p:cNvSpPr>
            <a:spLocks noGrp="1"/>
          </p:cNvSpPr>
          <p:nvPr>
            <p:ph idx="4294967295"/>
          </p:nvPr>
        </p:nvSpPr>
        <p:spPr>
          <a:xfrm>
            <a:off x="381000" y="838200"/>
            <a:ext cx="8382000" cy="5257800"/>
          </a:xfrm>
        </p:spPr>
        <p:txBody>
          <a:bodyPr/>
          <a:lstStyle/>
          <a:p>
            <a:r>
              <a:rPr lang="en-US" altLang="en-US" sz="2000">
                <a:cs typeface="Arial" panose="020B0604020202020204" pitchFamily="34" charset="0"/>
              </a:rPr>
              <a:t>Boosted clock voltage (e.g. 0 </a:t>
            </a:r>
            <a:r>
              <a:rPr lang="en-US" altLang="en-US" sz="2000">
                <a:latin typeface="Wingdings" panose="05000000000000000000" pitchFamily="2" charset="2"/>
                <a:cs typeface="Arial" panose="020B0604020202020204" pitchFamily="34" charset="0"/>
                <a:sym typeface="Wingdings" panose="05000000000000000000" pitchFamily="2" charset="2"/>
              </a:rPr>
              <a:t></a:t>
            </a:r>
            <a:r>
              <a:rPr lang="en-US" altLang="en-US" sz="2000">
                <a:cs typeface="Arial" panose="020B0604020202020204" pitchFamily="34" charset="0"/>
              </a:rPr>
              <a:t> 2Vdd) is used to sufficiently overdrive the NMOS floating switch – useful in systems with low external power supply voltage and fabricated in high-voltage CMOS process</a:t>
            </a:r>
          </a:p>
          <a:p>
            <a:pPr>
              <a:buFontTx/>
              <a:buNone/>
            </a:pPr>
            <a:endParaRPr lang="en-US" altLang="en-US">
              <a:cs typeface="Arial" panose="020B0604020202020204" pitchFamily="34" charset="0"/>
            </a:endParaRPr>
          </a:p>
          <a:p>
            <a:pPr algn="ctr">
              <a:buFontTx/>
              <a:buNone/>
            </a:pPr>
            <a:r>
              <a:rPr lang="en-US" altLang="en-US" sz="2000">
                <a:cs typeface="Arial" panose="020B0604020202020204" pitchFamily="34" charset="0"/>
              </a:rPr>
              <a:t> </a:t>
            </a:r>
            <a:r>
              <a:rPr lang="en-US" altLang="en-US" sz="2000">
                <a:latin typeface="Wingdings" panose="05000000000000000000" pitchFamily="2" charset="2"/>
                <a:cs typeface="Arial" panose="020B0604020202020204" pitchFamily="34" charset="0"/>
                <a:sym typeface="Wingdings" panose="05000000000000000000" pitchFamily="2" charset="2"/>
              </a:rPr>
              <a:t> </a:t>
            </a:r>
            <a:r>
              <a:rPr lang="en-US" altLang="en-US" sz="2000">
                <a:cs typeface="Arial" panose="020B0604020202020204" pitchFamily="34" charset="0"/>
              </a:rPr>
              <a:t>Voltage limitation is violated in low-voltage CMOS</a:t>
            </a:r>
          </a:p>
        </p:txBody>
      </p:sp>
      <p:pic>
        <p:nvPicPr>
          <p:cNvPr id="132101" name="Picture 4">
            <a:extLst>
              <a:ext uri="{FF2B5EF4-FFF2-40B4-BE49-F238E27FC236}">
                <a16:creationId xmlns:a16="http://schemas.microsoft.com/office/drawing/2014/main" id="{29652AF1-572E-6675-1D67-091CEC139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86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332DF1D2-C85C-2C24-319C-E774CD284292}"/>
              </a:ext>
            </a:extLst>
          </p:cNvPr>
          <p:cNvSpPr>
            <a:spLocks noGrp="1"/>
          </p:cNvSpPr>
          <p:nvPr>
            <p:ph type="title"/>
          </p:nvPr>
        </p:nvSpPr>
        <p:spPr/>
        <p:txBody>
          <a:bodyPr/>
          <a:lstStyle/>
          <a:p>
            <a:r>
              <a:rPr lang="en-US" altLang="en-US"/>
              <a:t>Floating Switch Driver</a:t>
            </a:r>
          </a:p>
        </p:txBody>
      </p:sp>
      <p:sp>
        <p:nvSpPr>
          <p:cNvPr id="3" name="Text Placeholder 2">
            <a:extLst>
              <a:ext uri="{FF2B5EF4-FFF2-40B4-BE49-F238E27FC236}">
                <a16:creationId xmlns:a16="http://schemas.microsoft.com/office/drawing/2014/main" id="{E2AC5532-35F7-DE67-D1B1-C28529A47526}"/>
              </a:ext>
            </a:extLst>
          </p:cNvPr>
          <p:cNvSpPr>
            <a:spLocks noGrp="1"/>
          </p:cNvSpPr>
          <p:nvPr>
            <p:ph type="body" sz="half" idx="1"/>
          </p:nvPr>
        </p:nvSpPr>
        <p:spPr>
          <a:xfrm>
            <a:off x="609600" y="990600"/>
            <a:ext cx="7239000" cy="5181600"/>
          </a:xfrm>
        </p:spPr>
        <p:txBody>
          <a:bodyPr/>
          <a:lstStyle/>
          <a:p>
            <a:pPr marL="0" indent="0">
              <a:buFontTx/>
              <a:buNone/>
              <a:defRPr/>
            </a:pPr>
            <a:r>
              <a:rPr lang="en-US" dirty="0"/>
              <a:t>Replacing </a:t>
            </a:r>
            <a:r>
              <a:rPr lang="en-US" dirty="0" err="1"/>
              <a:t>Vdd</a:t>
            </a:r>
            <a:r>
              <a:rPr lang="en-US" dirty="0"/>
              <a:t> by Vin, circuit:</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sz="1400" dirty="0"/>
          </a:p>
          <a:p>
            <a:pPr marL="0" indent="0">
              <a:buFontTx/>
              <a:buNone/>
              <a:defRPr/>
            </a:pPr>
            <a:r>
              <a:rPr lang="en-US" sz="1400" dirty="0"/>
              <a:t>Q. Fan, </a:t>
            </a:r>
            <a:r>
              <a:rPr lang="en-US" sz="1400" dirty="0" err="1"/>
              <a:t>Huijsing</a:t>
            </a:r>
            <a:r>
              <a:rPr lang="en-US" sz="1400" dirty="0"/>
              <a:t> and K. </a:t>
            </a:r>
            <a:r>
              <a:rPr lang="en-US" sz="1400" dirty="0" err="1"/>
              <a:t>Makinwa</a:t>
            </a:r>
            <a:r>
              <a:rPr lang="en-US" sz="1400" dirty="0"/>
              <a:t>, “A </a:t>
            </a:r>
            <a:r>
              <a:rPr lang="en-US" sz="1400" dirty="0" err="1"/>
              <a:t>capacitively</a:t>
            </a:r>
            <a:r>
              <a:rPr lang="en-US" sz="1400" dirty="0"/>
              <a:t> coupled  …”, Digest ISSCC 2012, pp. 374-375.</a:t>
            </a:r>
            <a:r>
              <a:rPr lang="en-US" dirty="0"/>
              <a:t> </a:t>
            </a:r>
          </a:p>
        </p:txBody>
      </p:sp>
      <p:sp>
        <p:nvSpPr>
          <p:cNvPr id="133124" name="Content Placeholder 3">
            <a:extLst>
              <a:ext uri="{FF2B5EF4-FFF2-40B4-BE49-F238E27FC236}">
                <a16:creationId xmlns:a16="http://schemas.microsoft.com/office/drawing/2014/main" id="{1A65BFF4-6F7A-C33C-DC72-A91CC14D523E}"/>
              </a:ext>
            </a:extLst>
          </p:cNvPr>
          <p:cNvSpPr>
            <a:spLocks noGrp="1"/>
          </p:cNvSpPr>
          <p:nvPr>
            <p:ph sz="quarter" idx="2"/>
          </p:nvPr>
        </p:nvSpPr>
        <p:spPr/>
        <p:txBody>
          <a:bodyPr/>
          <a:lstStyle/>
          <a:p>
            <a:pPr marL="0" indent="0">
              <a:buFontTx/>
              <a:buNone/>
            </a:pPr>
            <a:r>
              <a:rPr lang="en-US" altLang="en-US"/>
              <a:t>      Timing diagram:</a:t>
            </a:r>
          </a:p>
        </p:txBody>
      </p:sp>
      <p:sp>
        <p:nvSpPr>
          <p:cNvPr id="133125" name="Content Placeholder 4">
            <a:extLst>
              <a:ext uri="{FF2B5EF4-FFF2-40B4-BE49-F238E27FC236}">
                <a16:creationId xmlns:a16="http://schemas.microsoft.com/office/drawing/2014/main" id="{BDC82F17-9C7B-BB64-56CB-32AA00F41DF8}"/>
              </a:ext>
            </a:extLst>
          </p:cNvPr>
          <p:cNvSpPr>
            <a:spLocks noGrp="1"/>
          </p:cNvSpPr>
          <p:nvPr>
            <p:ph sz="quarter" idx="3"/>
          </p:nvPr>
        </p:nvSpPr>
        <p:spPr/>
        <p:txBody>
          <a:bodyPr/>
          <a:lstStyle/>
          <a:p>
            <a:endParaRPr lang="en-US" altLang="en-US"/>
          </a:p>
        </p:txBody>
      </p:sp>
      <p:sp>
        <p:nvSpPr>
          <p:cNvPr id="133126" name="Slide Number Placeholder 5">
            <a:extLst>
              <a:ext uri="{FF2B5EF4-FFF2-40B4-BE49-F238E27FC236}">
                <a16:creationId xmlns:a16="http://schemas.microsoft.com/office/drawing/2014/main" id="{B8824E03-4C39-21F3-91E3-7D667FCFD6E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ea typeface="굴림" panose="020B0600000101010101" pitchFamily="34" charset="-127"/>
              </a:defRPr>
            </a:lvl1pPr>
            <a:lvl2pPr marL="742950" indent="-285750" eaLnBrk="0" hangingPunct="0">
              <a:defRPr sz="2000" i="1">
                <a:solidFill>
                  <a:schemeClr val="tx1"/>
                </a:solidFill>
                <a:latin typeface="Arial" panose="020B0604020202020204" pitchFamily="34" charset="0"/>
                <a:ea typeface="굴림" panose="020B0600000101010101" pitchFamily="34" charset="-127"/>
              </a:defRPr>
            </a:lvl2pPr>
            <a:lvl3pPr marL="1143000" indent="-228600" eaLnBrk="0" hangingPunct="0">
              <a:defRPr sz="2000" i="1">
                <a:solidFill>
                  <a:schemeClr val="tx1"/>
                </a:solidFill>
                <a:latin typeface="Arial" panose="020B0604020202020204" pitchFamily="34" charset="0"/>
                <a:ea typeface="굴림" panose="020B0600000101010101" pitchFamily="34" charset="-127"/>
              </a:defRPr>
            </a:lvl3pPr>
            <a:lvl4pPr marL="1600200" indent="-228600" eaLnBrk="0" hangingPunct="0">
              <a:defRPr sz="2000" i="1">
                <a:solidFill>
                  <a:schemeClr val="tx1"/>
                </a:solidFill>
                <a:latin typeface="Arial" panose="020B0604020202020204" pitchFamily="34" charset="0"/>
                <a:ea typeface="굴림" panose="020B0600000101010101" pitchFamily="34" charset="-127"/>
              </a:defRPr>
            </a:lvl4pPr>
            <a:lvl5pPr marL="2057400" indent="-228600" eaLnBrk="0" hangingPunct="0">
              <a:defRPr sz="20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9pPr>
          </a:lstStyle>
          <a:p>
            <a:pPr eaLnBrk="1" hangingPunct="1"/>
            <a:fld id="{8D759CA4-0F98-4142-AF5E-D0B90EA683A2}" type="slidenum">
              <a:rPr lang="en-US" altLang="en-US" sz="1600" i="0"/>
              <a:pPr eaLnBrk="1" hangingPunct="1"/>
              <a:t>128</a:t>
            </a:fld>
            <a:endParaRPr lang="en-US" altLang="en-US" sz="1600" i="0"/>
          </a:p>
        </p:txBody>
      </p:sp>
      <p:pic>
        <p:nvPicPr>
          <p:cNvPr id="133127" name="Picture 2">
            <a:extLst>
              <a:ext uri="{FF2B5EF4-FFF2-40B4-BE49-F238E27FC236}">
                <a16:creationId xmlns:a16="http://schemas.microsoft.com/office/drawing/2014/main" id="{CFE8BE61-5AFC-19ED-D7C2-990F39552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76413"/>
            <a:ext cx="64008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6810170D-E0A5-2813-FFDF-570163C0A37B}"/>
              </a:ext>
            </a:extLst>
          </p:cNvPr>
          <p:cNvSpPr>
            <a:spLocks noGrp="1"/>
          </p:cNvSpPr>
          <p:nvPr>
            <p:ph type="title"/>
          </p:nvPr>
        </p:nvSpPr>
        <p:spPr/>
        <p:txBody>
          <a:bodyPr/>
          <a:lstStyle/>
          <a:p>
            <a:r>
              <a:rPr lang="en-US" altLang="en-US"/>
              <a:t>Application to Chopper</a:t>
            </a:r>
          </a:p>
        </p:txBody>
      </p:sp>
      <p:sp>
        <p:nvSpPr>
          <p:cNvPr id="134147" name="Text Placeholder 2">
            <a:extLst>
              <a:ext uri="{FF2B5EF4-FFF2-40B4-BE49-F238E27FC236}">
                <a16:creationId xmlns:a16="http://schemas.microsoft.com/office/drawing/2014/main" id="{62B7E5A2-944C-3804-5F5E-ED8359666B6A}"/>
              </a:ext>
            </a:extLst>
          </p:cNvPr>
          <p:cNvSpPr>
            <a:spLocks noGrp="1"/>
          </p:cNvSpPr>
          <p:nvPr>
            <p:ph type="body" sz="half" idx="1"/>
          </p:nvPr>
        </p:nvSpPr>
        <p:spPr>
          <a:xfrm>
            <a:off x="685800" y="976313"/>
            <a:ext cx="7696200" cy="5105400"/>
          </a:xfrm>
        </p:spPr>
        <p:txBody>
          <a:bodyPr/>
          <a:lstStyle/>
          <a:p>
            <a:r>
              <a:rPr lang="en-US" altLang="en-US"/>
              <a:t>All NMOS chopper:</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sz="1400"/>
              <a:t>Q. Fan, Huijsing and K. Makinwa, “A capacitively coupled  …”, Digest ISSCC 2012, pp. 374-375</a:t>
            </a:r>
          </a:p>
          <a:p>
            <a:endParaRPr lang="en-US" altLang="en-US"/>
          </a:p>
        </p:txBody>
      </p:sp>
      <p:sp>
        <p:nvSpPr>
          <p:cNvPr id="134148" name="Content Placeholder 3">
            <a:extLst>
              <a:ext uri="{FF2B5EF4-FFF2-40B4-BE49-F238E27FC236}">
                <a16:creationId xmlns:a16="http://schemas.microsoft.com/office/drawing/2014/main" id="{F8CE98B5-A0F1-6292-6067-0B221F3C5B18}"/>
              </a:ext>
            </a:extLst>
          </p:cNvPr>
          <p:cNvSpPr>
            <a:spLocks noGrp="1"/>
          </p:cNvSpPr>
          <p:nvPr>
            <p:ph sz="quarter" idx="2"/>
          </p:nvPr>
        </p:nvSpPr>
        <p:spPr>
          <a:xfrm>
            <a:off x="9296400" y="1143000"/>
            <a:ext cx="3810000" cy="2476500"/>
          </a:xfrm>
        </p:spPr>
        <p:txBody>
          <a:bodyPr/>
          <a:lstStyle/>
          <a:p>
            <a:endParaRPr lang="en-US" altLang="en-US"/>
          </a:p>
        </p:txBody>
      </p:sp>
      <p:sp>
        <p:nvSpPr>
          <p:cNvPr id="134149" name="Content Placeholder 4">
            <a:extLst>
              <a:ext uri="{FF2B5EF4-FFF2-40B4-BE49-F238E27FC236}">
                <a16:creationId xmlns:a16="http://schemas.microsoft.com/office/drawing/2014/main" id="{0731EE8F-FE5F-F826-63BA-644F4B59E6A8}"/>
              </a:ext>
            </a:extLst>
          </p:cNvPr>
          <p:cNvSpPr>
            <a:spLocks noGrp="1"/>
          </p:cNvSpPr>
          <p:nvPr>
            <p:ph sz="quarter" idx="3"/>
          </p:nvPr>
        </p:nvSpPr>
        <p:spPr/>
        <p:txBody>
          <a:bodyPr/>
          <a:lstStyle/>
          <a:p>
            <a:endParaRPr lang="en-US" altLang="en-US"/>
          </a:p>
        </p:txBody>
      </p:sp>
      <p:sp>
        <p:nvSpPr>
          <p:cNvPr id="134150" name="Slide Number Placeholder 5">
            <a:extLst>
              <a:ext uri="{FF2B5EF4-FFF2-40B4-BE49-F238E27FC236}">
                <a16:creationId xmlns:a16="http://schemas.microsoft.com/office/drawing/2014/main" id="{317E09F9-4F36-6ECD-761E-786C1B27D34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ea typeface="굴림" panose="020B0600000101010101" pitchFamily="34" charset="-127"/>
              </a:defRPr>
            </a:lvl1pPr>
            <a:lvl2pPr marL="742950" indent="-285750" eaLnBrk="0" hangingPunct="0">
              <a:defRPr sz="2000" i="1">
                <a:solidFill>
                  <a:schemeClr val="tx1"/>
                </a:solidFill>
                <a:latin typeface="Arial" panose="020B0604020202020204" pitchFamily="34" charset="0"/>
                <a:ea typeface="굴림" panose="020B0600000101010101" pitchFamily="34" charset="-127"/>
              </a:defRPr>
            </a:lvl2pPr>
            <a:lvl3pPr marL="1143000" indent="-228600" eaLnBrk="0" hangingPunct="0">
              <a:defRPr sz="2000" i="1">
                <a:solidFill>
                  <a:schemeClr val="tx1"/>
                </a:solidFill>
                <a:latin typeface="Arial" panose="020B0604020202020204" pitchFamily="34" charset="0"/>
                <a:ea typeface="굴림" panose="020B0600000101010101" pitchFamily="34" charset="-127"/>
              </a:defRPr>
            </a:lvl3pPr>
            <a:lvl4pPr marL="1600200" indent="-228600" eaLnBrk="0" hangingPunct="0">
              <a:defRPr sz="2000" i="1">
                <a:solidFill>
                  <a:schemeClr val="tx1"/>
                </a:solidFill>
                <a:latin typeface="Arial" panose="020B0604020202020204" pitchFamily="34" charset="0"/>
                <a:ea typeface="굴림" panose="020B0600000101010101" pitchFamily="34" charset="-127"/>
              </a:defRPr>
            </a:lvl4pPr>
            <a:lvl5pPr marL="2057400" indent="-228600" eaLnBrk="0" hangingPunct="0">
              <a:defRPr sz="20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9pPr>
          </a:lstStyle>
          <a:p>
            <a:pPr eaLnBrk="1" hangingPunct="1"/>
            <a:fld id="{7EE537E5-6F3C-47D6-86D0-FA75E9E58424}" type="slidenum">
              <a:rPr lang="en-US" altLang="en-US" sz="1600" i="0"/>
              <a:pPr eaLnBrk="1" hangingPunct="1"/>
              <a:t>129</a:t>
            </a:fld>
            <a:endParaRPr lang="en-US" altLang="en-US" sz="1600" i="0"/>
          </a:p>
        </p:txBody>
      </p:sp>
      <p:pic>
        <p:nvPicPr>
          <p:cNvPr id="134151" name="Picture 2">
            <a:extLst>
              <a:ext uri="{FF2B5EF4-FFF2-40B4-BE49-F238E27FC236}">
                <a16:creationId xmlns:a16="http://schemas.microsoft.com/office/drawing/2014/main" id="{BF5467C4-F266-7A3A-CCF0-542FB3269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371600"/>
            <a:ext cx="5808663"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11">
            <a:extLst>
              <a:ext uri="{FF2B5EF4-FFF2-40B4-BE49-F238E27FC236}">
                <a16:creationId xmlns:a16="http://schemas.microsoft.com/office/drawing/2014/main" id="{D9ABA6F9-FBFF-F1EC-2515-A2E6F33A856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C87B169-498A-4FF1-B402-D0E4D0700796}" type="slidenum">
              <a:rPr lang="en-US" altLang="en-US" sz="1600">
                <a:ea typeface="굴림" panose="020B0600000101010101" pitchFamily="34" charset="-127"/>
              </a:rPr>
              <a:pPr eaLnBrk="1" hangingPunct="1">
                <a:spcBef>
                  <a:spcPct val="0"/>
                </a:spcBef>
                <a:buFontTx/>
                <a:buNone/>
              </a:pPr>
              <a:t>13</a:t>
            </a:fld>
            <a:endParaRPr lang="en-US" altLang="en-US" sz="1600">
              <a:ea typeface="굴림" panose="020B0600000101010101" pitchFamily="34" charset="-127"/>
            </a:endParaRPr>
          </a:p>
        </p:txBody>
      </p:sp>
      <p:sp>
        <p:nvSpPr>
          <p:cNvPr id="15363" name="Title 1">
            <a:extLst>
              <a:ext uri="{FF2B5EF4-FFF2-40B4-BE49-F238E27FC236}">
                <a16:creationId xmlns:a16="http://schemas.microsoft.com/office/drawing/2014/main" id="{0893B2C6-4BFA-964A-5209-7062B22CB5E5}"/>
              </a:ext>
            </a:extLst>
          </p:cNvPr>
          <p:cNvSpPr>
            <a:spLocks noGrp="1"/>
          </p:cNvSpPr>
          <p:nvPr>
            <p:ph type="title" idx="4294967295"/>
          </p:nvPr>
        </p:nvSpPr>
        <p:spPr/>
        <p:txBody>
          <a:bodyPr/>
          <a:lstStyle/>
          <a:p>
            <a:r>
              <a:rPr lang="en-US" altLang="zh-CN">
                <a:ea typeface="宋体" panose="02010600030101010101" pitchFamily="2" charset="-122"/>
              </a:rPr>
              <a:t>Sallen-Key Filter</a:t>
            </a:r>
            <a:endParaRPr lang="en-US" altLang="en-US"/>
          </a:p>
        </p:txBody>
      </p:sp>
      <p:sp>
        <p:nvSpPr>
          <p:cNvPr id="15364" name="Content Placeholder 2">
            <a:extLst>
              <a:ext uri="{FF2B5EF4-FFF2-40B4-BE49-F238E27FC236}">
                <a16:creationId xmlns:a16="http://schemas.microsoft.com/office/drawing/2014/main" id="{A76C1049-9425-519A-A70D-A3369B114795}"/>
              </a:ext>
            </a:extLst>
          </p:cNvPr>
          <p:cNvSpPr>
            <a:spLocks noGrp="1"/>
          </p:cNvSpPr>
          <p:nvPr>
            <p:ph idx="4294967295"/>
          </p:nvPr>
        </p:nvSpPr>
        <p:spPr>
          <a:xfrm>
            <a:off x="685800" y="1219200"/>
            <a:ext cx="7772400" cy="5105400"/>
          </a:xfrm>
        </p:spPr>
        <p:txBody>
          <a:bodyPr/>
          <a:lstStyle/>
          <a:p>
            <a:r>
              <a:rPr lang="en-US" altLang="en-US"/>
              <a:t>Transfer function:</a:t>
            </a:r>
          </a:p>
          <a:p>
            <a:endParaRPr lang="en-US" altLang="en-US"/>
          </a:p>
          <a:p>
            <a:endParaRPr lang="en-US" altLang="en-US"/>
          </a:p>
          <a:p>
            <a:pPr>
              <a:buFontTx/>
              <a:buNone/>
            </a:pPr>
            <a:endParaRPr lang="en-US" altLang="en-US"/>
          </a:p>
          <a:p>
            <a:pPr>
              <a:buFontTx/>
              <a:buNone/>
            </a:pPr>
            <a:endParaRPr lang="en-US" altLang="en-US" i="1"/>
          </a:p>
          <a:p>
            <a:r>
              <a:rPr lang="en-US" altLang="en-US"/>
              <a:t>Second-order transfer function (biquad) if two of the admittances are capacitive. Complex poles are achieved by subtraction of term containing </a:t>
            </a:r>
            <a:r>
              <a:rPr lang="en-US" altLang="en-US" i="1"/>
              <a:t>K</a:t>
            </a:r>
            <a:r>
              <a:rPr lang="en-US" altLang="en-US"/>
              <a:t>. </a:t>
            </a:r>
          </a:p>
          <a:p>
            <a:pPr>
              <a:buFontTx/>
              <a:buNone/>
            </a:pPr>
            <a:r>
              <a:rPr lang="en-US" altLang="en-US"/>
              <a:t> </a:t>
            </a:r>
          </a:p>
          <a:p>
            <a:r>
              <a:rPr lang="en-US" altLang="en-US"/>
              <a:t>3 specified parameters (1 numerator coefficient, 2 denominator coeffs for single-element branches).</a:t>
            </a:r>
          </a:p>
          <a:p>
            <a:endParaRPr lang="en-US" altLang="en-US"/>
          </a:p>
        </p:txBody>
      </p:sp>
      <p:graphicFrame>
        <p:nvGraphicFramePr>
          <p:cNvPr id="15365" name="Object 5">
            <a:extLst>
              <a:ext uri="{FF2B5EF4-FFF2-40B4-BE49-F238E27FC236}">
                <a16:creationId xmlns:a16="http://schemas.microsoft.com/office/drawing/2014/main" id="{1CEAF13E-9E51-DB02-D4FF-A2034C27040D}"/>
              </a:ext>
            </a:extLst>
          </p:cNvPr>
          <p:cNvGraphicFramePr>
            <a:graphicFrameLocks noChangeAspect="1"/>
          </p:cNvGraphicFramePr>
          <p:nvPr/>
        </p:nvGraphicFramePr>
        <p:xfrm>
          <a:off x="1295400" y="2057400"/>
          <a:ext cx="6589713" cy="1066800"/>
        </p:xfrm>
        <a:graphic>
          <a:graphicData uri="http://schemas.openxmlformats.org/presentationml/2006/ole">
            <mc:AlternateContent xmlns:mc="http://schemas.openxmlformats.org/markup-compatibility/2006">
              <mc:Choice xmlns:v="urn:schemas-microsoft-com:vml" Requires="v">
                <p:oleObj name="Equation" r:id="rId2" imgW="2667000" imgH="431800" progId="Equation.3">
                  <p:embed/>
                </p:oleObj>
              </mc:Choice>
              <mc:Fallback>
                <p:oleObj name="Equation" r:id="rId2" imgW="2667000" imgH="431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65897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202E02DC-0C02-B7DF-0293-75217B60381A}"/>
              </a:ext>
            </a:extLst>
          </p:cNvPr>
          <p:cNvSpPr>
            <a:spLocks noGrp="1"/>
          </p:cNvSpPr>
          <p:nvPr>
            <p:ph type="title"/>
          </p:nvPr>
        </p:nvSpPr>
        <p:spPr/>
        <p:txBody>
          <a:bodyPr/>
          <a:lstStyle/>
          <a:p>
            <a:r>
              <a:rPr lang="en-US" altLang="en-US"/>
              <a:t>Chopper Switch Driver</a:t>
            </a:r>
          </a:p>
        </p:txBody>
      </p:sp>
      <p:sp>
        <p:nvSpPr>
          <p:cNvPr id="135171" name="Text Placeholder 2">
            <a:extLst>
              <a:ext uri="{FF2B5EF4-FFF2-40B4-BE49-F238E27FC236}">
                <a16:creationId xmlns:a16="http://schemas.microsoft.com/office/drawing/2014/main" id="{DB3F17C4-E61B-BC97-6FA8-8EA8B763BFA5}"/>
              </a:ext>
            </a:extLst>
          </p:cNvPr>
          <p:cNvSpPr>
            <a:spLocks noGrp="1"/>
          </p:cNvSpPr>
          <p:nvPr>
            <p:ph type="body" sz="half" idx="1"/>
          </p:nvPr>
        </p:nvSpPr>
        <p:spPr>
          <a:xfrm>
            <a:off x="762000" y="914400"/>
            <a:ext cx="7772400" cy="5029200"/>
          </a:xfrm>
        </p:spPr>
        <p:txBody>
          <a:bodyPr/>
          <a:lstStyle/>
          <a:p>
            <a:r>
              <a:rPr lang="en-US" altLang="en-US"/>
              <a:t>Using the cross-coupled switch drivers: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sz="1400"/>
          </a:p>
          <a:p>
            <a:r>
              <a:rPr lang="en-US" altLang="en-US" sz="1400"/>
              <a:t>Q. Fan, Huijsing and K. Makinwa, “A capacitively coupled  …”, Digest ISSCC 2012, pp. 374-375</a:t>
            </a:r>
          </a:p>
          <a:p>
            <a:endParaRPr lang="en-US" altLang="en-US" sz="1400"/>
          </a:p>
          <a:p>
            <a:endParaRPr lang="en-US" altLang="en-US"/>
          </a:p>
        </p:txBody>
      </p:sp>
      <p:sp>
        <p:nvSpPr>
          <p:cNvPr id="135172" name="Content Placeholder 3">
            <a:extLst>
              <a:ext uri="{FF2B5EF4-FFF2-40B4-BE49-F238E27FC236}">
                <a16:creationId xmlns:a16="http://schemas.microsoft.com/office/drawing/2014/main" id="{C5B279C9-3655-66C9-19BA-7D08E868485A}"/>
              </a:ext>
            </a:extLst>
          </p:cNvPr>
          <p:cNvSpPr>
            <a:spLocks noGrp="1"/>
          </p:cNvSpPr>
          <p:nvPr>
            <p:ph sz="quarter" idx="2"/>
          </p:nvPr>
        </p:nvSpPr>
        <p:spPr>
          <a:xfrm>
            <a:off x="9525000" y="990600"/>
            <a:ext cx="228600" cy="2476500"/>
          </a:xfrm>
        </p:spPr>
        <p:txBody>
          <a:bodyPr/>
          <a:lstStyle/>
          <a:p>
            <a:endParaRPr lang="en-US" altLang="en-US"/>
          </a:p>
        </p:txBody>
      </p:sp>
      <p:sp>
        <p:nvSpPr>
          <p:cNvPr id="135173" name="Content Placeholder 4">
            <a:extLst>
              <a:ext uri="{FF2B5EF4-FFF2-40B4-BE49-F238E27FC236}">
                <a16:creationId xmlns:a16="http://schemas.microsoft.com/office/drawing/2014/main" id="{BD403821-B3A7-D550-214C-720215422E08}"/>
              </a:ext>
            </a:extLst>
          </p:cNvPr>
          <p:cNvSpPr>
            <a:spLocks noGrp="1"/>
          </p:cNvSpPr>
          <p:nvPr>
            <p:ph sz="quarter" idx="3"/>
          </p:nvPr>
        </p:nvSpPr>
        <p:spPr/>
        <p:txBody>
          <a:bodyPr/>
          <a:lstStyle/>
          <a:p>
            <a:endParaRPr lang="en-US" altLang="en-US"/>
          </a:p>
        </p:txBody>
      </p:sp>
      <p:sp>
        <p:nvSpPr>
          <p:cNvPr id="135174" name="Slide Number Placeholder 5">
            <a:extLst>
              <a:ext uri="{FF2B5EF4-FFF2-40B4-BE49-F238E27FC236}">
                <a16:creationId xmlns:a16="http://schemas.microsoft.com/office/drawing/2014/main" id="{3F5ADFC5-1673-1C2C-12BE-E033AD49781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ea typeface="굴림" panose="020B0600000101010101" pitchFamily="34" charset="-127"/>
              </a:defRPr>
            </a:lvl1pPr>
            <a:lvl2pPr marL="742950" indent="-285750" eaLnBrk="0" hangingPunct="0">
              <a:defRPr sz="2000" i="1">
                <a:solidFill>
                  <a:schemeClr val="tx1"/>
                </a:solidFill>
                <a:latin typeface="Arial" panose="020B0604020202020204" pitchFamily="34" charset="0"/>
                <a:ea typeface="굴림" panose="020B0600000101010101" pitchFamily="34" charset="-127"/>
              </a:defRPr>
            </a:lvl2pPr>
            <a:lvl3pPr marL="1143000" indent="-228600" eaLnBrk="0" hangingPunct="0">
              <a:defRPr sz="2000" i="1">
                <a:solidFill>
                  <a:schemeClr val="tx1"/>
                </a:solidFill>
                <a:latin typeface="Arial" panose="020B0604020202020204" pitchFamily="34" charset="0"/>
                <a:ea typeface="굴림" panose="020B0600000101010101" pitchFamily="34" charset="-127"/>
              </a:defRPr>
            </a:lvl3pPr>
            <a:lvl4pPr marL="1600200" indent="-228600" eaLnBrk="0" hangingPunct="0">
              <a:defRPr sz="2000" i="1">
                <a:solidFill>
                  <a:schemeClr val="tx1"/>
                </a:solidFill>
                <a:latin typeface="Arial" panose="020B0604020202020204" pitchFamily="34" charset="0"/>
                <a:ea typeface="굴림" panose="020B0600000101010101" pitchFamily="34" charset="-127"/>
              </a:defRPr>
            </a:lvl4pPr>
            <a:lvl5pPr marL="2057400" indent="-228600" eaLnBrk="0" hangingPunct="0">
              <a:defRPr sz="20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9pPr>
          </a:lstStyle>
          <a:p>
            <a:pPr eaLnBrk="1" hangingPunct="1"/>
            <a:fld id="{931C3443-D277-4F18-973D-0CB0F2843438}" type="slidenum">
              <a:rPr lang="en-US" altLang="en-US" sz="1600" i="0"/>
              <a:pPr eaLnBrk="1" hangingPunct="1"/>
              <a:t>130</a:t>
            </a:fld>
            <a:endParaRPr lang="en-US" altLang="en-US" sz="1600" i="0"/>
          </a:p>
        </p:txBody>
      </p:sp>
      <p:pic>
        <p:nvPicPr>
          <p:cNvPr id="135175" name="Picture 2">
            <a:extLst>
              <a:ext uri="{FF2B5EF4-FFF2-40B4-BE49-F238E27FC236}">
                <a16:creationId xmlns:a16="http://schemas.microsoft.com/office/drawing/2014/main" id="{A12C6165-320C-FF72-AAC5-1B296422D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9388"/>
            <a:ext cx="7391400" cy="380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灯片编号占位符 11">
            <a:extLst>
              <a:ext uri="{FF2B5EF4-FFF2-40B4-BE49-F238E27FC236}">
                <a16:creationId xmlns:a16="http://schemas.microsoft.com/office/drawing/2014/main" id="{F0C16260-6631-6586-D483-C563C4B7080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30650E0-1BDE-467F-AEE8-CA79892AECF0}" type="slidenum">
              <a:rPr lang="en-US" altLang="en-US" sz="1600">
                <a:ea typeface="굴림" panose="020B0600000101010101" pitchFamily="34" charset="-127"/>
              </a:rPr>
              <a:pPr eaLnBrk="1" hangingPunct="1">
                <a:spcBef>
                  <a:spcPct val="0"/>
                </a:spcBef>
                <a:buFontTx/>
                <a:buNone/>
              </a:pPr>
              <a:t>131</a:t>
            </a:fld>
            <a:endParaRPr lang="en-US" altLang="en-US" sz="1600">
              <a:ea typeface="굴림" panose="020B0600000101010101" pitchFamily="34" charset="-127"/>
            </a:endParaRPr>
          </a:p>
        </p:txBody>
      </p:sp>
      <p:sp>
        <p:nvSpPr>
          <p:cNvPr id="136195" name="Title 1">
            <a:extLst>
              <a:ext uri="{FF2B5EF4-FFF2-40B4-BE49-F238E27FC236}">
                <a16:creationId xmlns:a16="http://schemas.microsoft.com/office/drawing/2014/main" id="{E6C5617F-5826-7252-7741-8DD03A42C003}"/>
              </a:ext>
            </a:extLst>
          </p:cNvPr>
          <p:cNvSpPr>
            <a:spLocks noGrp="1"/>
          </p:cNvSpPr>
          <p:nvPr>
            <p:ph type="title" idx="4294967295"/>
          </p:nvPr>
        </p:nvSpPr>
        <p:spPr/>
        <p:txBody>
          <a:bodyPr/>
          <a:lstStyle/>
          <a:p>
            <a:r>
              <a:rPr lang="en-US" altLang="en-US"/>
              <a:t>Using Boostrapped Clock</a:t>
            </a:r>
          </a:p>
        </p:txBody>
      </p:sp>
      <p:sp>
        <p:nvSpPr>
          <p:cNvPr id="136196" name="Content Placeholder 2">
            <a:extLst>
              <a:ext uri="{FF2B5EF4-FFF2-40B4-BE49-F238E27FC236}">
                <a16:creationId xmlns:a16="http://schemas.microsoft.com/office/drawing/2014/main" id="{5E2E3654-9A0F-DE00-BDB6-1D46830EFCC7}"/>
              </a:ext>
            </a:extLst>
          </p:cNvPr>
          <p:cNvSpPr>
            <a:spLocks noGrp="1"/>
          </p:cNvSpPr>
          <p:nvPr>
            <p:ph idx="4294967295"/>
          </p:nvPr>
        </p:nvSpPr>
        <p:spPr>
          <a:xfrm>
            <a:off x="381000" y="990600"/>
            <a:ext cx="8382000" cy="5105400"/>
          </a:xfrm>
        </p:spPr>
        <p:txBody>
          <a:bodyPr/>
          <a:lstStyle/>
          <a:p>
            <a:endParaRPr lang="en-US" altLang="en-US"/>
          </a:p>
          <a:p>
            <a:endParaRPr lang="en-US" altLang="en-US"/>
          </a:p>
          <a:p>
            <a:endParaRPr lang="en-US" altLang="en-US"/>
          </a:p>
          <a:p>
            <a:endParaRPr lang="en-US" altLang="en-US"/>
          </a:p>
          <a:p>
            <a:endParaRPr lang="en-US" altLang="en-US"/>
          </a:p>
          <a:p>
            <a:endParaRPr lang="en-US" altLang="en-US"/>
          </a:p>
          <a:p>
            <a:r>
              <a:rPr lang="en-US" altLang="en-US" sz="2000"/>
              <a:t>Principle: pre-sample Vdd before placing it across Vgs (various low-voltage issues complicate implementation)</a:t>
            </a:r>
          </a:p>
          <a:p>
            <a:r>
              <a:rPr lang="en-US" altLang="en-US" sz="2000"/>
              <a:t>Input sampling such as this can be used for low-voltage CMOS or for high-linearity sampling</a:t>
            </a:r>
          </a:p>
          <a:p>
            <a:r>
              <a:rPr lang="en-US" altLang="en-US" sz="2000"/>
              <a:t>No fundamental or topological limitation on higher input signal frequency w.r.t. sampling frequency</a:t>
            </a:r>
          </a:p>
        </p:txBody>
      </p:sp>
      <p:pic>
        <p:nvPicPr>
          <p:cNvPr id="136197" name="Picture 4">
            <a:extLst>
              <a:ext uri="{FF2B5EF4-FFF2-40B4-BE49-F238E27FC236}">
                <a16:creationId xmlns:a16="http://schemas.microsoft.com/office/drawing/2014/main" id="{E055E7A0-D158-5031-9EEC-9C68C2DD55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374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灯片编号占位符 11">
            <a:extLst>
              <a:ext uri="{FF2B5EF4-FFF2-40B4-BE49-F238E27FC236}">
                <a16:creationId xmlns:a16="http://schemas.microsoft.com/office/drawing/2014/main" id="{CD4C461E-2ECD-14EC-F44A-2A671EA9001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03FE5E6-608A-4252-A878-800CF36379A5}" type="slidenum">
              <a:rPr lang="en-US" altLang="en-US" sz="1600">
                <a:ea typeface="굴림" panose="020B0600000101010101" pitchFamily="34" charset="-127"/>
              </a:rPr>
              <a:pPr eaLnBrk="1" hangingPunct="1">
                <a:spcBef>
                  <a:spcPct val="0"/>
                </a:spcBef>
                <a:buFontTx/>
                <a:buNone/>
              </a:pPr>
              <a:t>132</a:t>
            </a:fld>
            <a:endParaRPr lang="en-US" altLang="en-US" sz="1600">
              <a:ea typeface="굴림" panose="020B0600000101010101" pitchFamily="34" charset="-127"/>
            </a:endParaRPr>
          </a:p>
        </p:txBody>
      </p:sp>
      <p:sp>
        <p:nvSpPr>
          <p:cNvPr id="137219" name="Title 1">
            <a:extLst>
              <a:ext uri="{FF2B5EF4-FFF2-40B4-BE49-F238E27FC236}">
                <a16:creationId xmlns:a16="http://schemas.microsoft.com/office/drawing/2014/main" id="{DC3302D3-A064-0980-FF29-3E2E8925EAB4}"/>
              </a:ext>
            </a:extLst>
          </p:cNvPr>
          <p:cNvSpPr>
            <a:spLocks noGrp="1"/>
          </p:cNvSpPr>
          <p:nvPr>
            <p:ph type="title" idx="4294967295"/>
          </p:nvPr>
        </p:nvSpPr>
        <p:spPr/>
        <p:txBody>
          <a:bodyPr/>
          <a:lstStyle/>
          <a:p>
            <a:r>
              <a:rPr lang="en-US" altLang="en-US"/>
              <a:t>Switched-Opamp Technique</a:t>
            </a:r>
          </a:p>
        </p:txBody>
      </p:sp>
      <p:sp>
        <p:nvSpPr>
          <p:cNvPr id="137220" name="Content Placeholder 2">
            <a:extLst>
              <a:ext uri="{FF2B5EF4-FFF2-40B4-BE49-F238E27FC236}">
                <a16:creationId xmlns:a16="http://schemas.microsoft.com/office/drawing/2014/main" id="{7E0F8A35-D706-498F-8241-E63DF374F877}"/>
              </a:ext>
            </a:extLst>
          </p:cNvPr>
          <p:cNvSpPr>
            <a:spLocks noGrp="1"/>
          </p:cNvSpPr>
          <p:nvPr>
            <p:ph idx="4294967295"/>
          </p:nvPr>
        </p:nvSpPr>
        <p:spPr>
          <a:xfrm>
            <a:off x="381000" y="838200"/>
            <a:ext cx="8382000" cy="5257800"/>
          </a:xfrm>
        </p:spPr>
        <p:txBody>
          <a:bodyPr/>
          <a:lstStyle/>
          <a:p>
            <a:r>
              <a:rPr lang="en-US" altLang="en-US" sz="2000"/>
              <a:t>Floating switch is eliminated</a:t>
            </a:r>
          </a:p>
          <a:p>
            <a:r>
              <a:rPr lang="en-US" altLang="en-US" sz="2000"/>
              <a:t>Opamp output tri-stated and pulled to ground during reset ϕ</a:t>
            </a:r>
            <a:r>
              <a:rPr lang="en-US" altLang="en-US" sz="2000" baseline="-25000">
                <a:cs typeface="Arial" panose="020B0604020202020204" pitchFamily="34" charset="0"/>
              </a:rPr>
              <a:t>2</a:t>
            </a:r>
            <a:endParaRPr lang="en-US" altLang="en-US" sz="2000"/>
          </a:p>
          <a:p>
            <a:pPr>
              <a:buFontTx/>
              <a:buNone/>
            </a:pPr>
            <a:r>
              <a:rPr lang="en-US" altLang="en-US" sz="2000">
                <a:latin typeface="Wingdings" panose="05000000000000000000" pitchFamily="2" charset="2"/>
                <a:cs typeface="Arial" panose="020B0604020202020204" pitchFamily="34" charset="0"/>
                <a:sym typeface="Wingdings" panose="05000000000000000000" pitchFamily="2" charset="2"/>
              </a:rPr>
              <a:t>	</a:t>
            </a:r>
            <a:r>
              <a:rPr lang="en-US" altLang="en-US" sz="2000"/>
              <a:t> Slow transient response as opamp is turned back on during ϕ</a:t>
            </a:r>
            <a:r>
              <a:rPr lang="en-US" altLang="en-US" sz="2000" baseline="-25000"/>
              <a:t>1</a:t>
            </a:r>
          </a:p>
        </p:txBody>
      </p:sp>
      <p:pic>
        <p:nvPicPr>
          <p:cNvPr id="137221" name="Picture 4" descr="Untitled-1.jpf">
            <a:extLst>
              <a:ext uri="{FF2B5EF4-FFF2-40B4-BE49-F238E27FC236}">
                <a16:creationId xmlns:a16="http://schemas.microsoft.com/office/drawing/2014/main" id="{91C9E4BC-F543-77D2-EC6F-32BBB8A97A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2316163"/>
            <a:ext cx="7456487"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灯片编号占位符 11">
            <a:extLst>
              <a:ext uri="{FF2B5EF4-FFF2-40B4-BE49-F238E27FC236}">
                <a16:creationId xmlns:a16="http://schemas.microsoft.com/office/drawing/2014/main" id="{BCE601CE-8066-119B-456C-EF16DE8756A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FF7D29E-1FAB-43C2-9CCB-D8280E380690}" type="slidenum">
              <a:rPr lang="en-US" altLang="en-US" sz="1600">
                <a:ea typeface="굴림" panose="020B0600000101010101" pitchFamily="34" charset="-127"/>
              </a:rPr>
              <a:pPr eaLnBrk="1" hangingPunct="1">
                <a:spcBef>
                  <a:spcPct val="0"/>
                </a:spcBef>
                <a:buFontTx/>
                <a:buNone/>
              </a:pPr>
              <a:t>133</a:t>
            </a:fld>
            <a:endParaRPr lang="en-US" altLang="en-US" sz="1600">
              <a:ea typeface="굴림" panose="020B0600000101010101" pitchFamily="34" charset="-127"/>
            </a:endParaRPr>
          </a:p>
        </p:txBody>
      </p:sp>
      <p:sp>
        <p:nvSpPr>
          <p:cNvPr id="138243" name="Title 1">
            <a:extLst>
              <a:ext uri="{FF2B5EF4-FFF2-40B4-BE49-F238E27FC236}">
                <a16:creationId xmlns:a16="http://schemas.microsoft.com/office/drawing/2014/main" id="{6246351E-D866-6F6B-33D2-6B19D3C3C40F}"/>
              </a:ext>
            </a:extLst>
          </p:cNvPr>
          <p:cNvSpPr>
            <a:spLocks noGrp="1"/>
          </p:cNvSpPr>
          <p:nvPr>
            <p:ph type="title" idx="4294967295"/>
          </p:nvPr>
        </p:nvSpPr>
        <p:spPr/>
        <p:txBody>
          <a:bodyPr/>
          <a:lstStyle/>
          <a:p>
            <a:r>
              <a:rPr lang="en-US" altLang="en-US"/>
              <a:t>Switched-Opamp Example</a:t>
            </a:r>
          </a:p>
        </p:txBody>
      </p:sp>
      <p:sp>
        <p:nvSpPr>
          <p:cNvPr id="138244" name="Content Placeholder 2">
            <a:extLst>
              <a:ext uri="{FF2B5EF4-FFF2-40B4-BE49-F238E27FC236}">
                <a16:creationId xmlns:a16="http://schemas.microsoft.com/office/drawing/2014/main" id="{614085CF-E50A-539B-37A4-34D8B116BC3C}"/>
              </a:ext>
            </a:extLst>
          </p:cNvPr>
          <p:cNvSpPr>
            <a:spLocks noGrp="1"/>
          </p:cNvSpPr>
          <p:nvPr>
            <p:ph idx="4294967295"/>
          </p:nvPr>
        </p:nvSpPr>
        <p:spPr>
          <a:xfrm>
            <a:off x="381000" y="838200"/>
            <a:ext cx="8382000" cy="5257800"/>
          </a:xfrm>
        </p:spPr>
        <p:txBody>
          <a:bodyPr/>
          <a:lstStyle/>
          <a:p>
            <a:pPr marL="2743200" indent="-2743200">
              <a:buFontTx/>
              <a:buNone/>
            </a:pPr>
            <a:r>
              <a:rPr lang="en-US" altLang="en-US" sz="1600"/>
              <a:t>	Crols et al., JSSC-1994</a:t>
            </a:r>
          </a:p>
          <a:p>
            <a:pPr marL="2743200" indent="-2743200">
              <a:buFontTx/>
              <a:buNone/>
            </a:pPr>
            <a:r>
              <a:rPr lang="en-US" altLang="en-US" sz="1600"/>
              <a:t>	Peluso et al., JSSC-1997</a:t>
            </a:r>
          </a:p>
          <a:p>
            <a:pPr marL="2743200" indent="-2743200">
              <a:buFontTx/>
              <a:buNone/>
            </a:pPr>
            <a:r>
              <a:rPr lang="en-US" altLang="en-US" sz="2000">
                <a:cs typeface="Arial" panose="020B0604020202020204" pitchFamily="34" charset="0"/>
              </a:rPr>
              <a:t>The entire opamp is turned off during </a:t>
            </a:r>
            <a:r>
              <a:rPr lang="en-US" altLang="en-US" sz="2000"/>
              <a:t>ϕ</a:t>
            </a:r>
            <a:r>
              <a:rPr lang="en-US" altLang="en-US" sz="2000" baseline="-25000">
                <a:cs typeface="Arial" panose="020B0604020202020204" pitchFamily="34" charset="0"/>
              </a:rPr>
              <a:t>2 .</a:t>
            </a:r>
          </a:p>
          <a:p>
            <a:pPr marL="2743200" indent="-2743200">
              <a:buFontTx/>
              <a:buNone/>
            </a:pPr>
            <a:r>
              <a:rPr lang="en-US" altLang="en-US" sz="2000">
                <a:cs typeface="Arial" panose="020B0604020202020204" pitchFamily="34" charset="0"/>
              </a:rPr>
              <a:t>Demonstrated 1.5-V operation (ΔΣ)with Vtn=|Vtp|=0.9V.</a:t>
            </a:r>
          </a:p>
          <a:p>
            <a:pPr marL="2743200" indent="-2743200">
              <a:buFontTx/>
              <a:buNone/>
            </a:pPr>
            <a:r>
              <a:rPr lang="en-US" altLang="en-US" sz="2000">
                <a:cs typeface="Arial" panose="020B0604020202020204" pitchFamily="34" charset="0"/>
              </a:rPr>
              <a:t>115kHz at -60dB THD &amp; 500kHz at -72dB THD.</a:t>
            </a:r>
          </a:p>
        </p:txBody>
      </p:sp>
      <p:pic>
        <p:nvPicPr>
          <p:cNvPr id="138245" name="Picture 4">
            <a:extLst>
              <a:ext uri="{FF2B5EF4-FFF2-40B4-BE49-F238E27FC236}">
                <a16:creationId xmlns:a16="http://schemas.microsoft.com/office/drawing/2014/main" id="{8D6F233A-2547-7FF2-D686-7BF6B88802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2738438"/>
            <a:ext cx="58658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灯片编号占位符 11">
            <a:extLst>
              <a:ext uri="{FF2B5EF4-FFF2-40B4-BE49-F238E27FC236}">
                <a16:creationId xmlns:a16="http://schemas.microsoft.com/office/drawing/2014/main" id="{4C0DECB5-BB03-D2FD-FD73-344277729E6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1706730-CAE4-4C22-8DDF-4B6EF6E3D28F}" type="slidenum">
              <a:rPr lang="en-US" altLang="en-US" sz="1600">
                <a:ea typeface="굴림" panose="020B0600000101010101" pitchFamily="34" charset="-127"/>
              </a:rPr>
              <a:pPr eaLnBrk="1" hangingPunct="1">
                <a:spcBef>
                  <a:spcPct val="0"/>
                </a:spcBef>
                <a:buFontTx/>
                <a:buNone/>
              </a:pPr>
              <a:t>134</a:t>
            </a:fld>
            <a:endParaRPr lang="en-US" altLang="en-US" sz="1600">
              <a:ea typeface="굴림" panose="020B0600000101010101" pitchFamily="34" charset="-127"/>
            </a:endParaRPr>
          </a:p>
        </p:txBody>
      </p:sp>
      <p:sp>
        <p:nvSpPr>
          <p:cNvPr id="139267" name="Title 1">
            <a:extLst>
              <a:ext uri="{FF2B5EF4-FFF2-40B4-BE49-F238E27FC236}">
                <a16:creationId xmlns:a16="http://schemas.microsoft.com/office/drawing/2014/main" id="{A0E86D2D-FD87-378F-3E8B-53457EF1A278}"/>
              </a:ext>
            </a:extLst>
          </p:cNvPr>
          <p:cNvSpPr>
            <a:spLocks noGrp="1"/>
          </p:cNvSpPr>
          <p:nvPr>
            <p:ph type="title" idx="4294967295"/>
          </p:nvPr>
        </p:nvSpPr>
        <p:spPr>
          <a:xfrm>
            <a:off x="0" y="152400"/>
            <a:ext cx="9144000" cy="685800"/>
          </a:xfrm>
        </p:spPr>
        <p:txBody>
          <a:bodyPr/>
          <a:lstStyle/>
          <a:p>
            <a:r>
              <a:rPr lang="en-US" altLang="en-US"/>
              <a:t>Opamp-Reset = Unity-Gain Configuration</a:t>
            </a:r>
          </a:p>
        </p:txBody>
      </p:sp>
      <p:pic>
        <p:nvPicPr>
          <p:cNvPr id="139268" name="Picture 4">
            <a:extLst>
              <a:ext uri="{FF2B5EF4-FFF2-40B4-BE49-F238E27FC236}">
                <a16:creationId xmlns:a16="http://schemas.microsoft.com/office/drawing/2014/main" id="{CA7222BB-D868-A0EA-468F-0C91660F60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3914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灯片编号占位符 11">
            <a:extLst>
              <a:ext uri="{FF2B5EF4-FFF2-40B4-BE49-F238E27FC236}">
                <a16:creationId xmlns:a16="http://schemas.microsoft.com/office/drawing/2014/main" id="{817F71B9-EDED-F53D-7410-1561B0DF23E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5C538AC-1082-43B0-A93E-CD05416818FA}" type="slidenum">
              <a:rPr lang="en-US" altLang="en-US" sz="1600">
                <a:ea typeface="굴림" panose="020B0600000101010101" pitchFamily="34" charset="-127"/>
              </a:rPr>
              <a:pPr eaLnBrk="1" hangingPunct="1">
                <a:spcBef>
                  <a:spcPct val="0"/>
                </a:spcBef>
                <a:buFontTx/>
                <a:buNone/>
              </a:pPr>
              <a:t>135</a:t>
            </a:fld>
            <a:endParaRPr lang="en-US" altLang="en-US" sz="1600">
              <a:ea typeface="굴림" panose="020B0600000101010101" pitchFamily="34" charset="-127"/>
            </a:endParaRPr>
          </a:p>
        </p:txBody>
      </p:sp>
      <p:sp>
        <p:nvSpPr>
          <p:cNvPr id="140291" name="Title 1">
            <a:extLst>
              <a:ext uri="{FF2B5EF4-FFF2-40B4-BE49-F238E27FC236}">
                <a16:creationId xmlns:a16="http://schemas.microsoft.com/office/drawing/2014/main" id="{BBAB6056-46BB-E44C-9A1A-72079C0841FA}"/>
              </a:ext>
            </a:extLst>
          </p:cNvPr>
          <p:cNvSpPr>
            <a:spLocks noGrp="1"/>
          </p:cNvSpPr>
          <p:nvPr>
            <p:ph type="title" idx="4294967295"/>
          </p:nvPr>
        </p:nvSpPr>
        <p:spPr>
          <a:xfrm>
            <a:off x="0" y="152400"/>
            <a:ext cx="9144000" cy="685800"/>
          </a:xfrm>
        </p:spPr>
        <p:txBody>
          <a:bodyPr/>
          <a:lstStyle/>
          <a:p>
            <a:r>
              <a:rPr lang="en-US" altLang="en-US"/>
              <a:t>Floating Reference Avoids Fwd Bias</a:t>
            </a:r>
          </a:p>
        </p:txBody>
      </p:sp>
      <p:sp>
        <p:nvSpPr>
          <p:cNvPr id="140292" name="Content Placeholder 2">
            <a:extLst>
              <a:ext uri="{FF2B5EF4-FFF2-40B4-BE49-F238E27FC236}">
                <a16:creationId xmlns:a16="http://schemas.microsoft.com/office/drawing/2014/main" id="{3F2704AB-F720-9CF0-2340-1231EA772B21}"/>
              </a:ext>
            </a:extLst>
          </p:cNvPr>
          <p:cNvSpPr>
            <a:spLocks noGrp="1"/>
          </p:cNvSpPr>
          <p:nvPr>
            <p:ph idx="4294967295"/>
          </p:nvPr>
        </p:nvSpPr>
        <p:spPr>
          <a:xfrm>
            <a:off x="381000" y="838200"/>
            <a:ext cx="8382000" cy="5257800"/>
          </a:xfrm>
        </p:spPr>
        <p:txBody>
          <a:bodyPr/>
          <a:lstStyle/>
          <a:p>
            <a:r>
              <a:rPr lang="en-US" altLang="en-US" sz="2000"/>
              <a:t>C3 is precharged during </a:t>
            </a:r>
            <a:r>
              <a:rPr lang="en-US" altLang="en-US" sz="2000">
                <a:latin typeface="Lucida Grande"/>
              </a:rPr>
              <a:t>ϕ</a:t>
            </a:r>
            <a:r>
              <a:rPr lang="en-US" altLang="en-US" sz="2000" baseline="-25000"/>
              <a:t>1</a:t>
            </a:r>
          </a:p>
          <a:p>
            <a:r>
              <a:rPr lang="en-US" altLang="en-US" sz="2000"/>
              <a:t>C3 (floating reference) in feedback during </a:t>
            </a:r>
            <a:r>
              <a:rPr lang="en-US" altLang="en-US" sz="2000">
                <a:latin typeface="Lucida Grande"/>
              </a:rPr>
              <a:t>ϕ</a:t>
            </a:r>
            <a:r>
              <a:rPr lang="en-US" altLang="en-US" sz="2000" baseline="-25000"/>
              <a:t>2</a:t>
            </a:r>
          </a:p>
          <a:p>
            <a:r>
              <a:rPr lang="en-US" altLang="en-US" sz="2000"/>
              <a:t>DC offset circuit (C4=C1/2) compensates for Vdd reset of C1</a:t>
            </a:r>
          </a:p>
          <a:p>
            <a:pPr>
              <a:buFontTx/>
              <a:buNone/>
            </a:pPr>
            <a:r>
              <a:rPr lang="en-US" altLang="en-US" sz="2000"/>
              <a:t> </a:t>
            </a:r>
            <a:r>
              <a:rPr lang="en-US" altLang="en-US" sz="2000">
                <a:latin typeface="Wingdings" panose="05000000000000000000" pitchFamily="2" charset="2"/>
                <a:cs typeface="Arial" panose="020B0604020202020204" pitchFamily="34" charset="0"/>
                <a:sym typeface="Wingdings" panose="05000000000000000000" pitchFamily="2" charset="2"/>
              </a:rPr>
              <a:t> </a:t>
            </a:r>
            <a:r>
              <a:rPr lang="en-US" altLang="en-US" sz="2000"/>
              <a:t>effective virtual ground = Vdd/2</a:t>
            </a:r>
          </a:p>
          <a:p>
            <a:pPr>
              <a:buFontTx/>
              <a:buNone/>
            </a:pPr>
            <a:endParaRPr lang="en-US" altLang="en-US" sz="2000"/>
          </a:p>
        </p:txBody>
      </p:sp>
      <p:pic>
        <p:nvPicPr>
          <p:cNvPr id="140293" name="Picture 4">
            <a:extLst>
              <a:ext uri="{FF2B5EF4-FFF2-40B4-BE49-F238E27FC236}">
                <a16:creationId xmlns:a16="http://schemas.microsoft.com/office/drawing/2014/main" id="{13CF3556-430C-26A4-E930-96728D21C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511425"/>
            <a:ext cx="53721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灯片编号占位符 11">
            <a:extLst>
              <a:ext uri="{FF2B5EF4-FFF2-40B4-BE49-F238E27FC236}">
                <a16:creationId xmlns:a16="http://schemas.microsoft.com/office/drawing/2014/main" id="{0D19D445-946D-8550-7CA9-09C0033A261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430B66A-C27A-407F-B0F9-BCCAF3AC29E2}" type="slidenum">
              <a:rPr lang="en-US" altLang="en-US" sz="1600">
                <a:ea typeface="굴림" panose="020B0600000101010101" pitchFamily="34" charset="-127"/>
              </a:rPr>
              <a:pPr eaLnBrk="1" hangingPunct="1">
                <a:spcBef>
                  <a:spcPct val="0"/>
                </a:spcBef>
                <a:buFontTx/>
                <a:buNone/>
              </a:pPr>
              <a:t>136</a:t>
            </a:fld>
            <a:endParaRPr lang="en-US" altLang="en-US" sz="1600">
              <a:ea typeface="굴림" panose="020B0600000101010101" pitchFamily="34" charset="-127"/>
            </a:endParaRPr>
          </a:p>
        </p:txBody>
      </p:sp>
      <p:sp>
        <p:nvSpPr>
          <p:cNvPr id="141315" name="Title 1">
            <a:extLst>
              <a:ext uri="{FF2B5EF4-FFF2-40B4-BE49-F238E27FC236}">
                <a16:creationId xmlns:a16="http://schemas.microsoft.com/office/drawing/2014/main" id="{19AC4267-2981-B1D1-5D95-2BB6DC928D0D}"/>
              </a:ext>
            </a:extLst>
          </p:cNvPr>
          <p:cNvSpPr>
            <a:spLocks noGrp="1"/>
          </p:cNvSpPr>
          <p:nvPr>
            <p:ph type="title" idx="4294967295"/>
          </p:nvPr>
        </p:nvSpPr>
        <p:spPr/>
        <p:txBody>
          <a:bodyPr/>
          <a:lstStyle/>
          <a:p>
            <a:r>
              <a:rPr lang="en-US" altLang="en-US"/>
              <a:t>Switched-RC = Resistor Isolation</a:t>
            </a:r>
          </a:p>
        </p:txBody>
      </p:sp>
      <p:pic>
        <p:nvPicPr>
          <p:cNvPr id="141316" name="Picture 4">
            <a:extLst>
              <a:ext uri="{FF2B5EF4-FFF2-40B4-BE49-F238E27FC236}">
                <a16:creationId xmlns:a16="http://schemas.microsoft.com/office/drawing/2014/main" id="{F88EF40A-B79D-B511-8357-37EB304BE1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16000"/>
            <a:ext cx="782161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灯片编号占位符 11">
            <a:extLst>
              <a:ext uri="{FF2B5EF4-FFF2-40B4-BE49-F238E27FC236}">
                <a16:creationId xmlns:a16="http://schemas.microsoft.com/office/drawing/2014/main" id="{C5177ADC-C2A1-E40B-04E0-C68AF23D7AB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0E04699-B862-45A8-970B-6854AB7F6660}" type="slidenum">
              <a:rPr lang="en-US" altLang="en-US" sz="1600">
                <a:ea typeface="굴림" panose="020B0600000101010101" pitchFamily="34" charset="-127"/>
              </a:rPr>
              <a:pPr eaLnBrk="1" hangingPunct="1">
                <a:spcBef>
                  <a:spcPct val="0"/>
                </a:spcBef>
                <a:buFontTx/>
                <a:buNone/>
              </a:pPr>
              <a:t>137</a:t>
            </a:fld>
            <a:endParaRPr lang="en-US" altLang="en-US" sz="1600">
              <a:ea typeface="굴림" panose="020B0600000101010101" pitchFamily="34" charset="-127"/>
            </a:endParaRPr>
          </a:p>
        </p:txBody>
      </p:sp>
      <p:sp>
        <p:nvSpPr>
          <p:cNvPr id="142339" name="Title 1">
            <a:extLst>
              <a:ext uri="{FF2B5EF4-FFF2-40B4-BE49-F238E27FC236}">
                <a16:creationId xmlns:a16="http://schemas.microsoft.com/office/drawing/2014/main" id="{19945122-3584-EE3F-A296-59DDA334ADB5}"/>
              </a:ext>
            </a:extLst>
          </p:cNvPr>
          <p:cNvSpPr>
            <a:spLocks noGrp="1"/>
          </p:cNvSpPr>
          <p:nvPr>
            <p:ph type="title" idx="4294967295"/>
          </p:nvPr>
        </p:nvSpPr>
        <p:spPr/>
        <p:txBody>
          <a:bodyPr/>
          <a:lstStyle/>
          <a:p>
            <a:r>
              <a:rPr lang="en-US" altLang="en-US"/>
              <a:t>Switched-RC = Resistor Isolation</a:t>
            </a:r>
          </a:p>
        </p:txBody>
      </p:sp>
      <p:sp>
        <p:nvSpPr>
          <p:cNvPr id="142340" name="Content Placeholder 2">
            <a:extLst>
              <a:ext uri="{FF2B5EF4-FFF2-40B4-BE49-F238E27FC236}">
                <a16:creationId xmlns:a16="http://schemas.microsoft.com/office/drawing/2014/main" id="{4C9200C9-D6FF-8791-C6B0-A99A8FF278D7}"/>
              </a:ext>
            </a:extLst>
          </p:cNvPr>
          <p:cNvSpPr>
            <a:spLocks noGrp="1"/>
          </p:cNvSpPr>
          <p:nvPr>
            <p:ph idx="4294967295"/>
          </p:nvPr>
        </p:nvSpPr>
        <p:spPr/>
        <p:txBody>
          <a:bodyPr/>
          <a:lstStyle/>
          <a:p>
            <a:pPr algn="ctr">
              <a:buFontTx/>
              <a:buNone/>
            </a:pPr>
            <a:r>
              <a:rPr lang="en-US" altLang="en-US" sz="2000"/>
              <a:t>Ahn et al., ISSCC-2005 Paper 9.1</a:t>
            </a:r>
          </a:p>
        </p:txBody>
      </p:sp>
      <p:pic>
        <p:nvPicPr>
          <p:cNvPr id="142341" name="Picture 4">
            <a:extLst>
              <a:ext uri="{FF2B5EF4-FFF2-40B4-BE49-F238E27FC236}">
                <a16:creationId xmlns:a16="http://schemas.microsoft.com/office/drawing/2014/main" id="{BD8C3CED-E29B-5621-C1FD-2B3DF21048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1524000"/>
            <a:ext cx="574198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灯片编号占位符 11">
            <a:extLst>
              <a:ext uri="{FF2B5EF4-FFF2-40B4-BE49-F238E27FC236}">
                <a16:creationId xmlns:a16="http://schemas.microsoft.com/office/drawing/2014/main" id="{6AB28AB3-5F39-B60D-2C3C-60C2AA72B64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E79A7BA-AB5E-4146-8047-02C36E56A56A}" type="slidenum">
              <a:rPr lang="en-US" altLang="en-US" sz="1600">
                <a:ea typeface="굴림" panose="020B0600000101010101" pitchFamily="34" charset="-127"/>
              </a:rPr>
              <a:pPr eaLnBrk="1" hangingPunct="1">
                <a:spcBef>
                  <a:spcPct val="0"/>
                </a:spcBef>
                <a:buFontTx/>
                <a:buNone/>
              </a:pPr>
              <a:t>138</a:t>
            </a:fld>
            <a:endParaRPr lang="en-US" altLang="en-US" sz="1600">
              <a:ea typeface="굴림" panose="020B0600000101010101" pitchFamily="34" charset="-127"/>
            </a:endParaRPr>
          </a:p>
        </p:txBody>
      </p:sp>
      <p:sp>
        <p:nvSpPr>
          <p:cNvPr id="143363" name="Title 1">
            <a:extLst>
              <a:ext uri="{FF2B5EF4-FFF2-40B4-BE49-F238E27FC236}">
                <a16:creationId xmlns:a16="http://schemas.microsoft.com/office/drawing/2014/main" id="{A8ABA368-CF95-05A0-BF20-0EFDD3662C63}"/>
              </a:ext>
            </a:extLst>
          </p:cNvPr>
          <p:cNvSpPr>
            <a:spLocks noGrp="1"/>
          </p:cNvSpPr>
          <p:nvPr>
            <p:ph type="title" idx="4294967295"/>
          </p:nvPr>
        </p:nvSpPr>
        <p:spPr/>
        <p:txBody>
          <a:bodyPr/>
          <a:lstStyle/>
          <a:p>
            <a:r>
              <a:rPr lang="en-US" altLang="en-US"/>
              <a:t>Charge Injection (1)</a:t>
            </a:r>
          </a:p>
        </p:txBody>
      </p:sp>
      <p:sp>
        <p:nvSpPr>
          <p:cNvPr id="143364" name="Content Placeholder 2">
            <a:extLst>
              <a:ext uri="{FF2B5EF4-FFF2-40B4-BE49-F238E27FC236}">
                <a16:creationId xmlns:a16="http://schemas.microsoft.com/office/drawing/2014/main" id="{B3B61DF1-293A-97B2-0A1E-D2116AFD0122}"/>
              </a:ext>
            </a:extLst>
          </p:cNvPr>
          <p:cNvSpPr>
            <a:spLocks noGrp="1"/>
          </p:cNvSpPr>
          <p:nvPr>
            <p:ph idx="4294967295"/>
          </p:nvPr>
        </p:nvSpPr>
        <p:spPr>
          <a:xfrm>
            <a:off x="381000" y="838200"/>
            <a:ext cx="8382000" cy="5257800"/>
          </a:xfrm>
        </p:spPr>
        <p:txBody>
          <a:bodyPr/>
          <a:lstStyle/>
          <a:p>
            <a:r>
              <a:rPr lang="en-US" altLang="en-US" sz="2000"/>
              <a:t>Simple SC integrator</a:t>
            </a:r>
          </a:p>
        </p:txBody>
      </p:sp>
      <p:pic>
        <p:nvPicPr>
          <p:cNvPr id="143365" name="Picture 4">
            <a:extLst>
              <a:ext uri="{FF2B5EF4-FFF2-40B4-BE49-F238E27FC236}">
                <a16:creationId xmlns:a16="http://schemas.microsoft.com/office/drawing/2014/main" id="{2E038365-27F2-D3A3-D42A-869915A0A9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676400"/>
            <a:ext cx="6724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灯片编号占位符 11">
            <a:extLst>
              <a:ext uri="{FF2B5EF4-FFF2-40B4-BE49-F238E27FC236}">
                <a16:creationId xmlns:a16="http://schemas.microsoft.com/office/drawing/2014/main" id="{9E00CF93-2621-DE07-32AA-7FA4D67F684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2923EDF-795A-4B81-A589-CBE039301B64}" type="slidenum">
              <a:rPr lang="en-US" altLang="en-US" sz="1600">
                <a:ea typeface="굴림" panose="020B0600000101010101" pitchFamily="34" charset="-127"/>
              </a:rPr>
              <a:pPr eaLnBrk="1" hangingPunct="1">
                <a:spcBef>
                  <a:spcPct val="0"/>
                </a:spcBef>
                <a:buFontTx/>
                <a:buNone/>
              </a:pPr>
              <a:t>139</a:t>
            </a:fld>
            <a:endParaRPr lang="en-US" altLang="en-US" sz="1600">
              <a:ea typeface="굴림" panose="020B0600000101010101" pitchFamily="34" charset="-127"/>
            </a:endParaRPr>
          </a:p>
        </p:txBody>
      </p:sp>
      <p:sp>
        <p:nvSpPr>
          <p:cNvPr id="144387" name="Title 1">
            <a:extLst>
              <a:ext uri="{FF2B5EF4-FFF2-40B4-BE49-F238E27FC236}">
                <a16:creationId xmlns:a16="http://schemas.microsoft.com/office/drawing/2014/main" id="{7211C338-AD6D-140D-7C56-C4E8918AD9C4}"/>
              </a:ext>
            </a:extLst>
          </p:cNvPr>
          <p:cNvSpPr>
            <a:spLocks noGrp="1"/>
          </p:cNvSpPr>
          <p:nvPr>
            <p:ph type="title" idx="4294967295"/>
          </p:nvPr>
        </p:nvSpPr>
        <p:spPr/>
        <p:txBody>
          <a:bodyPr/>
          <a:lstStyle/>
          <a:p>
            <a:r>
              <a:rPr lang="en-US" altLang="en-US"/>
              <a:t>Charge Injection (1) (Cont’d)</a:t>
            </a:r>
          </a:p>
        </p:txBody>
      </p:sp>
      <p:sp>
        <p:nvSpPr>
          <p:cNvPr id="144388" name="Content Placeholder 2">
            <a:extLst>
              <a:ext uri="{FF2B5EF4-FFF2-40B4-BE49-F238E27FC236}">
                <a16:creationId xmlns:a16="http://schemas.microsoft.com/office/drawing/2014/main" id="{BA91E608-2FB2-9D36-C496-5682359FFEF7}"/>
              </a:ext>
            </a:extLst>
          </p:cNvPr>
          <p:cNvSpPr>
            <a:spLocks noGrp="1"/>
          </p:cNvSpPr>
          <p:nvPr>
            <p:ph idx="4294967295"/>
          </p:nvPr>
        </p:nvSpPr>
        <p:spPr>
          <a:xfrm>
            <a:off x="304800" y="1524000"/>
            <a:ext cx="8382000" cy="4191000"/>
          </a:xfrm>
        </p:spPr>
        <p:txBody>
          <a:bodyPr/>
          <a:lstStyle/>
          <a:p>
            <a:r>
              <a:rPr lang="en-US" altLang="en-US" sz="2000"/>
              <a:t>The lateral field is </a:t>
            </a:r>
            <a:r>
              <a:rPr lang="en-US" altLang="en-US" sz="2000" i="1">
                <a:latin typeface="Times" panose="02020603050405020304" pitchFamily="18" charset="0"/>
              </a:rPr>
              <a:t>v/L</a:t>
            </a:r>
            <a:r>
              <a:rPr lang="en-US" altLang="en-US" sz="2000"/>
              <a:t> , the drift velocity is </a:t>
            </a:r>
            <a:r>
              <a:rPr lang="en-US" altLang="en-US" sz="2000" i="1">
                <a:latin typeface="Times" panose="02020603050405020304" pitchFamily="18" charset="0"/>
              </a:rPr>
              <a:t>μv/L</a:t>
            </a:r>
            <a:r>
              <a:rPr lang="en-US" altLang="en-US" sz="2000"/>
              <a:t>.  Therefore, the current is</a:t>
            </a:r>
          </a:p>
          <a:p>
            <a:pPr>
              <a:buFontTx/>
              <a:buNone/>
            </a:pPr>
            <a:endParaRPr lang="en-US" altLang="en-US"/>
          </a:p>
          <a:p>
            <a:r>
              <a:rPr lang="en-US" altLang="en-US" sz="2000"/>
              <a:t>The on-resistance is</a:t>
            </a:r>
          </a:p>
          <a:p>
            <a:pPr>
              <a:buFontTx/>
              <a:buNone/>
            </a:pPr>
            <a:endParaRPr lang="en-US" altLang="en-US" sz="2000"/>
          </a:p>
          <a:p>
            <a:pPr>
              <a:buFontTx/>
              <a:buNone/>
            </a:pPr>
            <a:endParaRPr lang="en-US" altLang="en-US" sz="2000"/>
          </a:p>
          <a:p>
            <a:r>
              <a:rPr lang="en-US" altLang="en-US" sz="2000"/>
              <a:t>and hence</a:t>
            </a:r>
          </a:p>
          <a:p>
            <a:pPr>
              <a:buFontTx/>
              <a:buNone/>
            </a:pPr>
            <a:endParaRPr lang="en-US" altLang="en-US" sz="2000"/>
          </a:p>
          <a:p>
            <a:pPr>
              <a:buFontTx/>
              <a:buNone/>
            </a:pPr>
            <a:endParaRPr lang="en-US" altLang="en-US" sz="2000"/>
          </a:p>
          <a:p>
            <a:pPr>
              <a:buFontTx/>
              <a:buNone/>
            </a:pPr>
            <a:r>
              <a:rPr lang="en-US" altLang="en-US" sz="2000"/>
              <a:t>     holds.</a:t>
            </a:r>
          </a:p>
        </p:txBody>
      </p:sp>
      <p:pic>
        <p:nvPicPr>
          <p:cNvPr id="144389" name="Picture 5">
            <a:extLst>
              <a:ext uri="{FF2B5EF4-FFF2-40B4-BE49-F238E27FC236}">
                <a16:creationId xmlns:a16="http://schemas.microsoft.com/office/drawing/2014/main" id="{2CED1C22-3BA7-AD24-EC6F-4B5A5F5DF6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2286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a:extLst>
              <a:ext uri="{FF2B5EF4-FFF2-40B4-BE49-F238E27FC236}">
                <a16:creationId xmlns:a16="http://schemas.microsoft.com/office/drawing/2014/main" id="{69FAB35C-A42F-9262-BA36-19B0DCF47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7">
            <a:extLst>
              <a:ext uri="{FF2B5EF4-FFF2-40B4-BE49-F238E27FC236}">
                <a16:creationId xmlns:a16="http://schemas.microsoft.com/office/drawing/2014/main" id="{AF4F1FF2-847A-E9B8-A306-983ABBEDA0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67200"/>
            <a:ext cx="2438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11">
            <a:extLst>
              <a:ext uri="{FF2B5EF4-FFF2-40B4-BE49-F238E27FC236}">
                <a16:creationId xmlns:a16="http://schemas.microsoft.com/office/drawing/2014/main" id="{BD63F231-D191-98F0-8848-E65D3573566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A611BD7-1452-416C-9134-D40C63A0D6BC}" type="slidenum">
              <a:rPr lang="en-US" altLang="en-US" sz="1600">
                <a:ea typeface="굴림" panose="020B0600000101010101" pitchFamily="34" charset="-127"/>
              </a:rPr>
              <a:pPr eaLnBrk="1" hangingPunct="1">
                <a:spcBef>
                  <a:spcPct val="0"/>
                </a:spcBef>
                <a:buFontTx/>
                <a:buNone/>
              </a:pPr>
              <a:t>14</a:t>
            </a:fld>
            <a:endParaRPr lang="en-US" altLang="en-US" sz="1600">
              <a:ea typeface="굴림" panose="020B0600000101010101" pitchFamily="34" charset="-127"/>
            </a:endParaRPr>
          </a:p>
        </p:txBody>
      </p:sp>
      <p:sp>
        <p:nvSpPr>
          <p:cNvPr id="16387" name="Title 1">
            <a:extLst>
              <a:ext uri="{FF2B5EF4-FFF2-40B4-BE49-F238E27FC236}">
                <a16:creationId xmlns:a16="http://schemas.microsoft.com/office/drawing/2014/main" id="{351F8E16-B87B-BDC8-F05E-74704F0FC1D3}"/>
              </a:ext>
            </a:extLst>
          </p:cNvPr>
          <p:cNvSpPr>
            <a:spLocks noGrp="1"/>
          </p:cNvSpPr>
          <p:nvPr>
            <p:ph type="title" idx="4294967295"/>
          </p:nvPr>
        </p:nvSpPr>
        <p:spPr>
          <a:xfrm>
            <a:off x="457200" y="0"/>
            <a:ext cx="7772400" cy="685800"/>
          </a:xfrm>
        </p:spPr>
        <p:txBody>
          <a:bodyPr/>
          <a:lstStyle/>
          <a:p>
            <a:r>
              <a:rPr lang="en-US" altLang="zh-CN">
                <a:ea typeface="宋体" panose="02010600030101010101" pitchFamily="2" charset="-122"/>
              </a:rPr>
              <a:t>Sallen-Key Filter</a:t>
            </a:r>
          </a:p>
        </p:txBody>
      </p:sp>
      <p:sp>
        <p:nvSpPr>
          <p:cNvPr id="16388" name="Content Placeholder 2">
            <a:extLst>
              <a:ext uri="{FF2B5EF4-FFF2-40B4-BE49-F238E27FC236}">
                <a16:creationId xmlns:a16="http://schemas.microsoft.com/office/drawing/2014/main" id="{07A6476B-14C0-B46A-D204-30BDA0B4751C}"/>
              </a:ext>
            </a:extLst>
          </p:cNvPr>
          <p:cNvSpPr>
            <a:spLocks noGrp="1"/>
          </p:cNvSpPr>
          <p:nvPr>
            <p:ph idx="4294967295"/>
          </p:nvPr>
        </p:nvSpPr>
        <p:spPr>
          <a:xfrm>
            <a:off x="381000" y="838200"/>
            <a:ext cx="8382000" cy="5334000"/>
          </a:xfrm>
        </p:spPr>
        <p:txBody>
          <a:bodyPr/>
          <a:lstStyle/>
          <a:p>
            <a:pPr>
              <a:buFontTx/>
              <a:buNone/>
            </a:pPr>
            <a:r>
              <a:rPr lang="en-US" altLang="zh-CN">
                <a:ea typeface="宋体" panose="02010600030101010101" pitchFamily="2" charset="-122"/>
              </a:rPr>
              <a:t>                                             </a:t>
            </a:r>
          </a:p>
          <a:p>
            <a:r>
              <a:rPr lang="en-US" altLang="zh-CN">
                <a:ea typeface="宋体" panose="02010600030101010101" pitchFamily="2" charset="-122"/>
              </a:rPr>
              <a:t>Low-pass S-K filter </a:t>
            </a:r>
            <a:r>
              <a:rPr lang="en-US" altLang="zh-CN" i="1">
                <a:ea typeface="宋体" panose="02010600030101010101" pitchFamily="2" charset="-122"/>
              </a:rPr>
              <a:t>(R1, C2, R3, C4):</a:t>
            </a:r>
          </a:p>
          <a:p>
            <a:endParaRPr lang="en-US" altLang="zh-CN" i="1" baseline="-25000">
              <a:ea typeface="宋体" panose="02010600030101010101" pitchFamily="2" charset="-122"/>
            </a:endParaRPr>
          </a:p>
          <a:p>
            <a:pPr>
              <a:buFontTx/>
              <a:buNone/>
            </a:pPr>
            <a:endParaRPr lang="en-US" altLang="zh-CN" baseline="-25000">
              <a:ea typeface="宋体" panose="02010600030101010101" pitchFamily="2" charset="-122"/>
            </a:endParaRPr>
          </a:p>
          <a:p>
            <a:endParaRPr lang="en-US" altLang="zh-CN">
              <a:ea typeface="宋体" panose="02010600030101010101" pitchFamily="2" charset="-122"/>
            </a:endParaRPr>
          </a:p>
          <a:p>
            <a:r>
              <a:rPr lang="en-US" altLang="zh-CN">
                <a:ea typeface="宋体" panose="02010600030101010101" pitchFamily="2" charset="-122"/>
              </a:rPr>
              <a:t>Highpass S-K filter (</a:t>
            </a:r>
            <a:r>
              <a:rPr lang="en-US" altLang="zh-CN" i="1">
                <a:ea typeface="宋体" panose="02010600030101010101" pitchFamily="2" charset="-122"/>
              </a:rPr>
              <a:t>C1, R2, C3, R4</a:t>
            </a:r>
            <a:r>
              <a:rPr lang="en-US" altLang="zh-CN">
                <a:ea typeface="宋体" panose="02010600030101010101" pitchFamily="2" charset="-122"/>
              </a:rPr>
              <a:t>):</a:t>
            </a: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r>
              <a:rPr lang="en-US" altLang="zh-CN">
                <a:ea typeface="宋体" panose="02010600030101010101" pitchFamily="2" charset="-122"/>
              </a:rPr>
              <a:t>Bandpass S-K filter ( </a:t>
            </a:r>
            <a:r>
              <a:rPr lang="en-US" altLang="zh-CN" i="1">
                <a:ea typeface="宋体" panose="02010600030101010101" pitchFamily="2" charset="-122"/>
              </a:rPr>
              <a:t>R1, C2, C3, R4 or C1, R2, R3, C4</a:t>
            </a:r>
            <a:r>
              <a:rPr lang="en-US" altLang="zh-CN">
                <a:ea typeface="宋体" panose="02010600030101010101" pitchFamily="2" charset="-122"/>
              </a:rPr>
              <a:t>)</a:t>
            </a:r>
            <a:r>
              <a:rPr lang="en-US" altLang="zh-CN" i="1">
                <a:ea typeface="宋体" panose="02010600030101010101" pitchFamily="2" charset="-122"/>
              </a:rPr>
              <a:t>:</a:t>
            </a:r>
          </a:p>
          <a:p>
            <a:endParaRPr lang="en-US" altLang="zh-CN">
              <a:ea typeface="宋体" panose="02010600030101010101" pitchFamily="2" charset="-122"/>
            </a:endParaRPr>
          </a:p>
          <a:p>
            <a:endParaRPr lang="en-US" altLang="zh-CN">
              <a:ea typeface="宋体" panose="02010600030101010101" pitchFamily="2" charset="-122"/>
            </a:endParaRPr>
          </a:p>
        </p:txBody>
      </p:sp>
      <p:graphicFrame>
        <p:nvGraphicFramePr>
          <p:cNvPr id="16389" name="Object 5">
            <a:extLst>
              <a:ext uri="{FF2B5EF4-FFF2-40B4-BE49-F238E27FC236}">
                <a16:creationId xmlns:a16="http://schemas.microsoft.com/office/drawing/2014/main" id="{2A6F7CF6-8BCF-E647-207E-23AB32945D36}"/>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6">
            <a:extLst>
              <a:ext uri="{FF2B5EF4-FFF2-40B4-BE49-F238E27FC236}">
                <a16:creationId xmlns:a16="http://schemas.microsoft.com/office/drawing/2014/main" id="{132A81F5-EDBE-31FC-89F4-090E83852362}"/>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4">
            <a:extLst>
              <a:ext uri="{FF2B5EF4-FFF2-40B4-BE49-F238E27FC236}">
                <a16:creationId xmlns:a16="http://schemas.microsoft.com/office/drawing/2014/main" id="{BCA7DF33-ADB6-B3C5-8237-B11E1CCD28DC}"/>
              </a:ext>
            </a:extLst>
          </p:cNvPr>
          <p:cNvGraphicFramePr>
            <a:graphicFrameLocks noChangeAspect="1"/>
          </p:cNvGraphicFramePr>
          <p:nvPr/>
        </p:nvGraphicFramePr>
        <p:xfrm>
          <a:off x="3200400" y="1752600"/>
          <a:ext cx="2506663" cy="762000"/>
        </p:xfrm>
        <a:graphic>
          <a:graphicData uri="http://schemas.openxmlformats.org/presentationml/2006/ole">
            <mc:AlternateContent xmlns:mc="http://schemas.openxmlformats.org/markup-compatibility/2006">
              <mc:Choice xmlns:v="urn:schemas-microsoft-com:vml" Requires="v">
                <p:oleObj name="Equation" r:id="rId5" imgW="1295400" imgH="393700" progId="Equation.3">
                  <p:embed/>
                </p:oleObj>
              </mc:Choice>
              <mc:Fallback>
                <p:oleObj name="Equation" r:id="rId5" imgW="1295400" imgH="3937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752600"/>
                        <a:ext cx="25066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2" name="Object 5">
            <a:extLst>
              <a:ext uri="{FF2B5EF4-FFF2-40B4-BE49-F238E27FC236}">
                <a16:creationId xmlns:a16="http://schemas.microsoft.com/office/drawing/2014/main" id="{39AD4B7A-A4DC-53CE-B0EA-00E581FC5CF6}"/>
              </a:ext>
            </a:extLst>
          </p:cNvPr>
          <p:cNvGraphicFramePr>
            <a:graphicFrameLocks noChangeAspect="1"/>
          </p:cNvGraphicFramePr>
          <p:nvPr/>
        </p:nvGraphicFramePr>
        <p:xfrm>
          <a:off x="3352800" y="3352800"/>
          <a:ext cx="2362200" cy="914400"/>
        </p:xfrm>
        <a:graphic>
          <a:graphicData uri="http://schemas.openxmlformats.org/presentationml/2006/ole">
            <mc:AlternateContent xmlns:mc="http://schemas.openxmlformats.org/markup-compatibility/2006">
              <mc:Choice xmlns:v="urn:schemas-microsoft-com:vml" Requires="v">
                <p:oleObj name="Equation" r:id="rId7" imgW="1295400" imgH="419100" progId="Equation.3">
                  <p:embed/>
                </p:oleObj>
              </mc:Choice>
              <mc:Fallback>
                <p:oleObj name="Equation" r:id="rId7" imgW="12954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352800"/>
                        <a:ext cx="2362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3" name="Object 6">
            <a:extLst>
              <a:ext uri="{FF2B5EF4-FFF2-40B4-BE49-F238E27FC236}">
                <a16:creationId xmlns:a16="http://schemas.microsoft.com/office/drawing/2014/main" id="{EB260261-DFA7-8823-C104-FBD5423F4473}"/>
              </a:ext>
            </a:extLst>
          </p:cNvPr>
          <p:cNvGraphicFramePr>
            <a:graphicFrameLocks noChangeAspect="1"/>
          </p:cNvGraphicFramePr>
          <p:nvPr/>
        </p:nvGraphicFramePr>
        <p:xfrm>
          <a:off x="3352800" y="5105400"/>
          <a:ext cx="2509838" cy="838200"/>
        </p:xfrm>
        <a:graphic>
          <a:graphicData uri="http://schemas.openxmlformats.org/presentationml/2006/ole">
            <mc:AlternateContent xmlns:mc="http://schemas.openxmlformats.org/markup-compatibility/2006">
              <mc:Choice xmlns:v="urn:schemas-microsoft-com:vml" Requires="v">
                <p:oleObj name="Equation" r:id="rId9" imgW="1295400" imgH="393700" progId="Equation.3">
                  <p:embed/>
                </p:oleObj>
              </mc:Choice>
              <mc:Fallback>
                <p:oleObj name="Equation" r:id="rId9" imgW="1295400" imgH="3937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105400"/>
                        <a:ext cx="250983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灯片编号占位符 11">
            <a:extLst>
              <a:ext uri="{FF2B5EF4-FFF2-40B4-BE49-F238E27FC236}">
                <a16:creationId xmlns:a16="http://schemas.microsoft.com/office/drawing/2014/main" id="{497524B6-53E6-9785-AD91-3F7DC4E538E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2582A0A-DE6B-42A2-A0E1-C6BB0AC05469}" type="slidenum">
              <a:rPr lang="en-US" altLang="en-US" sz="1600">
                <a:ea typeface="굴림" panose="020B0600000101010101" pitchFamily="34" charset="-127"/>
              </a:rPr>
              <a:pPr eaLnBrk="1" hangingPunct="1">
                <a:spcBef>
                  <a:spcPct val="0"/>
                </a:spcBef>
                <a:buFontTx/>
                <a:buNone/>
              </a:pPr>
              <a:t>140</a:t>
            </a:fld>
            <a:endParaRPr lang="en-US" altLang="en-US" sz="1600">
              <a:ea typeface="굴림" panose="020B0600000101010101" pitchFamily="34" charset="-127"/>
            </a:endParaRPr>
          </a:p>
        </p:txBody>
      </p:sp>
      <p:sp>
        <p:nvSpPr>
          <p:cNvPr id="145411" name="Title 1">
            <a:extLst>
              <a:ext uri="{FF2B5EF4-FFF2-40B4-BE49-F238E27FC236}">
                <a16:creationId xmlns:a16="http://schemas.microsoft.com/office/drawing/2014/main" id="{AD5F4AE7-3F16-5728-B454-63CF9F6FB5A9}"/>
              </a:ext>
            </a:extLst>
          </p:cNvPr>
          <p:cNvSpPr>
            <a:spLocks noGrp="1"/>
          </p:cNvSpPr>
          <p:nvPr>
            <p:ph type="title" idx="4294967295"/>
          </p:nvPr>
        </p:nvSpPr>
        <p:spPr/>
        <p:txBody>
          <a:bodyPr/>
          <a:lstStyle/>
          <a:p>
            <a:r>
              <a:rPr lang="en-US" altLang="en-US"/>
              <a:t>Charge Injection (2)</a:t>
            </a:r>
          </a:p>
        </p:txBody>
      </p:sp>
      <p:sp>
        <p:nvSpPr>
          <p:cNvPr id="145412" name="Content Placeholder 2">
            <a:extLst>
              <a:ext uri="{FF2B5EF4-FFF2-40B4-BE49-F238E27FC236}">
                <a16:creationId xmlns:a16="http://schemas.microsoft.com/office/drawing/2014/main" id="{2B7E896C-1D33-80FB-A5DC-639921B6F910}"/>
              </a:ext>
            </a:extLst>
          </p:cNvPr>
          <p:cNvSpPr>
            <a:spLocks noGrp="1"/>
          </p:cNvSpPr>
          <p:nvPr>
            <p:ph idx="4294967295"/>
          </p:nvPr>
        </p:nvSpPr>
        <p:spPr>
          <a:xfrm>
            <a:off x="381000" y="914400"/>
            <a:ext cx="8382000" cy="5257800"/>
          </a:xfrm>
        </p:spPr>
        <p:txBody>
          <a:bodyPr/>
          <a:lstStyle/>
          <a:p>
            <a:pPr>
              <a:buFontTx/>
              <a:buNone/>
            </a:pPr>
            <a:r>
              <a:rPr lang="en-US" altLang="en-US" sz="1800"/>
              <a:t>From device physics,</a:t>
            </a:r>
          </a:p>
          <a:p>
            <a:pPr>
              <a:buFontTx/>
              <a:buNone/>
            </a:pPr>
            <a:endParaRPr lang="en-US" altLang="en-US" sz="1800"/>
          </a:p>
          <a:p>
            <a:pPr>
              <a:buFontTx/>
              <a:buNone/>
            </a:pPr>
            <a:r>
              <a:rPr lang="en-US" altLang="en-US" sz="1800"/>
              <a:t>Unless S1 is in a well, connected to its source, Vtn depends on Vin, so qch is a mildly nonlinear function of Vin.</a:t>
            </a:r>
          </a:p>
          <a:p>
            <a:pPr>
              <a:buFontTx/>
              <a:buNone/>
            </a:pPr>
            <a:endParaRPr lang="en-US" altLang="en-US" sz="1800"/>
          </a:p>
          <a:p>
            <a:pPr>
              <a:buFontTx/>
              <a:buNone/>
            </a:pPr>
            <a:r>
              <a:rPr lang="en-US" altLang="en-US" sz="1800"/>
              <a:t>When S1 cuts off, part of qch(qs) enters C1 and introduces noise, nonlinearily, gain and offset error.</a:t>
            </a:r>
          </a:p>
          <a:p>
            <a:pPr>
              <a:buFontTx/>
              <a:buNone/>
            </a:pPr>
            <a:endParaRPr lang="en-US" altLang="en-US" sz="1800"/>
          </a:p>
          <a:p>
            <a:pPr>
              <a:buFontTx/>
              <a:buNone/>
            </a:pPr>
            <a:r>
              <a:rPr lang="en-US" altLang="en-US" sz="1800"/>
              <a:t>To reduce qs, choose L small, but and Ron large. However, for 0.1% settling</a:t>
            </a:r>
          </a:p>
          <a:p>
            <a:pPr>
              <a:buFontTx/>
              <a:buNone/>
            </a:pPr>
            <a:endParaRPr lang="en-US" altLang="en-US" sz="1800"/>
          </a:p>
          <a:p>
            <a:pPr>
              <a:buFontTx/>
              <a:buNone/>
            </a:pPr>
            <a:r>
              <a:rPr lang="en-US" altLang="en-US" sz="1800"/>
              <a:t>Hence</a:t>
            </a:r>
          </a:p>
          <a:p>
            <a:pPr>
              <a:buFontTx/>
              <a:buNone/>
            </a:pPr>
            <a:endParaRPr lang="en-US" altLang="en-US" sz="1800"/>
          </a:p>
          <a:p>
            <a:pPr>
              <a:buFontTx/>
              <a:buNone/>
            </a:pPr>
            <a:r>
              <a:rPr lang="en-US" altLang="en-US" sz="1800"/>
              <a:t>and</a:t>
            </a:r>
          </a:p>
          <a:p>
            <a:pPr>
              <a:buFontTx/>
              <a:buNone/>
            </a:pPr>
            <a:endParaRPr lang="en-US" altLang="en-US" sz="1800"/>
          </a:p>
          <a:p>
            <a:pPr>
              <a:buFontTx/>
              <a:buNone/>
            </a:pPr>
            <a:r>
              <a:rPr lang="en-US" altLang="en-US" sz="1800"/>
              <a:t>where </a:t>
            </a:r>
          </a:p>
        </p:txBody>
      </p:sp>
      <p:pic>
        <p:nvPicPr>
          <p:cNvPr id="145413" name="Picture 4">
            <a:extLst>
              <a:ext uri="{FF2B5EF4-FFF2-40B4-BE49-F238E27FC236}">
                <a16:creationId xmlns:a16="http://schemas.microsoft.com/office/drawing/2014/main" id="{86E4F447-31A0-1DBD-906D-35478F3EAB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3048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5">
            <a:extLst>
              <a:ext uri="{FF2B5EF4-FFF2-40B4-BE49-F238E27FC236}">
                <a16:creationId xmlns:a16="http://schemas.microsoft.com/office/drawing/2014/main" id="{16AE93C4-13F5-0576-AC6C-0E81EEA163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2362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6">
            <a:extLst>
              <a:ext uri="{FF2B5EF4-FFF2-40B4-BE49-F238E27FC236}">
                <a16:creationId xmlns:a16="http://schemas.microsoft.com/office/drawing/2014/main" id="{6EE3BE70-32EF-750A-C2D4-ADB9AD6AC6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406900"/>
            <a:ext cx="3581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6" name="Picture 7">
            <a:extLst>
              <a:ext uri="{FF2B5EF4-FFF2-40B4-BE49-F238E27FC236}">
                <a16:creationId xmlns:a16="http://schemas.microsoft.com/office/drawing/2014/main" id="{5F0A6AF5-213F-C16D-96BF-C9A6626FFD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024438"/>
            <a:ext cx="34290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7" name="Picture 8">
            <a:extLst>
              <a:ext uri="{FF2B5EF4-FFF2-40B4-BE49-F238E27FC236}">
                <a16:creationId xmlns:a16="http://schemas.microsoft.com/office/drawing/2014/main" id="{BBD2C5CD-98BE-1968-0288-608FBA296D9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81625"/>
            <a:ext cx="990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灯片编号占位符 11">
            <a:extLst>
              <a:ext uri="{FF2B5EF4-FFF2-40B4-BE49-F238E27FC236}">
                <a16:creationId xmlns:a16="http://schemas.microsoft.com/office/drawing/2014/main" id="{DC63D605-E87E-EB24-FA47-A8791745F25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EDDF187-58B0-459C-806F-AB7E85272506}" type="slidenum">
              <a:rPr lang="en-US" altLang="en-US" sz="1600">
                <a:ea typeface="굴림" panose="020B0600000101010101" pitchFamily="34" charset="-127"/>
              </a:rPr>
              <a:pPr eaLnBrk="1" hangingPunct="1">
                <a:spcBef>
                  <a:spcPct val="0"/>
                </a:spcBef>
                <a:buFontTx/>
                <a:buNone/>
              </a:pPr>
              <a:t>141</a:t>
            </a:fld>
            <a:endParaRPr lang="en-US" altLang="en-US" sz="1600">
              <a:ea typeface="굴림" panose="020B0600000101010101" pitchFamily="34" charset="-127"/>
            </a:endParaRPr>
          </a:p>
        </p:txBody>
      </p:sp>
      <p:sp>
        <p:nvSpPr>
          <p:cNvPr id="146435" name="Title 1">
            <a:extLst>
              <a:ext uri="{FF2B5EF4-FFF2-40B4-BE49-F238E27FC236}">
                <a16:creationId xmlns:a16="http://schemas.microsoft.com/office/drawing/2014/main" id="{3F336E59-42B1-E4F4-958D-A614D88F156A}"/>
              </a:ext>
            </a:extLst>
          </p:cNvPr>
          <p:cNvSpPr>
            <a:spLocks noGrp="1"/>
          </p:cNvSpPr>
          <p:nvPr>
            <p:ph type="title" idx="4294967295"/>
          </p:nvPr>
        </p:nvSpPr>
        <p:spPr/>
        <p:txBody>
          <a:bodyPr/>
          <a:lstStyle/>
          <a:p>
            <a:r>
              <a:rPr lang="en-US" altLang="en-US"/>
              <a:t>Clock Feedthrough</a:t>
            </a:r>
          </a:p>
        </p:txBody>
      </p:sp>
      <p:sp>
        <p:nvSpPr>
          <p:cNvPr id="146436" name="Content Placeholder 2">
            <a:extLst>
              <a:ext uri="{FF2B5EF4-FFF2-40B4-BE49-F238E27FC236}">
                <a16:creationId xmlns:a16="http://schemas.microsoft.com/office/drawing/2014/main" id="{E9BFF00F-0D2C-A471-B20F-2C5EF80BA321}"/>
              </a:ext>
            </a:extLst>
          </p:cNvPr>
          <p:cNvSpPr>
            <a:spLocks noGrp="1"/>
          </p:cNvSpPr>
          <p:nvPr>
            <p:ph idx="4294967295"/>
          </p:nvPr>
        </p:nvSpPr>
        <p:spPr>
          <a:xfrm>
            <a:off x="381000" y="1600200"/>
            <a:ext cx="8382000" cy="3581400"/>
          </a:xfrm>
        </p:spPr>
        <p:txBody>
          <a:bodyPr/>
          <a:lstStyle/>
          <a:p>
            <a:pPr marL="0" indent="0">
              <a:buFontTx/>
              <a:buNone/>
            </a:pPr>
            <a:r>
              <a:rPr lang="en-US" altLang="en-US" sz="2000"/>
              <a:t>Capacitive coupling of clock signal via overlap Cov between gate and source. The resulting charge error is</a:t>
            </a:r>
          </a:p>
          <a:p>
            <a:pPr marL="0" indent="0">
              <a:buFontTx/>
              <a:buNone/>
            </a:pPr>
            <a:endParaRPr lang="en-US" altLang="en-US" sz="2000"/>
          </a:p>
          <a:p>
            <a:pPr marL="0" indent="0">
              <a:buFontTx/>
              <a:buNone/>
            </a:pPr>
            <a:endParaRPr lang="en-US" altLang="en-US" sz="2000"/>
          </a:p>
          <a:p>
            <a:pPr marL="0" indent="0">
              <a:buFontTx/>
              <a:buNone/>
            </a:pPr>
            <a:r>
              <a:rPr lang="en-US" altLang="en-US" sz="2000"/>
              <a:t>It adds to qs . Usually,</a:t>
            </a:r>
          </a:p>
          <a:p>
            <a:pPr marL="0" indent="0">
              <a:buFontTx/>
              <a:buNone/>
            </a:pPr>
            <a:endParaRPr lang="en-US" altLang="en-US" sz="2000"/>
          </a:p>
          <a:p>
            <a:pPr marL="0" indent="0">
              <a:buFontTx/>
              <a:buNone/>
            </a:pPr>
            <a:r>
              <a:rPr lang="en-US" altLang="en-US" sz="2000"/>
              <a:t>Linear error .</a:t>
            </a:r>
          </a:p>
          <a:p>
            <a:pPr marL="0" indent="0">
              <a:buFontTx/>
              <a:buNone/>
            </a:pPr>
            <a:endParaRPr lang="en-US" altLang="en-US" sz="2000"/>
          </a:p>
          <a:p>
            <a:pPr marL="0" indent="0">
              <a:buFontTx/>
              <a:buNone/>
            </a:pPr>
            <a:r>
              <a:rPr lang="en-US" altLang="en-US" sz="2000"/>
              <a:t>Same for S</a:t>
            </a:r>
            <a:r>
              <a:rPr lang="en-US" altLang="en-US" sz="2000" baseline="-25000"/>
              <a:t>1</a:t>
            </a:r>
            <a:r>
              <a:rPr lang="en-US" altLang="en-US" sz="2000"/>
              <a:t> and S</a:t>
            </a:r>
            <a:r>
              <a:rPr lang="en-US" altLang="en-US" sz="2000" baseline="-25000"/>
              <a:t>2.</a:t>
            </a:r>
          </a:p>
        </p:txBody>
      </p:sp>
      <p:pic>
        <p:nvPicPr>
          <p:cNvPr id="146437" name="Picture 4">
            <a:extLst>
              <a:ext uri="{FF2B5EF4-FFF2-40B4-BE49-F238E27FC236}">
                <a16:creationId xmlns:a16="http://schemas.microsoft.com/office/drawing/2014/main" id="{4446DBB3-94DD-8EA7-4E86-3740549E70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324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a:extLst>
              <a:ext uri="{FF2B5EF4-FFF2-40B4-BE49-F238E27FC236}">
                <a16:creationId xmlns:a16="http://schemas.microsoft.com/office/drawing/2014/main" id="{1CA72E0E-EA5D-239D-47B5-D46F7292FD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0"/>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灯片编号占位符 11">
            <a:extLst>
              <a:ext uri="{FF2B5EF4-FFF2-40B4-BE49-F238E27FC236}">
                <a16:creationId xmlns:a16="http://schemas.microsoft.com/office/drawing/2014/main" id="{2EFF89DF-1FDA-BA3F-5C11-A7CEA8BA39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02EADAE-FAF0-42E1-A617-BE48BC6D2D6D}" type="slidenum">
              <a:rPr lang="en-US" altLang="en-US" sz="1600">
                <a:ea typeface="굴림" panose="020B0600000101010101" pitchFamily="34" charset="-127"/>
              </a:rPr>
              <a:pPr eaLnBrk="1" hangingPunct="1">
                <a:spcBef>
                  <a:spcPct val="0"/>
                </a:spcBef>
                <a:buFontTx/>
                <a:buNone/>
              </a:pPr>
              <a:t>142</a:t>
            </a:fld>
            <a:endParaRPr lang="en-US" altLang="en-US" sz="1600">
              <a:ea typeface="굴림" panose="020B0600000101010101" pitchFamily="34" charset="-127"/>
            </a:endParaRPr>
          </a:p>
        </p:txBody>
      </p:sp>
      <p:sp>
        <p:nvSpPr>
          <p:cNvPr id="147459" name="Title 1">
            <a:extLst>
              <a:ext uri="{FF2B5EF4-FFF2-40B4-BE49-F238E27FC236}">
                <a16:creationId xmlns:a16="http://schemas.microsoft.com/office/drawing/2014/main" id="{C5E1B2C6-0A5D-F033-2381-853E9221463D}"/>
              </a:ext>
            </a:extLst>
          </p:cNvPr>
          <p:cNvSpPr>
            <a:spLocks noGrp="1"/>
          </p:cNvSpPr>
          <p:nvPr>
            <p:ph type="title" idx="4294967295"/>
          </p:nvPr>
        </p:nvSpPr>
        <p:spPr>
          <a:xfrm>
            <a:off x="0" y="152400"/>
            <a:ext cx="9144000" cy="685800"/>
          </a:xfrm>
        </p:spPr>
        <p:txBody>
          <a:bodyPr/>
          <a:lstStyle/>
          <a:p>
            <a:r>
              <a:rPr lang="en-US" altLang="en-US"/>
              <a:t>Methods for Reducing Charge Injection</a:t>
            </a:r>
          </a:p>
        </p:txBody>
      </p:sp>
      <p:sp>
        <p:nvSpPr>
          <p:cNvPr id="147460" name="Content Placeholder 2">
            <a:extLst>
              <a:ext uri="{FF2B5EF4-FFF2-40B4-BE49-F238E27FC236}">
                <a16:creationId xmlns:a16="http://schemas.microsoft.com/office/drawing/2014/main" id="{9DA0BC1B-1549-A68E-F636-0730C850ECCC}"/>
              </a:ext>
            </a:extLst>
          </p:cNvPr>
          <p:cNvSpPr>
            <a:spLocks noGrp="1"/>
          </p:cNvSpPr>
          <p:nvPr>
            <p:ph idx="4294967295"/>
          </p:nvPr>
        </p:nvSpPr>
        <p:spPr>
          <a:xfrm>
            <a:off x="381000" y="990600"/>
            <a:ext cx="8382000" cy="5257800"/>
          </a:xfrm>
        </p:spPr>
        <p:txBody>
          <a:bodyPr/>
          <a:lstStyle/>
          <a:p>
            <a:r>
              <a:rPr lang="en-US" altLang="en-US" sz="2000"/>
              <a:t>Transmission gates: cancellation if areas are matched. Poor for floating switches, somewhat better for fixed-voltage operation.</a:t>
            </a:r>
          </a:p>
          <a:p>
            <a:r>
              <a:rPr lang="en-US" altLang="en-US" sz="2000"/>
              <a:t>Dummy devices: better for d~0.5.</a:t>
            </a:r>
          </a:p>
        </p:txBody>
      </p:sp>
      <p:pic>
        <p:nvPicPr>
          <p:cNvPr id="147461" name="Picture 4">
            <a:extLst>
              <a:ext uri="{FF2B5EF4-FFF2-40B4-BE49-F238E27FC236}">
                <a16:creationId xmlns:a16="http://schemas.microsoft.com/office/drawing/2014/main" id="{C3FC1E03-062C-0546-1353-CF80EA8CF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057400"/>
            <a:ext cx="79946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灯片编号占位符 11">
            <a:extLst>
              <a:ext uri="{FF2B5EF4-FFF2-40B4-BE49-F238E27FC236}">
                <a16:creationId xmlns:a16="http://schemas.microsoft.com/office/drawing/2014/main" id="{BEFDB1A3-5343-F6E6-97D6-EEEEDFFB838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DA91AE9-F1EB-4054-AC46-C66BA9B0B24E}" type="slidenum">
              <a:rPr lang="en-US" altLang="en-US" sz="1600">
                <a:ea typeface="굴림" panose="020B0600000101010101" pitchFamily="34" charset="-127"/>
              </a:rPr>
              <a:pPr eaLnBrk="1" hangingPunct="1">
                <a:spcBef>
                  <a:spcPct val="0"/>
                </a:spcBef>
                <a:buFontTx/>
                <a:buNone/>
              </a:pPr>
              <a:t>143</a:t>
            </a:fld>
            <a:endParaRPr lang="en-US" altLang="en-US" sz="1600">
              <a:ea typeface="굴림" panose="020B0600000101010101" pitchFamily="34" charset="-127"/>
            </a:endParaRPr>
          </a:p>
        </p:txBody>
      </p:sp>
      <p:sp>
        <p:nvSpPr>
          <p:cNvPr id="148483" name="Title 1">
            <a:extLst>
              <a:ext uri="{FF2B5EF4-FFF2-40B4-BE49-F238E27FC236}">
                <a16:creationId xmlns:a16="http://schemas.microsoft.com/office/drawing/2014/main" id="{19E15089-E2D6-4F8E-AB87-28FA5B3D3E00}"/>
              </a:ext>
            </a:extLst>
          </p:cNvPr>
          <p:cNvSpPr>
            <a:spLocks noGrp="1"/>
          </p:cNvSpPr>
          <p:nvPr>
            <p:ph type="title" idx="4294967295"/>
          </p:nvPr>
        </p:nvSpPr>
        <p:spPr/>
        <p:txBody>
          <a:bodyPr/>
          <a:lstStyle/>
          <a:p>
            <a:r>
              <a:rPr lang="en-US" altLang="en-US"/>
              <a:t>Advanced-Cutoff Switches</a:t>
            </a:r>
          </a:p>
        </p:txBody>
      </p:sp>
      <p:sp>
        <p:nvSpPr>
          <p:cNvPr id="148484" name="Content Placeholder 2">
            <a:extLst>
              <a:ext uri="{FF2B5EF4-FFF2-40B4-BE49-F238E27FC236}">
                <a16:creationId xmlns:a16="http://schemas.microsoft.com/office/drawing/2014/main" id="{A481882C-5E51-E177-A903-D8FBE62428E7}"/>
              </a:ext>
            </a:extLst>
          </p:cNvPr>
          <p:cNvSpPr>
            <a:spLocks noGrp="1"/>
          </p:cNvSpPr>
          <p:nvPr>
            <p:ph idx="4294967295"/>
          </p:nvPr>
        </p:nvSpPr>
        <p:spPr>
          <a:xfrm>
            <a:off x="304800" y="990600"/>
            <a:ext cx="8382000" cy="5257800"/>
          </a:xfrm>
        </p:spPr>
        <p:txBody>
          <a:bodyPr/>
          <a:lstStyle/>
          <a:p>
            <a:r>
              <a:rPr lang="en-US" altLang="en-US" sz="2000"/>
              <a:t>Signal-dependent charge injection leads to nonlinear distortions; signal-independent one to fixed offset. Advanced-cutoff switches can reduce signal dependence.</a:t>
            </a:r>
          </a:p>
        </p:txBody>
      </p:sp>
      <p:pic>
        <p:nvPicPr>
          <p:cNvPr id="148485" name="Picture 4">
            <a:extLst>
              <a:ext uri="{FF2B5EF4-FFF2-40B4-BE49-F238E27FC236}">
                <a16:creationId xmlns:a16="http://schemas.microsoft.com/office/drawing/2014/main" id="{00307BEA-B8B9-15F3-FA4A-93E60E5D7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1974850"/>
            <a:ext cx="391318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灯片编号占位符 11">
            <a:extLst>
              <a:ext uri="{FF2B5EF4-FFF2-40B4-BE49-F238E27FC236}">
                <a16:creationId xmlns:a16="http://schemas.microsoft.com/office/drawing/2014/main" id="{75CF2063-2A5A-4262-DBAE-32B68275BD3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ED38EAA-90ED-455E-9445-DF098A0CB113}" type="slidenum">
              <a:rPr lang="en-US" altLang="en-US" sz="1600">
                <a:ea typeface="굴림" panose="020B0600000101010101" pitchFamily="34" charset="-127"/>
              </a:rPr>
              <a:pPr eaLnBrk="1" hangingPunct="1">
                <a:spcBef>
                  <a:spcPct val="0"/>
                </a:spcBef>
                <a:buFontTx/>
                <a:buNone/>
              </a:pPr>
              <a:t>144</a:t>
            </a:fld>
            <a:endParaRPr lang="en-US" altLang="en-US" sz="1600">
              <a:ea typeface="굴림" panose="020B0600000101010101" pitchFamily="34" charset="-127"/>
            </a:endParaRPr>
          </a:p>
        </p:txBody>
      </p:sp>
      <p:sp>
        <p:nvSpPr>
          <p:cNvPr id="149507" name="Title 1">
            <a:extLst>
              <a:ext uri="{FF2B5EF4-FFF2-40B4-BE49-F238E27FC236}">
                <a16:creationId xmlns:a16="http://schemas.microsoft.com/office/drawing/2014/main" id="{9F59ACA3-7070-2E16-DA47-B420A2D79806}"/>
              </a:ext>
            </a:extLst>
          </p:cNvPr>
          <p:cNvSpPr>
            <a:spLocks noGrp="1"/>
          </p:cNvSpPr>
          <p:nvPr>
            <p:ph type="title" idx="4294967295"/>
          </p:nvPr>
        </p:nvSpPr>
        <p:spPr>
          <a:xfrm>
            <a:off x="0" y="152400"/>
            <a:ext cx="9144000" cy="685800"/>
          </a:xfrm>
        </p:spPr>
        <p:txBody>
          <a:bodyPr/>
          <a:lstStyle/>
          <a:p>
            <a:r>
              <a:rPr lang="en-US" altLang="en-US"/>
              <a:t>Advanced-Cutoff Switches (Cont’d)</a:t>
            </a:r>
          </a:p>
        </p:txBody>
      </p:sp>
      <p:sp>
        <p:nvSpPr>
          <p:cNvPr id="149508" name="Content Placeholder 2">
            <a:extLst>
              <a:ext uri="{FF2B5EF4-FFF2-40B4-BE49-F238E27FC236}">
                <a16:creationId xmlns:a16="http://schemas.microsoft.com/office/drawing/2014/main" id="{9374E823-AF4D-D03B-0C98-91187768F89E}"/>
              </a:ext>
            </a:extLst>
          </p:cNvPr>
          <p:cNvSpPr>
            <a:spLocks noGrp="1"/>
          </p:cNvSpPr>
          <p:nvPr>
            <p:ph idx="4294967295"/>
          </p:nvPr>
        </p:nvSpPr>
        <p:spPr>
          <a:xfrm>
            <a:off x="381000" y="838200"/>
            <a:ext cx="8382000" cy="5334000"/>
          </a:xfrm>
        </p:spPr>
        <p:txBody>
          <a:bodyPr/>
          <a:lstStyle/>
          <a:p>
            <a:endParaRPr lang="en-US" altLang="en-US"/>
          </a:p>
          <a:p>
            <a:endParaRPr lang="en-US" altLang="en-US"/>
          </a:p>
          <a:p>
            <a:endParaRPr lang="en-US" altLang="en-US"/>
          </a:p>
          <a:p>
            <a:endParaRPr lang="en-US" altLang="en-US"/>
          </a:p>
          <a:p>
            <a:r>
              <a:rPr lang="en-US" altLang="en-US" sz="2000"/>
              <a:t>Remaining charge injection is mostly common-mode in a differential stage.</a:t>
            </a:r>
          </a:p>
          <a:p>
            <a:r>
              <a:rPr lang="en-US" altLang="en-US" sz="2000"/>
              <a:t>Suppressed by CMRR. In a single-ended circuit, it can be approximated by dummy branch:</a:t>
            </a:r>
          </a:p>
        </p:txBody>
      </p:sp>
      <p:pic>
        <p:nvPicPr>
          <p:cNvPr id="149509" name="Picture 4">
            <a:extLst>
              <a:ext uri="{FF2B5EF4-FFF2-40B4-BE49-F238E27FC236}">
                <a16:creationId xmlns:a16="http://schemas.microsoft.com/office/drawing/2014/main" id="{406340CC-BA5E-461A-FA4E-1B0B708E4E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47561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5">
            <a:extLst>
              <a:ext uri="{FF2B5EF4-FFF2-40B4-BE49-F238E27FC236}">
                <a16:creationId xmlns:a16="http://schemas.microsoft.com/office/drawing/2014/main" id="{F02DD126-121A-F7A3-ECBD-3BE617B86F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3962400"/>
            <a:ext cx="56070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灯片编号占位符 11">
            <a:extLst>
              <a:ext uri="{FF2B5EF4-FFF2-40B4-BE49-F238E27FC236}">
                <a16:creationId xmlns:a16="http://schemas.microsoft.com/office/drawing/2014/main" id="{F972914C-E50C-315A-186B-7480F8ABE84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779ACFD-8218-4731-9D5C-0F8A9D8A1A32}" type="slidenum">
              <a:rPr lang="en-US" altLang="en-US" sz="1600">
                <a:ea typeface="굴림" panose="020B0600000101010101" pitchFamily="34" charset="-127"/>
              </a:rPr>
              <a:pPr eaLnBrk="1" hangingPunct="1">
                <a:spcBef>
                  <a:spcPct val="0"/>
                </a:spcBef>
                <a:buFontTx/>
                <a:buNone/>
              </a:pPr>
              <a:t>145</a:t>
            </a:fld>
            <a:endParaRPr lang="en-US" altLang="en-US" sz="1600">
              <a:ea typeface="굴림" panose="020B0600000101010101" pitchFamily="34" charset="-127"/>
            </a:endParaRPr>
          </a:p>
        </p:txBody>
      </p:sp>
      <p:sp>
        <p:nvSpPr>
          <p:cNvPr id="150531" name="Title 1">
            <a:extLst>
              <a:ext uri="{FF2B5EF4-FFF2-40B4-BE49-F238E27FC236}">
                <a16:creationId xmlns:a16="http://schemas.microsoft.com/office/drawing/2014/main" id="{9DD37771-A743-CCAC-13DF-DE708CA40AC6}"/>
              </a:ext>
            </a:extLst>
          </p:cNvPr>
          <p:cNvSpPr>
            <a:spLocks noGrp="1"/>
          </p:cNvSpPr>
          <p:nvPr>
            <p:ph type="title" idx="4294967295"/>
          </p:nvPr>
        </p:nvSpPr>
        <p:spPr/>
        <p:txBody>
          <a:bodyPr/>
          <a:lstStyle/>
          <a:p>
            <a:r>
              <a:rPr lang="en-US" altLang="en-US"/>
              <a:t>Floating Clock Generator</a:t>
            </a:r>
          </a:p>
        </p:txBody>
      </p:sp>
      <p:sp>
        <p:nvSpPr>
          <p:cNvPr id="150532" name="Content Placeholder 2">
            <a:extLst>
              <a:ext uri="{FF2B5EF4-FFF2-40B4-BE49-F238E27FC236}">
                <a16:creationId xmlns:a16="http://schemas.microsoft.com/office/drawing/2014/main" id="{D4FC355C-F640-1172-EF09-0697699D541C}"/>
              </a:ext>
            </a:extLst>
          </p:cNvPr>
          <p:cNvSpPr>
            <a:spLocks noGrp="1"/>
          </p:cNvSpPr>
          <p:nvPr>
            <p:ph idx="4294967295"/>
          </p:nvPr>
        </p:nvSpPr>
        <p:spPr>
          <a:xfrm>
            <a:off x="381000" y="838200"/>
            <a:ext cx="8382000" cy="5257800"/>
          </a:xfrm>
        </p:spPr>
        <p:txBody>
          <a:bodyPr/>
          <a:lstStyle/>
          <a:p>
            <a:r>
              <a:rPr lang="en-US" altLang="en-US" sz="2000"/>
              <a:t>To reduce signal dependence, reference the clock signal to vin:</a:t>
            </a:r>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pPr>
              <a:buFontTx/>
              <a:buNone/>
            </a:pPr>
            <a:endParaRPr lang="en-US" altLang="en-US" sz="2000"/>
          </a:p>
          <a:p>
            <a:endParaRPr lang="en-US" altLang="en-US" sz="2000"/>
          </a:p>
          <a:p>
            <a:r>
              <a:rPr lang="en-US" altLang="en-US" sz="2000"/>
              <a:t>This makes Ron also signal independent, so the settling is more linear. Clock feedthrough remains signal dependent, but it is a linear effect anyway. Better phasing : precharge  Cb to VDD during phase 2, connect to vin during phase 2.</a:t>
            </a:r>
          </a:p>
        </p:txBody>
      </p:sp>
      <p:pic>
        <p:nvPicPr>
          <p:cNvPr id="150533" name="Picture 4">
            <a:extLst>
              <a:ext uri="{FF2B5EF4-FFF2-40B4-BE49-F238E27FC236}">
                <a16:creationId xmlns:a16="http://schemas.microsoft.com/office/drawing/2014/main" id="{66BDC9E5-4E3F-C4D9-7893-B51134A35B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9263" y="1612900"/>
            <a:ext cx="30305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灯片编号占位符 11">
            <a:extLst>
              <a:ext uri="{FF2B5EF4-FFF2-40B4-BE49-F238E27FC236}">
                <a16:creationId xmlns:a16="http://schemas.microsoft.com/office/drawing/2014/main" id="{80EDEDA2-9E98-CADB-1C30-3655A40776A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8CD2672-8BD9-482F-9655-B7F9AA65DDB7}" type="slidenum">
              <a:rPr lang="en-US" altLang="en-US" sz="1600">
                <a:ea typeface="굴림" panose="020B0600000101010101" pitchFamily="34" charset="-127"/>
              </a:rPr>
              <a:pPr eaLnBrk="1" hangingPunct="1">
                <a:spcBef>
                  <a:spcPct val="0"/>
                </a:spcBef>
                <a:buFontTx/>
                <a:buNone/>
              </a:pPr>
              <a:t>146</a:t>
            </a:fld>
            <a:endParaRPr lang="en-US" altLang="en-US" sz="1600">
              <a:ea typeface="굴림" panose="020B0600000101010101" pitchFamily="34" charset="-127"/>
            </a:endParaRPr>
          </a:p>
        </p:txBody>
      </p:sp>
      <p:sp>
        <p:nvSpPr>
          <p:cNvPr id="151555" name="Title 1">
            <a:extLst>
              <a:ext uri="{FF2B5EF4-FFF2-40B4-BE49-F238E27FC236}">
                <a16:creationId xmlns:a16="http://schemas.microsoft.com/office/drawing/2014/main" id="{3DFA67A6-5C4F-2013-F3F1-DF7CC381A29A}"/>
              </a:ext>
            </a:extLst>
          </p:cNvPr>
          <p:cNvSpPr>
            <a:spLocks noGrp="1"/>
          </p:cNvSpPr>
          <p:nvPr>
            <p:ph type="title" idx="4294967295"/>
          </p:nvPr>
        </p:nvSpPr>
        <p:spPr>
          <a:xfrm>
            <a:off x="0" y="152400"/>
            <a:ext cx="9144000" cy="685800"/>
          </a:xfrm>
        </p:spPr>
        <p:txBody>
          <a:bodyPr/>
          <a:lstStyle/>
          <a:p>
            <a:r>
              <a:rPr lang="en-US" altLang="en-US"/>
              <a:t>Charge Injection in a Comparator</a:t>
            </a:r>
          </a:p>
        </p:txBody>
      </p:sp>
      <p:pic>
        <p:nvPicPr>
          <p:cNvPr id="151556" name="Picture 4">
            <a:extLst>
              <a:ext uri="{FF2B5EF4-FFF2-40B4-BE49-F238E27FC236}">
                <a16:creationId xmlns:a16="http://schemas.microsoft.com/office/drawing/2014/main" id="{DDB1466A-0762-2017-854E-62EA3F457A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1054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Content Placeholder 5">
            <a:extLst>
              <a:ext uri="{FF2B5EF4-FFF2-40B4-BE49-F238E27FC236}">
                <a16:creationId xmlns:a16="http://schemas.microsoft.com/office/drawing/2014/main" id="{914A49F0-958E-72DA-3D7B-C8831573E83B}"/>
              </a:ext>
            </a:extLst>
          </p:cNvPr>
          <p:cNvSpPr>
            <a:spLocks noGrp="1"/>
          </p:cNvSpPr>
          <p:nvPr>
            <p:ph idx="4294967295"/>
          </p:nvPr>
        </p:nvSpPr>
        <p:spPr>
          <a:xfrm>
            <a:off x="914400" y="1066800"/>
            <a:ext cx="7772400" cy="5105400"/>
          </a:xfrm>
        </p:spPr>
        <p:txBody>
          <a:bodyPr/>
          <a:lstStyle/>
          <a:p>
            <a:endParaRPr lang="en-US" altLang="en-US"/>
          </a:p>
          <a:p>
            <a:r>
              <a:rPr lang="en-US" altLang="en-US"/>
              <a:t>Remains valid if input phases are interchanged.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灯片编号占位符 11">
            <a:extLst>
              <a:ext uri="{FF2B5EF4-FFF2-40B4-BE49-F238E27FC236}">
                <a16:creationId xmlns:a16="http://schemas.microsoft.com/office/drawing/2014/main" id="{268B2337-6E5D-902C-FAE0-A2105E0DA0C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10932E5-9F95-490D-B78E-CCB98CDD300C}" type="slidenum">
              <a:rPr lang="en-US" altLang="en-US" sz="1600">
                <a:ea typeface="굴림" panose="020B0600000101010101" pitchFamily="34" charset="-127"/>
              </a:rPr>
              <a:pPr eaLnBrk="1" hangingPunct="1">
                <a:spcBef>
                  <a:spcPct val="0"/>
                </a:spcBef>
                <a:buFontTx/>
                <a:buNone/>
              </a:pPr>
              <a:t>147</a:t>
            </a:fld>
            <a:endParaRPr lang="en-US" altLang="en-US" sz="1600">
              <a:ea typeface="굴림" panose="020B0600000101010101" pitchFamily="34" charset="-127"/>
            </a:endParaRPr>
          </a:p>
        </p:txBody>
      </p:sp>
      <p:sp>
        <p:nvSpPr>
          <p:cNvPr id="152579" name="Title 1">
            <a:extLst>
              <a:ext uri="{FF2B5EF4-FFF2-40B4-BE49-F238E27FC236}">
                <a16:creationId xmlns:a16="http://schemas.microsoft.com/office/drawing/2014/main" id="{F1434C4C-AC98-A257-369C-E527D392145C}"/>
              </a:ext>
            </a:extLst>
          </p:cNvPr>
          <p:cNvSpPr>
            <a:spLocks noGrp="1"/>
          </p:cNvSpPr>
          <p:nvPr>
            <p:ph type="title" idx="4294967295"/>
          </p:nvPr>
        </p:nvSpPr>
        <p:spPr/>
        <p:txBody>
          <a:bodyPr/>
          <a:lstStyle/>
          <a:p>
            <a:r>
              <a:rPr lang="en-US" altLang="en-US"/>
              <a:t>Delta-Sigma ADC</a:t>
            </a:r>
          </a:p>
        </p:txBody>
      </p:sp>
      <p:pic>
        <p:nvPicPr>
          <p:cNvPr id="152580" name="Picture 4">
            <a:extLst>
              <a:ext uri="{FF2B5EF4-FFF2-40B4-BE49-F238E27FC236}">
                <a16:creationId xmlns:a16="http://schemas.microsoft.com/office/drawing/2014/main" id="{B4BCB206-9AFF-A1C0-E646-692170EEB3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914400"/>
            <a:ext cx="595947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灯片编号占位符 11">
            <a:extLst>
              <a:ext uri="{FF2B5EF4-FFF2-40B4-BE49-F238E27FC236}">
                <a16:creationId xmlns:a16="http://schemas.microsoft.com/office/drawing/2014/main" id="{DF617A9D-4E97-90AE-3631-470E9D7A17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668191D-1D1D-4CCA-9D64-2EECB2AEEBD3}" type="slidenum">
              <a:rPr lang="en-US" altLang="en-US" sz="1600">
                <a:ea typeface="굴림" panose="020B0600000101010101" pitchFamily="34" charset="-127"/>
              </a:rPr>
              <a:pPr eaLnBrk="1" hangingPunct="1">
                <a:spcBef>
                  <a:spcPct val="0"/>
                </a:spcBef>
                <a:buFontTx/>
                <a:buNone/>
              </a:pPr>
              <a:t>148</a:t>
            </a:fld>
            <a:endParaRPr lang="en-US" altLang="en-US" sz="1600">
              <a:ea typeface="굴림" panose="020B0600000101010101" pitchFamily="34" charset="-127"/>
            </a:endParaRPr>
          </a:p>
        </p:txBody>
      </p:sp>
      <p:sp>
        <p:nvSpPr>
          <p:cNvPr id="153603" name="Title 1">
            <a:extLst>
              <a:ext uri="{FF2B5EF4-FFF2-40B4-BE49-F238E27FC236}">
                <a16:creationId xmlns:a16="http://schemas.microsoft.com/office/drawing/2014/main" id="{64662E45-DFD4-C8AC-9E90-D2BF0A02AD01}"/>
              </a:ext>
            </a:extLst>
          </p:cNvPr>
          <p:cNvSpPr>
            <a:spLocks noGrp="1"/>
          </p:cNvSpPr>
          <p:nvPr>
            <p:ph type="title" idx="4294967295"/>
          </p:nvPr>
        </p:nvSpPr>
        <p:spPr/>
        <p:txBody>
          <a:bodyPr/>
          <a:lstStyle/>
          <a:p>
            <a:r>
              <a:rPr lang="en-US" altLang="en-US"/>
              <a:t>Junction Leakage</a:t>
            </a:r>
          </a:p>
        </p:txBody>
      </p:sp>
      <p:sp>
        <p:nvSpPr>
          <p:cNvPr id="153604" name="Content Placeholder 2">
            <a:extLst>
              <a:ext uri="{FF2B5EF4-FFF2-40B4-BE49-F238E27FC236}">
                <a16:creationId xmlns:a16="http://schemas.microsoft.com/office/drawing/2014/main" id="{2F64A2A0-6978-1BF3-9A76-FBCAC510AA62}"/>
              </a:ext>
            </a:extLst>
          </p:cNvPr>
          <p:cNvSpPr>
            <a:spLocks noGrp="1"/>
          </p:cNvSpPr>
          <p:nvPr>
            <p:ph idx="4294967295"/>
          </p:nvPr>
        </p:nvSpPr>
        <p:spPr>
          <a:xfrm>
            <a:off x="381000" y="685800"/>
            <a:ext cx="8382000" cy="53340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sz="2000"/>
              <a:t>I ~10 pA/mil</a:t>
            </a:r>
            <a:r>
              <a:rPr lang="en-US" altLang="en-US" sz="2000" baseline="30000"/>
              <a:t>2</a:t>
            </a:r>
            <a:r>
              <a:rPr lang="en-US" altLang="en-US" sz="2000"/>
              <a:t> , 0.4pA/5μ x 5μ but doubles for each 10°C.</a:t>
            </a:r>
          </a:p>
          <a:p>
            <a:endParaRPr lang="en-US" altLang="en-US" sz="2000" i="1"/>
          </a:p>
          <a:p>
            <a:r>
              <a:rPr lang="en-US" altLang="en-US" sz="2000"/>
              <a:t>fmin ~ 100Hz at 20°</a:t>
            </a:r>
            <a:r>
              <a:rPr lang="en-US" altLang="en-US" sz="2000" i="1"/>
              <a:t>C</a:t>
            </a:r>
            <a:r>
              <a:rPr lang="en-US" altLang="en-US" sz="2000"/>
              <a:t>, but 25KHz at 100°</a:t>
            </a:r>
            <a:r>
              <a:rPr lang="en-US" altLang="en-US" sz="2000" i="1"/>
              <a:t> </a:t>
            </a:r>
            <a:r>
              <a:rPr lang="en-US" altLang="en-US" sz="2000"/>
              <a:t>C.</a:t>
            </a:r>
          </a:p>
          <a:p>
            <a:endParaRPr lang="en-US" altLang="en-US" sz="2000" i="1"/>
          </a:p>
          <a:p>
            <a:r>
              <a:rPr lang="en-US" altLang="en-US" sz="2000"/>
              <a:t>Fully differential circuit and Martin compensation converts it to common-mode effect.</a:t>
            </a:r>
          </a:p>
        </p:txBody>
      </p:sp>
      <p:pic>
        <p:nvPicPr>
          <p:cNvPr id="153605" name="Picture 4">
            <a:extLst>
              <a:ext uri="{FF2B5EF4-FFF2-40B4-BE49-F238E27FC236}">
                <a16:creationId xmlns:a16="http://schemas.microsoft.com/office/drawing/2014/main" id="{286CE5A4-0AD3-490D-96FE-60DF717113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990600"/>
            <a:ext cx="72961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灯片编号占位符 11">
            <a:extLst>
              <a:ext uri="{FF2B5EF4-FFF2-40B4-BE49-F238E27FC236}">
                <a16:creationId xmlns:a16="http://schemas.microsoft.com/office/drawing/2014/main" id="{9BDDF334-C86E-795B-BB51-B31EC6B7AD5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1B63911-CE5E-404E-AEA1-EB8F06E02A1B}" type="slidenum">
              <a:rPr lang="en-US" altLang="en-US" sz="1600">
                <a:ea typeface="굴림" panose="020B0600000101010101" pitchFamily="34" charset="-127"/>
              </a:rPr>
              <a:pPr eaLnBrk="1" hangingPunct="1">
                <a:spcBef>
                  <a:spcPct val="0"/>
                </a:spcBef>
                <a:buFontTx/>
                <a:buNone/>
              </a:pPr>
              <a:t>149</a:t>
            </a:fld>
            <a:endParaRPr lang="en-US" altLang="en-US" sz="1600">
              <a:ea typeface="굴림" panose="020B0600000101010101" pitchFamily="34" charset="-127"/>
            </a:endParaRPr>
          </a:p>
        </p:txBody>
      </p:sp>
      <p:sp>
        <p:nvSpPr>
          <p:cNvPr id="154627" name="Title 1">
            <a:extLst>
              <a:ext uri="{FF2B5EF4-FFF2-40B4-BE49-F238E27FC236}">
                <a16:creationId xmlns:a16="http://schemas.microsoft.com/office/drawing/2014/main" id="{66F0CC0C-19CD-47F2-F6D1-96D2F0D3A094}"/>
              </a:ext>
            </a:extLst>
          </p:cNvPr>
          <p:cNvSpPr>
            <a:spLocks noGrp="1"/>
          </p:cNvSpPr>
          <p:nvPr>
            <p:ph type="title" idx="4294967295"/>
          </p:nvPr>
        </p:nvSpPr>
        <p:spPr/>
        <p:txBody>
          <a:bodyPr/>
          <a:lstStyle/>
          <a:p>
            <a:r>
              <a:rPr lang="en-US" altLang="zh-CN">
                <a:ea typeface="宋体" panose="02010600030101010101" pitchFamily="2" charset="-122"/>
              </a:rPr>
              <a:t>Capacitances Inaccuracies</a:t>
            </a:r>
            <a:endParaRPr lang="zh-CN" altLang="en-US">
              <a:ea typeface="宋体" panose="02010600030101010101" pitchFamily="2" charset="-122"/>
            </a:endParaRPr>
          </a:p>
        </p:txBody>
      </p:sp>
      <p:sp>
        <p:nvSpPr>
          <p:cNvPr id="154628" name="Content Placeholder 2">
            <a:extLst>
              <a:ext uri="{FF2B5EF4-FFF2-40B4-BE49-F238E27FC236}">
                <a16:creationId xmlns:a16="http://schemas.microsoft.com/office/drawing/2014/main" id="{638916F0-8BD0-9B6D-081E-BE3BE8783719}"/>
              </a:ext>
            </a:extLst>
          </p:cNvPr>
          <p:cNvSpPr>
            <a:spLocks noGrp="1"/>
          </p:cNvSpPr>
          <p:nvPr>
            <p:ph idx="4294967295"/>
          </p:nvPr>
        </p:nvSpPr>
        <p:spPr>
          <a:xfrm>
            <a:off x="381000" y="838200"/>
            <a:ext cx="8382000" cy="5334000"/>
          </a:xfrm>
        </p:spPr>
        <p:txBody>
          <a:bodyPr/>
          <a:lstStyle/>
          <a:p>
            <a:r>
              <a:rPr lang="en-US" altLang="zh-CN" sz="2000">
                <a:ea typeface="宋体" panose="02010600030101010101" pitchFamily="2" charset="-122"/>
              </a:rPr>
              <a:t>Depends only on C ratios. Strays are often p-n junctions, leading to harmonic distortion also. For stray-sensitive integrator, all strays should be &lt; 0.1% of </a:t>
            </a:r>
            <a:r>
              <a:rPr lang="el-GR" altLang="zh-CN" sz="2000" i="1">
                <a:ea typeface="宋体" panose="02010600030101010101" pitchFamily="2" charset="-122"/>
              </a:rPr>
              <a:t>α</a:t>
            </a:r>
            <a:r>
              <a:rPr lang="en-US" altLang="zh-CN" sz="2000" i="1">
                <a:ea typeface="宋体" panose="02010600030101010101" pitchFamily="2" charset="-122"/>
              </a:rPr>
              <a:t>C.</a:t>
            </a:r>
          </a:p>
          <a:p>
            <a:endParaRPr lang="en-US" altLang="zh-CN" i="1">
              <a:ea typeface="宋体" panose="02010600030101010101" pitchFamily="2" charset="-122"/>
            </a:endParaRPr>
          </a:p>
          <a:p>
            <a:endParaRPr lang="en-US" altLang="zh-CN" i="1">
              <a:ea typeface="宋体" panose="02010600030101010101" pitchFamily="2" charset="-122"/>
            </a:endParaRPr>
          </a:p>
          <a:p>
            <a:pPr>
              <a:buFontTx/>
              <a:buNone/>
            </a:pPr>
            <a:endParaRPr lang="en-US" altLang="zh-CN" i="1">
              <a:ea typeface="宋体" panose="02010600030101010101" pitchFamily="2" charset="-122"/>
            </a:endParaRPr>
          </a:p>
          <a:p>
            <a:endParaRPr lang="en-US" altLang="zh-CN" i="1">
              <a:ea typeface="宋体" panose="02010600030101010101" pitchFamily="2" charset="-122"/>
            </a:endParaRPr>
          </a:p>
          <a:p>
            <a:pPr>
              <a:buFontTx/>
              <a:buNone/>
            </a:pPr>
            <a:endParaRPr lang="en-US" altLang="zh-CN" i="1">
              <a:ea typeface="宋体" panose="02010600030101010101" pitchFamily="2" charset="-122"/>
            </a:endParaRPr>
          </a:p>
          <a:p>
            <a:pPr>
              <a:buFontTx/>
              <a:buNone/>
            </a:pPr>
            <a:endParaRPr lang="en-US" altLang="zh-CN" i="1">
              <a:ea typeface="宋体" panose="02010600030101010101" pitchFamily="2" charset="-122"/>
            </a:endParaRPr>
          </a:p>
          <a:p>
            <a:pPr>
              <a:buFontTx/>
              <a:buNone/>
            </a:pPr>
            <a:endParaRPr lang="en-US" altLang="zh-CN" i="1">
              <a:ea typeface="宋体" panose="02010600030101010101" pitchFamily="2" charset="-122"/>
            </a:endParaRPr>
          </a:p>
          <a:p>
            <a:r>
              <a:rPr lang="en-US" altLang="zh-CN" sz="2000" i="1">
                <a:ea typeface="宋体" panose="02010600030101010101" pitchFamily="2" charset="-122"/>
              </a:rPr>
              <a:t>ΔC</a:t>
            </a:r>
            <a:r>
              <a:rPr lang="en-US" altLang="zh-CN" sz="2000">
                <a:ea typeface="宋体" panose="02010600030101010101" pitchFamily="2" charset="-122"/>
              </a:rPr>
              <a:t> can be systematic or random. Random effects (granularity, edge effects, etc.) cannot be compensated, but systematic ones can, by unit-capacitor/common-centroid construction of </a:t>
            </a:r>
            <a:r>
              <a:rPr lang="el-GR" altLang="zh-CN" sz="2000" i="1"/>
              <a:t>α</a:t>
            </a:r>
            <a:r>
              <a:rPr lang="en-US" altLang="zh-CN" sz="2000" i="1">
                <a:ea typeface="宋体" panose="02010600030101010101" pitchFamily="2" charset="-122"/>
              </a:rPr>
              <a:t>C </a:t>
            </a:r>
            <a:r>
              <a:rPr lang="en-US" altLang="zh-CN" sz="2000">
                <a:ea typeface="宋体" panose="02010600030101010101" pitchFamily="2" charset="-122"/>
              </a:rPr>
              <a:t>and C.</a:t>
            </a:r>
            <a:endParaRPr lang="zh-CN" altLang="en-US" sz="2000">
              <a:ea typeface="宋体" panose="02010600030101010101" pitchFamily="2" charset="-122"/>
            </a:endParaRPr>
          </a:p>
        </p:txBody>
      </p:sp>
      <p:pic>
        <p:nvPicPr>
          <p:cNvPr id="154629" name="Picture 2">
            <a:extLst>
              <a:ext uri="{FF2B5EF4-FFF2-40B4-BE49-F238E27FC236}">
                <a16:creationId xmlns:a16="http://schemas.microsoft.com/office/drawing/2014/main" id="{FC806D14-60D5-FF9E-E7D0-8A11CEEBA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62163"/>
            <a:ext cx="5768975"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11">
            <a:extLst>
              <a:ext uri="{FF2B5EF4-FFF2-40B4-BE49-F238E27FC236}">
                <a16:creationId xmlns:a16="http://schemas.microsoft.com/office/drawing/2014/main" id="{D914DADC-F50B-C04C-B7E6-701BDCD55B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5BFBECE-1F50-4814-A6CA-950188FC9113}" type="slidenum">
              <a:rPr lang="en-US" altLang="en-US" sz="1600">
                <a:ea typeface="굴림" panose="020B0600000101010101" pitchFamily="34" charset="-127"/>
              </a:rPr>
              <a:pPr eaLnBrk="1" hangingPunct="1">
                <a:spcBef>
                  <a:spcPct val="0"/>
                </a:spcBef>
                <a:buFontTx/>
                <a:buNone/>
              </a:pPr>
              <a:t>15</a:t>
            </a:fld>
            <a:endParaRPr lang="en-US" altLang="en-US" sz="1600">
              <a:ea typeface="굴림" panose="020B0600000101010101" pitchFamily="34" charset="-127"/>
            </a:endParaRPr>
          </a:p>
        </p:txBody>
      </p:sp>
      <p:sp>
        <p:nvSpPr>
          <p:cNvPr id="17411" name="Title 1">
            <a:extLst>
              <a:ext uri="{FF2B5EF4-FFF2-40B4-BE49-F238E27FC236}">
                <a16:creationId xmlns:a16="http://schemas.microsoft.com/office/drawing/2014/main" id="{2633CC1E-8F00-E770-973A-E92063A51F5C}"/>
              </a:ext>
            </a:extLst>
          </p:cNvPr>
          <p:cNvSpPr>
            <a:spLocks noGrp="1"/>
          </p:cNvSpPr>
          <p:nvPr>
            <p:ph type="title" idx="4294967295"/>
          </p:nvPr>
        </p:nvSpPr>
        <p:spPr/>
        <p:txBody>
          <a:bodyPr/>
          <a:lstStyle/>
          <a:p>
            <a:r>
              <a:rPr lang="en-US" altLang="zh-CN">
                <a:ea typeface="宋体" panose="02010600030101010101" pitchFamily="2" charset="-122"/>
              </a:rPr>
              <a:t>Sallen-Key Filter</a:t>
            </a:r>
            <a:endParaRPr lang="en-US" altLang="en-US"/>
          </a:p>
        </p:txBody>
      </p:sp>
      <p:sp>
        <p:nvSpPr>
          <p:cNvPr id="17412" name="Content Placeholder 2">
            <a:extLst>
              <a:ext uri="{FF2B5EF4-FFF2-40B4-BE49-F238E27FC236}">
                <a16:creationId xmlns:a16="http://schemas.microsoft.com/office/drawing/2014/main" id="{7704A6F7-EC88-C320-9904-9B47B5879BCB}"/>
              </a:ext>
            </a:extLst>
          </p:cNvPr>
          <p:cNvSpPr>
            <a:spLocks noGrp="1"/>
          </p:cNvSpPr>
          <p:nvPr>
            <p:ph idx="4294967295"/>
          </p:nvPr>
        </p:nvSpPr>
        <p:spPr>
          <a:xfrm>
            <a:off x="685800" y="1295400"/>
            <a:ext cx="7772400" cy="4800600"/>
          </a:xfrm>
        </p:spPr>
        <p:txBody>
          <a:bodyPr/>
          <a:lstStyle/>
          <a:p>
            <a:r>
              <a:rPr lang="en-US" altLang="en-US" sz="2000"/>
              <a:t>Pole frequency ωo: absolute value of natural mode;</a:t>
            </a:r>
          </a:p>
          <a:p>
            <a:r>
              <a:rPr lang="en-US" altLang="en-US" sz="2000"/>
              <a:t>Pole Q: ωo/2|real part of pole|. Determines the stability, sensitivity, and noise gain. Q &gt; 5 is dangerous, Q &gt; 10 can be lethal! For S-K filter, </a:t>
            </a:r>
          </a:p>
          <a:p>
            <a:pPr>
              <a:buFontTx/>
              <a:buNone/>
            </a:pPr>
            <a:r>
              <a:rPr lang="en-US" altLang="en-US" sz="2000"/>
              <a:t>    dQ/Q ~ (3Q –1) dK/K .So, if Q = 10, 1% error in K results in 30% error in Q.</a:t>
            </a:r>
          </a:p>
          <a:p>
            <a:r>
              <a:rPr lang="en-US" altLang="en-US" sz="2000"/>
              <a:t>Pole Q tends to be high in band-pass filters, so S-K may not be suitable for those.</a:t>
            </a:r>
          </a:p>
          <a:p>
            <a:r>
              <a:rPr lang="en-US" altLang="en-US" sz="2000"/>
              <a:t>Usually, only the peak gain, the Q and the pole frequency ωo are specified. There are 2 extra degrees of freedom. May be used for specified R noise, minimum total C, equal capacitors, or K = 1.</a:t>
            </a:r>
          </a:p>
          <a:p>
            <a:r>
              <a:rPr lang="en-US" altLang="en-US" sz="2000"/>
              <a:t>Use a differential difference amplifier for differential circuitry.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灯片编号占位符 11">
            <a:extLst>
              <a:ext uri="{FF2B5EF4-FFF2-40B4-BE49-F238E27FC236}">
                <a16:creationId xmlns:a16="http://schemas.microsoft.com/office/drawing/2014/main" id="{6B106279-83EE-F2E1-63EB-EA43834FB3B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5FE258C-6168-4F18-A36A-1132C2EF4D1D}" type="slidenum">
              <a:rPr lang="en-US" altLang="en-US" sz="1600">
                <a:ea typeface="굴림" panose="020B0600000101010101" pitchFamily="34" charset="-127"/>
              </a:rPr>
              <a:pPr eaLnBrk="1" hangingPunct="1">
                <a:spcBef>
                  <a:spcPct val="0"/>
                </a:spcBef>
                <a:buFontTx/>
                <a:buNone/>
              </a:pPr>
              <a:t>150</a:t>
            </a:fld>
            <a:endParaRPr lang="en-US" altLang="en-US" sz="1600">
              <a:ea typeface="굴림" panose="020B0600000101010101" pitchFamily="34" charset="-127"/>
            </a:endParaRPr>
          </a:p>
        </p:txBody>
      </p:sp>
      <p:sp>
        <p:nvSpPr>
          <p:cNvPr id="155651" name="Title 1">
            <a:extLst>
              <a:ext uri="{FF2B5EF4-FFF2-40B4-BE49-F238E27FC236}">
                <a16:creationId xmlns:a16="http://schemas.microsoft.com/office/drawing/2014/main" id="{C034746F-B21A-0529-A756-8DF73EEB521C}"/>
              </a:ext>
            </a:extLst>
          </p:cNvPr>
          <p:cNvSpPr>
            <a:spLocks noGrp="1"/>
          </p:cNvSpPr>
          <p:nvPr>
            <p:ph type="title" idx="4294967295"/>
          </p:nvPr>
        </p:nvSpPr>
        <p:spPr>
          <a:xfrm>
            <a:off x="533400" y="152400"/>
            <a:ext cx="8001000" cy="685800"/>
          </a:xfrm>
        </p:spPr>
        <p:txBody>
          <a:bodyPr/>
          <a:lstStyle/>
          <a:p>
            <a:r>
              <a:rPr lang="en-US" altLang="zh-CN">
                <a:ea typeface="宋体" panose="02010600030101010101" pitchFamily="2" charset="-122"/>
              </a:rPr>
              <a:t>Capacitances Inaccuracies (Cont’d)</a:t>
            </a:r>
            <a:endParaRPr lang="zh-CN" altLang="en-US">
              <a:ea typeface="宋体" panose="02010600030101010101" pitchFamily="2" charset="-122"/>
            </a:endParaRPr>
          </a:p>
        </p:txBody>
      </p:sp>
      <p:sp>
        <p:nvSpPr>
          <p:cNvPr id="155652" name="Content Placeholder 2">
            <a:extLst>
              <a:ext uri="{FF2B5EF4-FFF2-40B4-BE49-F238E27FC236}">
                <a16:creationId xmlns:a16="http://schemas.microsoft.com/office/drawing/2014/main" id="{72F7ACBB-6754-8CE3-B87B-A292277DD558}"/>
              </a:ext>
            </a:extLst>
          </p:cNvPr>
          <p:cNvSpPr>
            <a:spLocks noGrp="1"/>
          </p:cNvSpPr>
          <p:nvPr>
            <p:ph idx="4294967295"/>
          </p:nvPr>
        </p:nvSpPr>
        <p:spPr>
          <a:xfrm>
            <a:off x="381000" y="838200"/>
            <a:ext cx="8382000" cy="533400"/>
          </a:xfrm>
        </p:spPr>
        <p:txBody>
          <a:bodyPr/>
          <a:lstStyle/>
          <a:p>
            <a:r>
              <a:rPr lang="en-US" altLang="zh-CN" sz="2000">
                <a:ea typeface="宋体" panose="02010600030101010101" pitchFamily="2" charset="-122"/>
              </a:rPr>
              <a:t>Oxide gradient</a:t>
            </a:r>
          </a:p>
          <a:p>
            <a:pPr>
              <a:buFontTx/>
              <a:buNone/>
            </a:pPr>
            <a:endParaRPr lang="zh-CN" altLang="en-US">
              <a:ea typeface="宋体" panose="02010600030101010101" pitchFamily="2" charset="-122"/>
            </a:endParaRPr>
          </a:p>
        </p:txBody>
      </p:sp>
      <p:pic>
        <p:nvPicPr>
          <p:cNvPr id="155653" name="Picture 2">
            <a:extLst>
              <a:ext uri="{FF2B5EF4-FFF2-40B4-BE49-F238E27FC236}">
                <a16:creationId xmlns:a16="http://schemas.microsoft.com/office/drawing/2014/main" id="{42BF174B-1619-F1C2-9AF6-21881713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3190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Content Placeholder 2">
            <a:extLst>
              <a:ext uri="{FF2B5EF4-FFF2-40B4-BE49-F238E27FC236}">
                <a16:creationId xmlns:a16="http://schemas.microsoft.com/office/drawing/2014/main" id="{C616F6BF-2B18-44D0-B951-E737C4A94A85}"/>
              </a:ext>
            </a:extLst>
          </p:cNvPr>
          <p:cNvSpPr txBox="1">
            <a:spLocks/>
          </p:cNvSpPr>
          <p:nvPr/>
        </p:nvSpPr>
        <p:spPr bwMode="auto">
          <a:xfrm>
            <a:off x="381000" y="30480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r>
              <a:rPr lang="en-US" altLang="zh-CN" sz="2000" i="0">
                <a:ea typeface="굴림" panose="020B0600000101010101" pitchFamily="34" charset="-127"/>
              </a:rPr>
              <a:t>Common-centroid geometry</a:t>
            </a:r>
          </a:p>
          <a:p>
            <a:pPr>
              <a:buFontTx/>
              <a:buNone/>
            </a:pPr>
            <a:endParaRPr lang="zh-CN" altLang="en-US" i="0">
              <a:ea typeface="굴림" panose="020B0600000101010101" pitchFamily="34" charset="-127"/>
            </a:endParaRPr>
          </a:p>
        </p:txBody>
      </p:sp>
      <p:pic>
        <p:nvPicPr>
          <p:cNvPr id="155655" name="Picture 3">
            <a:extLst>
              <a:ext uri="{FF2B5EF4-FFF2-40B4-BE49-F238E27FC236}">
                <a16:creationId xmlns:a16="http://schemas.microsoft.com/office/drawing/2014/main" id="{1BD5B2A0-1CF1-7A3D-5D54-F52AB54BD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3352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6" name="Rectangle 8">
            <a:extLst>
              <a:ext uri="{FF2B5EF4-FFF2-40B4-BE49-F238E27FC236}">
                <a16:creationId xmlns:a16="http://schemas.microsoft.com/office/drawing/2014/main" id="{8564F297-6A53-855F-792A-14DF0CE65047}"/>
              </a:ext>
            </a:extLst>
          </p:cNvPr>
          <p:cNvSpPr>
            <a:spLocks noChangeArrowheads="1"/>
          </p:cNvSpPr>
          <p:nvPr/>
        </p:nvSpPr>
        <p:spPr bwMode="auto">
          <a:xfrm>
            <a:off x="381000" y="5235575"/>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Compensated C1/C2 against linear variations of Cox, and edge related systematic errors (undercut, fringing)</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灯片编号占位符 11">
            <a:extLst>
              <a:ext uri="{FF2B5EF4-FFF2-40B4-BE49-F238E27FC236}">
                <a16:creationId xmlns:a16="http://schemas.microsoft.com/office/drawing/2014/main" id="{C545CB5B-DB0C-9DC4-7320-B34EC52BA50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D505284-0D04-43A6-8671-DA1640D4805A}" type="slidenum">
              <a:rPr lang="en-US" altLang="en-US" sz="1600">
                <a:ea typeface="굴림" panose="020B0600000101010101" pitchFamily="34" charset="-127"/>
              </a:rPr>
              <a:pPr eaLnBrk="1" hangingPunct="1">
                <a:spcBef>
                  <a:spcPct val="0"/>
                </a:spcBef>
                <a:buFontTx/>
                <a:buNone/>
              </a:pPr>
              <a:t>151</a:t>
            </a:fld>
            <a:endParaRPr lang="en-US" altLang="en-US" sz="1600">
              <a:ea typeface="굴림" panose="020B0600000101010101" pitchFamily="34" charset="-127"/>
            </a:endParaRPr>
          </a:p>
        </p:txBody>
      </p:sp>
      <p:sp>
        <p:nvSpPr>
          <p:cNvPr id="156675" name="Title 1">
            <a:extLst>
              <a:ext uri="{FF2B5EF4-FFF2-40B4-BE49-F238E27FC236}">
                <a16:creationId xmlns:a16="http://schemas.microsoft.com/office/drawing/2014/main" id="{80A9534B-2940-2EAC-FF31-E0ECC514F667}"/>
              </a:ext>
            </a:extLst>
          </p:cNvPr>
          <p:cNvSpPr>
            <a:spLocks noGrp="1"/>
          </p:cNvSpPr>
          <p:nvPr>
            <p:ph type="title" idx="4294967295"/>
          </p:nvPr>
        </p:nvSpPr>
        <p:spPr>
          <a:xfrm>
            <a:off x="533400" y="152400"/>
            <a:ext cx="7924800" cy="685800"/>
          </a:xfrm>
        </p:spPr>
        <p:txBody>
          <a:bodyPr/>
          <a:lstStyle/>
          <a:p>
            <a:r>
              <a:rPr lang="en-US" altLang="zh-CN">
                <a:ea typeface="宋体" panose="02010600030101010101" pitchFamily="2" charset="-122"/>
              </a:rPr>
              <a:t>Capacitances Inaccuracies (Cont’d)</a:t>
            </a:r>
            <a:endParaRPr lang="zh-CN" altLang="en-US">
              <a:ea typeface="宋体" panose="02010600030101010101" pitchFamily="2" charset="-122"/>
            </a:endParaRPr>
          </a:p>
        </p:txBody>
      </p:sp>
      <p:sp>
        <p:nvSpPr>
          <p:cNvPr id="156676" name="Content Placeholder 2">
            <a:extLst>
              <a:ext uri="{FF2B5EF4-FFF2-40B4-BE49-F238E27FC236}">
                <a16:creationId xmlns:a16="http://schemas.microsoft.com/office/drawing/2014/main" id="{17E01DD7-1135-8E2C-9C44-67B0050735AC}"/>
              </a:ext>
            </a:extLst>
          </p:cNvPr>
          <p:cNvSpPr>
            <a:spLocks noGrp="1"/>
          </p:cNvSpPr>
          <p:nvPr>
            <p:ph idx="4294967295"/>
          </p:nvPr>
        </p:nvSpPr>
        <p:spPr>
          <a:xfrm>
            <a:off x="457200" y="838200"/>
            <a:ext cx="8077200" cy="533400"/>
          </a:xfrm>
        </p:spPr>
        <p:txBody>
          <a:bodyPr/>
          <a:lstStyle/>
          <a:p>
            <a:r>
              <a:rPr lang="en-US" altLang="zh-CN" sz="2000">
                <a:ea typeface="宋体" panose="02010600030101010101" pitchFamily="2" charset="-122"/>
              </a:rPr>
              <a:t>Voltage and temperature coefficients</a:t>
            </a:r>
          </a:p>
          <a:p>
            <a:endParaRPr lang="zh-CN" altLang="en-US">
              <a:ea typeface="宋体" panose="02010600030101010101" pitchFamily="2" charset="-122"/>
            </a:endParaRPr>
          </a:p>
        </p:txBody>
      </p:sp>
      <p:pic>
        <p:nvPicPr>
          <p:cNvPr id="156677" name="Picture 2">
            <a:extLst>
              <a:ext uri="{FF2B5EF4-FFF2-40B4-BE49-F238E27FC236}">
                <a16:creationId xmlns:a16="http://schemas.microsoft.com/office/drawing/2014/main" id="{37A3D021-4F95-0771-C324-052302984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3038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Rectangle 5">
            <a:extLst>
              <a:ext uri="{FF2B5EF4-FFF2-40B4-BE49-F238E27FC236}">
                <a16:creationId xmlns:a16="http://schemas.microsoft.com/office/drawing/2014/main" id="{84BA8570-B073-0814-D125-29E2D4D1D764}"/>
              </a:ext>
            </a:extLst>
          </p:cNvPr>
          <p:cNvSpPr>
            <a:spLocks noChangeArrowheads="1"/>
          </p:cNvSpPr>
          <p:nvPr/>
        </p:nvSpPr>
        <p:spPr bwMode="auto">
          <a:xfrm>
            <a:off x="381000" y="23622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Smaller for ratios, especially for common-centroid layout:</a:t>
            </a:r>
          </a:p>
        </p:txBody>
      </p:sp>
      <p:pic>
        <p:nvPicPr>
          <p:cNvPr id="156679" name="Picture 3">
            <a:extLst>
              <a:ext uri="{FF2B5EF4-FFF2-40B4-BE49-F238E27FC236}">
                <a16:creationId xmlns:a16="http://schemas.microsoft.com/office/drawing/2014/main" id="{82C74AA6-2199-B668-798F-41C87AE5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86050"/>
            <a:ext cx="51435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0" name="Rectangle 7">
            <a:extLst>
              <a:ext uri="{FF2B5EF4-FFF2-40B4-BE49-F238E27FC236}">
                <a16:creationId xmlns:a16="http://schemas.microsoft.com/office/drawing/2014/main" id="{FB9E8387-1899-FDEB-0DDA-2B457B81FC00}"/>
              </a:ext>
            </a:extLst>
          </p:cNvPr>
          <p:cNvSpPr>
            <a:spLocks noChangeArrowheads="1"/>
          </p:cNvSpPr>
          <p:nvPr/>
        </p:nvSpPr>
        <p:spPr bwMode="auto">
          <a:xfrm>
            <a:off x="381000" y="45720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Fringing, undercut: systematic edge effects. Reduced by commoncentroid geometry, since perimeter/area ratio is the same for C1 and C2,                                    .</a:t>
            </a:r>
          </a:p>
        </p:txBody>
      </p:sp>
      <p:pic>
        <p:nvPicPr>
          <p:cNvPr id="156681" name="Picture 4">
            <a:extLst>
              <a:ext uri="{FF2B5EF4-FFF2-40B4-BE49-F238E27FC236}">
                <a16:creationId xmlns:a16="http://schemas.microsoft.com/office/drawing/2014/main" id="{F81DD4C2-DBFE-E5F7-4B27-D9BC45CBE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301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灯片编号占位符 11">
            <a:extLst>
              <a:ext uri="{FF2B5EF4-FFF2-40B4-BE49-F238E27FC236}">
                <a16:creationId xmlns:a16="http://schemas.microsoft.com/office/drawing/2014/main" id="{02A9C2A8-A84E-AF03-DCBD-27FE644E56B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3873AB7-0953-46EB-A8D8-C0D306235687}" type="slidenum">
              <a:rPr lang="en-US" altLang="en-US" sz="1600">
                <a:ea typeface="굴림" panose="020B0600000101010101" pitchFamily="34" charset="-127"/>
              </a:rPr>
              <a:pPr eaLnBrk="1" hangingPunct="1">
                <a:spcBef>
                  <a:spcPct val="0"/>
                </a:spcBef>
                <a:buFontTx/>
                <a:buNone/>
              </a:pPr>
              <a:t>152</a:t>
            </a:fld>
            <a:endParaRPr lang="en-US" altLang="en-US" sz="1600">
              <a:ea typeface="굴림" panose="020B0600000101010101" pitchFamily="34" charset="-127"/>
            </a:endParaRPr>
          </a:p>
        </p:txBody>
      </p:sp>
      <p:sp>
        <p:nvSpPr>
          <p:cNvPr id="157699" name="Title 1">
            <a:extLst>
              <a:ext uri="{FF2B5EF4-FFF2-40B4-BE49-F238E27FC236}">
                <a16:creationId xmlns:a16="http://schemas.microsoft.com/office/drawing/2014/main" id="{2D09823E-61E1-EE1C-85F7-9AC2D7378421}"/>
              </a:ext>
            </a:extLst>
          </p:cNvPr>
          <p:cNvSpPr>
            <a:spLocks noGrp="1"/>
          </p:cNvSpPr>
          <p:nvPr>
            <p:ph type="title" idx="4294967295"/>
          </p:nvPr>
        </p:nvSpPr>
        <p:spPr/>
        <p:txBody>
          <a:bodyPr/>
          <a:lstStyle/>
          <a:p>
            <a:r>
              <a:rPr lang="en-US" altLang="zh-CN">
                <a:ea typeface="宋体" panose="02010600030101010101" pitchFamily="2" charset="-122"/>
              </a:rPr>
              <a:t>OPAMP Input Offset</a:t>
            </a:r>
            <a:endParaRPr lang="zh-CN" altLang="en-US">
              <a:ea typeface="宋体" panose="02010600030101010101" pitchFamily="2" charset="-122"/>
            </a:endParaRPr>
          </a:p>
        </p:txBody>
      </p:sp>
      <p:sp>
        <p:nvSpPr>
          <p:cNvPr id="157700" name="Content Placeholder 2">
            <a:extLst>
              <a:ext uri="{FF2B5EF4-FFF2-40B4-BE49-F238E27FC236}">
                <a16:creationId xmlns:a16="http://schemas.microsoft.com/office/drawing/2014/main" id="{7DE23A09-2A71-21C8-7B6E-E026C4D6FA8B}"/>
              </a:ext>
            </a:extLst>
          </p:cNvPr>
          <p:cNvSpPr>
            <a:spLocks noGrp="1"/>
          </p:cNvSpPr>
          <p:nvPr>
            <p:ph idx="4294967295"/>
          </p:nvPr>
        </p:nvSpPr>
        <p:spPr>
          <a:xfrm>
            <a:off x="381000" y="838200"/>
            <a:ext cx="8382000" cy="1295400"/>
          </a:xfrm>
        </p:spPr>
        <p:txBody>
          <a:bodyPr/>
          <a:lstStyle/>
          <a:p>
            <a:r>
              <a:rPr lang="en-US" altLang="zh-CN" sz="2000">
                <a:ea typeface="宋体" panose="02010600030101010101" pitchFamily="2" charset="-122"/>
              </a:rPr>
              <a:t>In most analog IC, the active element is the opamp. It is used to create a virtual ground (or virtual short circuit) at its input terminals:</a:t>
            </a:r>
          </a:p>
          <a:p>
            <a:endParaRPr lang="zh-CN" altLang="en-US">
              <a:ea typeface="宋体" panose="02010600030101010101" pitchFamily="2" charset="-122"/>
            </a:endParaRPr>
          </a:p>
        </p:txBody>
      </p:sp>
      <p:sp>
        <p:nvSpPr>
          <p:cNvPr id="157701" name="Content Placeholder 2">
            <a:extLst>
              <a:ext uri="{FF2B5EF4-FFF2-40B4-BE49-F238E27FC236}">
                <a16:creationId xmlns:a16="http://schemas.microsoft.com/office/drawing/2014/main" id="{AF27B745-5F29-DE08-D49E-7F7567F9EDD7}"/>
              </a:ext>
            </a:extLst>
          </p:cNvPr>
          <p:cNvSpPr txBox="1">
            <a:spLocks/>
          </p:cNvSpPr>
          <p:nvPr/>
        </p:nvSpPr>
        <p:spPr bwMode="auto">
          <a:xfrm>
            <a:off x="381000" y="3505200"/>
            <a:ext cx="838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r>
              <a:rPr lang="en-US" altLang="zh-CN" sz="2000" i="0">
                <a:ea typeface="굴림" panose="020B0600000101010101" pitchFamily="34" charset="-127"/>
              </a:rPr>
              <a:t>This makes lossless charge transfer possible. In fact, in a CMOS IC, </a:t>
            </a:r>
            <a:r>
              <a:rPr lang="en-US" altLang="zh-CN" sz="2000">
                <a:ea typeface="굴림" panose="020B0600000101010101" pitchFamily="34" charset="-127"/>
              </a:rPr>
              <a:t>i≈0</a:t>
            </a:r>
            <a:r>
              <a:rPr lang="en-US" altLang="zh-CN" sz="2000" i="0">
                <a:ea typeface="굴림" panose="020B0600000101010101" pitchFamily="34" charset="-127"/>
              </a:rPr>
              <a:t> but </a:t>
            </a:r>
            <a:r>
              <a:rPr lang="en-US" altLang="zh-CN" sz="2000">
                <a:ea typeface="굴림" panose="020B0600000101010101" pitchFamily="34" charset="-127"/>
              </a:rPr>
              <a:t>v≠0</a:t>
            </a:r>
            <a:r>
              <a:rPr lang="en-US" altLang="zh-CN" sz="2000" i="0">
                <a:ea typeface="굴림" panose="020B0600000101010101" pitchFamily="34" charset="-127"/>
              </a:rPr>
              <a:t> due to offset, 1/f and thermal noise and finite opamp gain A. Typically,</a:t>
            </a:r>
            <a:r>
              <a:rPr lang="en-US" altLang="zh-CN" sz="2000">
                <a:ea typeface="굴림" panose="020B0600000101010101" pitchFamily="34" charset="-127"/>
              </a:rPr>
              <a:t> |v|=5-10mV</a:t>
            </a:r>
            <a:r>
              <a:rPr lang="en-US" altLang="zh-CN" sz="2000" i="0">
                <a:ea typeface="굴림" panose="020B0600000101010101" pitchFamily="34" charset="-127"/>
              </a:rPr>
              <a:t>. This affects both the dc levels and the signal processing properties. The effect of </a:t>
            </a:r>
            <a:r>
              <a:rPr lang="en-US" altLang="zh-CN" sz="2000">
                <a:ea typeface="굴림" panose="020B0600000101010101" pitchFamily="34" charset="-127"/>
              </a:rPr>
              <a:t>v</a:t>
            </a:r>
            <a:r>
              <a:rPr lang="en-US" altLang="zh-CN" sz="2000" i="0">
                <a:ea typeface="굴림" panose="020B0600000101010101" pitchFamily="34" charset="-127"/>
              </a:rPr>
              <a:t> is even more significant in a low-voltage technology where the signal swing is reduced, and A may be low since cascoding may not be available.</a:t>
            </a:r>
          </a:p>
        </p:txBody>
      </p:sp>
      <p:pic>
        <p:nvPicPr>
          <p:cNvPr id="157702" name="Picture 2">
            <a:extLst>
              <a:ext uri="{FF2B5EF4-FFF2-40B4-BE49-F238E27FC236}">
                <a16:creationId xmlns:a16="http://schemas.microsoft.com/office/drawing/2014/main" id="{C638CD46-F072-9D3E-071D-428FE2DE7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928813"/>
            <a:ext cx="3471862"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灯片编号占位符 11">
            <a:extLst>
              <a:ext uri="{FF2B5EF4-FFF2-40B4-BE49-F238E27FC236}">
                <a16:creationId xmlns:a16="http://schemas.microsoft.com/office/drawing/2014/main" id="{458A67B7-E792-5CB4-2D2E-E8C434D9720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1EE2B0C-DA37-48E3-9033-F73841C48E6B}" type="slidenum">
              <a:rPr lang="en-US" altLang="en-US" sz="1600">
                <a:ea typeface="굴림" panose="020B0600000101010101" pitchFamily="34" charset="-127"/>
              </a:rPr>
              <a:pPr eaLnBrk="1" hangingPunct="1">
                <a:spcBef>
                  <a:spcPct val="0"/>
                </a:spcBef>
                <a:buFontTx/>
                <a:buNone/>
              </a:pPr>
              <a:t>153</a:t>
            </a:fld>
            <a:endParaRPr lang="en-US" altLang="en-US" sz="1600">
              <a:ea typeface="굴림" panose="020B0600000101010101" pitchFamily="34" charset="-127"/>
            </a:endParaRPr>
          </a:p>
        </p:txBody>
      </p:sp>
      <p:sp>
        <p:nvSpPr>
          <p:cNvPr id="158723" name="Title 1">
            <a:extLst>
              <a:ext uri="{FF2B5EF4-FFF2-40B4-BE49-F238E27FC236}">
                <a16:creationId xmlns:a16="http://schemas.microsoft.com/office/drawing/2014/main" id="{2DE9B788-F2E7-0B70-9F9D-0F34A2C26FC2}"/>
              </a:ext>
            </a:extLst>
          </p:cNvPr>
          <p:cNvSpPr>
            <a:spLocks noGrp="1"/>
          </p:cNvSpPr>
          <p:nvPr>
            <p:ph type="title" idx="4294967295"/>
          </p:nvPr>
        </p:nvSpPr>
        <p:spPr>
          <a:xfrm>
            <a:off x="152400" y="152400"/>
            <a:ext cx="8534400" cy="685800"/>
          </a:xfrm>
        </p:spPr>
        <p:txBody>
          <a:bodyPr/>
          <a:lstStyle/>
          <a:p>
            <a:r>
              <a:rPr lang="en-US" altLang="zh-CN">
                <a:ea typeface="宋体" panose="02010600030101010101" pitchFamily="2" charset="-122"/>
              </a:rPr>
              <a:t>Improving the Virtual Ground</a:t>
            </a:r>
            <a:endParaRPr lang="zh-CN" altLang="en-US">
              <a:ea typeface="宋体" panose="02010600030101010101" pitchFamily="2" charset="-122"/>
            </a:endParaRPr>
          </a:p>
        </p:txBody>
      </p:sp>
      <p:sp>
        <p:nvSpPr>
          <p:cNvPr id="158724" name="Content Placeholder 2">
            <a:extLst>
              <a:ext uri="{FF2B5EF4-FFF2-40B4-BE49-F238E27FC236}">
                <a16:creationId xmlns:a16="http://schemas.microsoft.com/office/drawing/2014/main" id="{2C991328-A232-8A4B-34F5-E60219112AEB}"/>
              </a:ext>
            </a:extLst>
          </p:cNvPr>
          <p:cNvSpPr>
            <a:spLocks noGrp="1"/>
          </p:cNvSpPr>
          <p:nvPr>
            <p:ph idx="4294967295"/>
          </p:nvPr>
        </p:nvSpPr>
        <p:spPr>
          <a:xfrm>
            <a:off x="381000" y="1524000"/>
            <a:ext cx="8382000" cy="4953000"/>
          </a:xfrm>
        </p:spPr>
        <p:txBody>
          <a:bodyPr/>
          <a:lstStyle/>
          <a:p>
            <a:r>
              <a:rPr lang="en-US" altLang="zh-CN" sz="2000">
                <a:ea typeface="宋体" panose="02010600030101010101" pitchFamily="2" charset="-122"/>
              </a:rPr>
              <a:t>Autozeroing or Correlated Double Sampling Schemes: </a:t>
            </a:r>
          </a:p>
          <a:p>
            <a:pPr>
              <a:buFontTx/>
              <a:buNone/>
            </a:pPr>
            <a:r>
              <a:rPr lang="en-US" altLang="zh-CN" sz="2000">
                <a:ea typeface="宋体" panose="02010600030101010101" pitchFamily="2" charset="-122"/>
              </a:rPr>
              <a:t>     Scheme A: Stores and subtracts </a:t>
            </a:r>
            <a:r>
              <a:rPr lang="en-US" altLang="zh-CN" sz="2000" i="1">
                <a:ea typeface="宋体" panose="02010600030101010101" pitchFamily="2" charset="-122"/>
              </a:rPr>
              <a:t>v</a:t>
            </a:r>
            <a:r>
              <a:rPr lang="en-US" altLang="zh-CN" sz="2000">
                <a:ea typeface="宋体" panose="02010600030101010101" pitchFamily="2" charset="-122"/>
              </a:rPr>
              <a:t> at the input or output of the opamp; </a:t>
            </a:r>
          </a:p>
          <a:p>
            <a:pPr>
              <a:buFontTx/>
              <a:buNone/>
            </a:pPr>
            <a:r>
              <a:rPr lang="en-US" altLang="zh-CN" sz="2000">
                <a:ea typeface="宋体" panose="02010600030101010101" pitchFamily="2" charset="-122"/>
              </a:rPr>
              <a:t>     Scheme B: Refers all charge redistributions to a (constant) </a:t>
            </a:r>
            <a:r>
              <a:rPr lang="en-US" altLang="zh-CN" sz="2000" i="1">
                <a:ea typeface="宋体" panose="02010600030101010101" pitchFamily="2" charset="-122"/>
              </a:rPr>
              <a:t>v</a:t>
            </a:r>
            <a:r>
              <a:rPr lang="en-US" altLang="zh-CN" sz="2000">
                <a:ea typeface="宋体" panose="02010600030101010101" pitchFamily="2" charset="-122"/>
              </a:rPr>
              <a:t> instead of ground; </a:t>
            </a:r>
          </a:p>
          <a:p>
            <a:pPr>
              <a:buFontTx/>
              <a:buNone/>
            </a:pPr>
            <a:r>
              <a:rPr lang="en-US" altLang="zh-CN" sz="2000">
                <a:ea typeface="宋体" panose="02010600030101010101" pitchFamily="2" charset="-122"/>
              </a:rPr>
              <a:t>     Scheme C: Predicts and subtracts </a:t>
            </a:r>
            <a:r>
              <a:rPr lang="en-US" altLang="zh-CN" sz="2000" i="1">
                <a:ea typeface="宋体" panose="02010600030101010101" pitchFamily="2" charset="-122"/>
              </a:rPr>
              <a:t>v</a:t>
            </a:r>
            <a:r>
              <a:rPr lang="en-US" altLang="zh-CN" sz="2000">
                <a:ea typeface="宋体" panose="02010600030101010101" pitchFamily="2" charset="-122"/>
              </a:rPr>
              <a:t>, or references charge manipulations to a predicted.</a:t>
            </a:r>
          </a:p>
          <a:p>
            <a:r>
              <a:rPr lang="en-US" altLang="zh-CN" sz="2000">
                <a:ea typeface="宋体" panose="02010600030101010101" pitchFamily="2" charset="-122"/>
              </a:rPr>
              <a:t>Compensation using extra input: An added feedback loop generates an extra input to force the output to a reset value for zero input signal.</a:t>
            </a:r>
          </a:p>
          <a:p>
            <a:r>
              <a:rPr lang="en-US" altLang="zh-CN" sz="2000">
                <a:ea typeface="宋体" panose="02010600030101010101" pitchFamily="2" charset="-122"/>
              </a:rPr>
              <a:t>Chopper stabilization: The signal is modulated to a “safe” (low-noise) frequency range, and demodulated after processing.</a:t>
            </a:r>
          </a:p>
          <a:p>
            <a:r>
              <a:rPr lang="en-US" altLang="zh-CN" sz="2000">
                <a:ea typeface="宋体" panose="02010600030101010101" pitchFamily="2" charset="-122"/>
              </a:rPr>
              <a:t> Mixed-mode schemes: Establish a known analog input, use digital output for correction.</a:t>
            </a:r>
          </a:p>
          <a:p>
            <a:endParaRPr lang="en-US" altLang="zh-CN" sz="2000">
              <a:ea typeface="宋体" panose="02010600030101010101" pitchFamily="2" charset="-122"/>
            </a:endParaRPr>
          </a:p>
          <a:p>
            <a:pPr>
              <a:buFontTx/>
              <a:buNone/>
            </a:pPr>
            <a:endParaRPr lang="zh-CN" altLang="en-US" sz="2000">
              <a:ea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灯片编号占位符 11">
            <a:extLst>
              <a:ext uri="{FF2B5EF4-FFF2-40B4-BE49-F238E27FC236}">
                <a16:creationId xmlns:a16="http://schemas.microsoft.com/office/drawing/2014/main" id="{3C7555AE-906D-7204-B6AE-CEB9DEF97D1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6AEF0D6-D996-4727-8CF4-AE4E9BF43A63}" type="slidenum">
              <a:rPr lang="en-US" altLang="en-US" sz="1600">
                <a:ea typeface="굴림" panose="020B0600000101010101" pitchFamily="34" charset="-127"/>
              </a:rPr>
              <a:pPr eaLnBrk="1" hangingPunct="1">
                <a:spcBef>
                  <a:spcPct val="0"/>
                </a:spcBef>
                <a:buFontTx/>
                <a:buNone/>
              </a:pPr>
              <a:t>154</a:t>
            </a:fld>
            <a:endParaRPr lang="en-US" altLang="en-US" sz="1600">
              <a:ea typeface="굴림" panose="020B0600000101010101" pitchFamily="34" charset="-127"/>
            </a:endParaRPr>
          </a:p>
        </p:txBody>
      </p:sp>
      <p:sp>
        <p:nvSpPr>
          <p:cNvPr id="159747" name="Title 1">
            <a:extLst>
              <a:ext uri="{FF2B5EF4-FFF2-40B4-BE49-F238E27FC236}">
                <a16:creationId xmlns:a16="http://schemas.microsoft.com/office/drawing/2014/main" id="{7D3D1CDA-F4F1-CDF7-02B9-56247DAE11A4}"/>
              </a:ext>
            </a:extLst>
          </p:cNvPr>
          <p:cNvSpPr>
            <a:spLocks noGrp="1"/>
          </p:cNvSpPr>
          <p:nvPr>
            <p:ph type="title" idx="4294967295"/>
          </p:nvPr>
        </p:nvSpPr>
        <p:spPr/>
        <p:txBody>
          <a:bodyPr/>
          <a:lstStyle/>
          <a:p>
            <a:r>
              <a:rPr lang="en-US" altLang="zh-CN">
                <a:ea typeface="宋体" panose="02010600030101010101" pitchFamily="2" charset="-122"/>
              </a:rPr>
              <a:t>Circuits Using Autozeroing</a:t>
            </a:r>
            <a:endParaRPr lang="zh-CN" altLang="en-US">
              <a:ea typeface="宋体" panose="02010600030101010101" pitchFamily="2" charset="-122"/>
            </a:endParaRPr>
          </a:p>
        </p:txBody>
      </p:sp>
      <p:sp>
        <p:nvSpPr>
          <p:cNvPr id="159748" name="Content Placeholder 2">
            <a:extLst>
              <a:ext uri="{FF2B5EF4-FFF2-40B4-BE49-F238E27FC236}">
                <a16:creationId xmlns:a16="http://schemas.microsoft.com/office/drawing/2014/main" id="{331685C5-8AF0-9BC8-364A-6EF9EC4039C9}"/>
              </a:ext>
            </a:extLst>
          </p:cNvPr>
          <p:cNvSpPr>
            <a:spLocks noGrp="1"/>
          </p:cNvSpPr>
          <p:nvPr>
            <p:ph idx="4294967295"/>
          </p:nvPr>
        </p:nvSpPr>
        <p:spPr>
          <a:xfrm>
            <a:off x="762000" y="1600200"/>
            <a:ext cx="8382000" cy="3810000"/>
          </a:xfrm>
        </p:spPr>
        <p:txBody>
          <a:bodyPr/>
          <a:lstStyle/>
          <a:p>
            <a:r>
              <a:rPr lang="en-US" altLang="zh-CN">
                <a:ea typeface="宋体" panose="02010600030101010101" pitchFamily="2" charset="-122"/>
              </a:rPr>
              <a:t>Comparators</a:t>
            </a:r>
          </a:p>
          <a:p>
            <a:r>
              <a:rPr lang="en-US" altLang="zh-CN">
                <a:ea typeface="宋体" panose="02010600030101010101" pitchFamily="2" charset="-122"/>
              </a:rPr>
              <a:t>Amplifiers</a:t>
            </a:r>
          </a:p>
          <a:p>
            <a:r>
              <a:rPr lang="en-US" altLang="zh-CN">
                <a:ea typeface="宋体" panose="02010600030101010101" pitchFamily="2" charset="-122"/>
              </a:rPr>
              <a:t>S/H, T/H, delay stages</a:t>
            </a:r>
          </a:p>
          <a:p>
            <a:r>
              <a:rPr lang="en-US" altLang="zh-CN">
                <a:ea typeface="宋体" panose="02010600030101010101" pitchFamily="2" charset="-122"/>
              </a:rPr>
              <a:t>Data converters</a:t>
            </a:r>
          </a:p>
          <a:p>
            <a:r>
              <a:rPr lang="en-US" altLang="zh-CN">
                <a:ea typeface="宋体" panose="02010600030101010101" pitchFamily="2" charset="-122"/>
              </a:rPr>
              <a:t>Integrators</a:t>
            </a:r>
          </a:p>
          <a:p>
            <a:r>
              <a:rPr lang="en-US" altLang="zh-CN">
                <a:ea typeface="宋体" panose="02010600030101010101" pitchFamily="2" charset="-122"/>
              </a:rPr>
              <a:t>Filters</a:t>
            </a:r>
          </a:p>
          <a:p>
            <a:r>
              <a:rPr lang="en-US" altLang="zh-CN">
                <a:ea typeface="宋体" panose="02010600030101010101" pitchFamily="2" charset="-122"/>
              </a:rPr>
              <a:t>Equalizers</a:t>
            </a:r>
          </a:p>
          <a:p>
            <a:pPr>
              <a:buFontTx/>
              <a:buNone/>
            </a:pPr>
            <a:endParaRPr lang="zh-CN" altLang="en-US">
              <a:ea typeface="宋体" panose="0201060003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灯片编号占位符 11">
            <a:extLst>
              <a:ext uri="{FF2B5EF4-FFF2-40B4-BE49-F238E27FC236}">
                <a16:creationId xmlns:a16="http://schemas.microsoft.com/office/drawing/2014/main" id="{D6094420-7AE6-969B-E2C6-B04DC20A0E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5252E36-1517-452E-81AC-1B9DD86A10DC}" type="slidenum">
              <a:rPr lang="en-US" altLang="en-US" sz="1600">
                <a:ea typeface="굴림" panose="020B0600000101010101" pitchFamily="34" charset="-127"/>
              </a:rPr>
              <a:pPr eaLnBrk="1" hangingPunct="1">
                <a:spcBef>
                  <a:spcPct val="0"/>
                </a:spcBef>
                <a:buFontTx/>
                <a:buNone/>
              </a:pPr>
              <a:t>155</a:t>
            </a:fld>
            <a:endParaRPr lang="en-US" altLang="en-US" sz="1600">
              <a:ea typeface="굴림" panose="020B0600000101010101" pitchFamily="34" charset="-127"/>
            </a:endParaRPr>
          </a:p>
        </p:txBody>
      </p:sp>
      <p:sp>
        <p:nvSpPr>
          <p:cNvPr id="160771" name="Title 1">
            <a:extLst>
              <a:ext uri="{FF2B5EF4-FFF2-40B4-BE49-F238E27FC236}">
                <a16:creationId xmlns:a16="http://schemas.microsoft.com/office/drawing/2014/main" id="{FE7507A4-94C9-B8D8-C3DA-B59BD884F645}"/>
              </a:ext>
            </a:extLst>
          </p:cNvPr>
          <p:cNvSpPr>
            <a:spLocks noGrp="1"/>
          </p:cNvSpPr>
          <p:nvPr>
            <p:ph type="title" idx="4294967295"/>
          </p:nvPr>
        </p:nvSpPr>
        <p:spPr/>
        <p:txBody>
          <a:bodyPr/>
          <a:lstStyle/>
          <a:p>
            <a:r>
              <a:rPr lang="en-US" altLang="zh-CN">
                <a:ea typeface="宋体" panose="02010600030101010101" pitchFamily="2" charset="-122"/>
              </a:rPr>
              <a:t>Simple Autozeroed Comparator</a:t>
            </a:r>
            <a:endParaRPr lang="zh-CN" altLang="en-US">
              <a:ea typeface="宋体" panose="02010600030101010101" pitchFamily="2" charset="-122"/>
            </a:endParaRPr>
          </a:p>
        </p:txBody>
      </p:sp>
      <p:sp>
        <p:nvSpPr>
          <p:cNvPr id="160772" name="Content Placeholder 2">
            <a:extLst>
              <a:ext uri="{FF2B5EF4-FFF2-40B4-BE49-F238E27FC236}">
                <a16:creationId xmlns:a16="http://schemas.microsoft.com/office/drawing/2014/main" id="{C6B6A0EE-7197-03FA-64D4-0B8BF29EA429}"/>
              </a:ext>
            </a:extLst>
          </p:cNvPr>
          <p:cNvSpPr>
            <a:spLocks noGrp="1"/>
          </p:cNvSpPr>
          <p:nvPr>
            <p:ph idx="4294967295"/>
          </p:nvPr>
        </p:nvSpPr>
        <p:spPr>
          <a:xfrm>
            <a:off x="762000" y="2743200"/>
            <a:ext cx="7772400" cy="533400"/>
          </a:xfrm>
        </p:spPr>
        <p:txBody>
          <a:bodyPr/>
          <a:lstStyle/>
          <a:p>
            <a:pPr>
              <a:buFontTx/>
              <a:buNone/>
            </a:pPr>
            <a:r>
              <a:rPr lang="en-US" altLang="zh-CN">
                <a:ea typeface="宋体" panose="02010600030101010101" pitchFamily="2" charset="-122"/>
              </a:rPr>
              <a:t>Nonidealities represented by added noise voltage:</a:t>
            </a:r>
          </a:p>
          <a:p>
            <a:endParaRPr lang="zh-CN" altLang="en-US">
              <a:ea typeface="宋体" panose="02010600030101010101" pitchFamily="2" charset="-122"/>
            </a:endParaRPr>
          </a:p>
        </p:txBody>
      </p:sp>
      <p:pic>
        <p:nvPicPr>
          <p:cNvPr id="160773" name="Picture 2">
            <a:extLst>
              <a:ext uri="{FF2B5EF4-FFF2-40B4-BE49-F238E27FC236}">
                <a16:creationId xmlns:a16="http://schemas.microsoft.com/office/drawing/2014/main" id="{FE5F9C9F-F5AA-70D1-12BA-5FD1C16C2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14400"/>
            <a:ext cx="3124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Content Placeholder 2">
            <a:extLst>
              <a:ext uri="{FF2B5EF4-FFF2-40B4-BE49-F238E27FC236}">
                <a16:creationId xmlns:a16="http://schemas.microsoft.com/office/drawing/2014/main" id="{0C196A70-77D8-B443-0BCA-46F437574241}"/>
              </a:ext>
            </a:extLst>
          </p:cNvPr>
          <p:cNvSpPr txBox="1">
            <a:spLocks/>
          </p:cNvSpPr>
          <p:nvPr/>
        </p:nvSpPr>
        <p:spPr bwMode="auto">
          <a:xfrm>
            <a:off x="762000" y="3657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i="0">
                <a:ea typeface="굴림" panose="020B0600000101010101" pitchFamily="34" charset="-127"/>
              </a:rPr>
              <a:t>Input-referred noise at the end of interval:</a:t>
            </a:r>
          </a:p>
          <a:p>
            <a:endParaRPr lang="zh-CN" altLang="en-US" i="0">
              <a:ea typeface="굴림" panose="020B0600000101010101" pitchFamily="34" charset="-127"/>
            </a:endParaRPr>
          </a:p>
        </p:txBody>
      </p:sp>
      <p:sp>
        <p:nvSpPr>
          <p:cNvPr id="160775" name="Rectangle 7">
            <a:extLst>
              <a:ext uri="{FF2B5EF4-FFF2-40B4-BE49-F238E27FC236}">
                <a16:creationId xmlns:a16="http://schemas.microsoft.com/office/drawing/2014/main" id="{10E32CAA-ED88-1C6F-3140-5128D20751AC}"/>
              </a:ext>
            </a:extLst>
          </p:cNvPr>
          <p:cNvSpPr>
            <a:spLocks noChangeArrowheads="1"/>
          </p:cNvSpPr>
          <p:nvPr/>
        </p:nvSpPr>
        <p:spPr bwMode="auto">
          <a:xfrm>
            <a:off x="685800" y="44148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i="0">
                <a:ea typeface="굴림" panose="020B0600000101010101" pitchFamily="34" charset="-127"/>
              </a:rPr>
              <a:t>Transfer function without folding:</a:t>
            </a:r>
          </a:p>
        </p:txBody>
      </p:sp>
      <p:pic>
        <p:nvPicPr>
          <p:cNvPr id="160776" name="Picture 4">
            <a:extLst>
              <a:ext uri="{FF2B5EF4-FFF2-40B4-BE49-F238E27FC236}">
                <a16:creationId xmlns:a16="http://schemas.microsoft.com/office/drawing/2014/main" id="{14991ADF-EB0F-D685-76D4-1F4D2F285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3124200"/>
            <a:ext cx="5143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5">
            <a:extLst>
              <a:ext uri="{FF2B5EF4-FFF2-40B4-BE49-F238E27FC236}">
                <a16:creationId xmlns:a16="http://schemas.microsoft.com/office/drawing/2014/main" id="{FC7CB209-2A08-1B4E-F730-61FFA5934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038600"/>
            <a:ext cx="3162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8" name="Picture 6">
            <a:extLst>
              <a:ext uri="{FF2B5EF4-FFF2-40B4-BE49-F238E27FC236}">
                <a16:creationId xmlns:a16="http://schemas.microsoft.com/office/drawing/2014/main" id="{3A533E64-47E8-41C1-0C1F-B3CCFEB8C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675" y="4448175"/>
            <a:ext cx="191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9" name="Rectangle 12">
            <a:extLst>
              <a:ext uri="{FF2B5EF4-FFF2-40B4-BE49-F238E27FC236}">
                <a16:creationId xmlns:a16="http://schemas.microsoft.com/office/drawing/2014/main" id="{9CC034B2-50E0-5F2B-AD6C-B7113A6A85C6}"/>
              </a:ext>
            </a:extLst>
          </p:cNvPr>
          <p:cNvSpPr>
            <a:spLocks noChangeArrowheads="1"/>
          </p:cNvSpPr>
          <p:nvPr/>
        </p:nvSpPr>
        <p:spPr bwMode="auto">
          <a:xfrm>
            <a:off x="685800" y="4895850"/>
            <a:ext cx="8001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i="0">
                <a:ea typeface="굴림" panose="020B0600000101010101" pitchFamily="34" charset="-127"/>
              </a:rPr>
              <a:t>Vos, V1/f and (for oversampled signals) </a:t>
            </a:r>
            <a:r>
              <a:rPr lang="en-US" altLang="zh-CN">
                <a:latin typeface="Times New Roman" panose="02020603050405020304" pitchFamily="18" charset="0"/>
                <a:ea typeface="굴림" panose="020B0600000101010101" pitchFamily="34" charset="-127"/>
                <a:cs typeface="Times New Roman" panose="02020603050405020304" pitchFamily="18" charset="0"/>
              </a:rPr>
              <a:t>µ</a:t>
            </a:r>
            <a:r>
              <a:rPr lang="en-US" altLang="zh-CN" sz="2000">
                <a:latin typeface="Times New Roman" panose="02020603050405020304" pitchFamily="18" charset="0"/>
                <a:ea typeface="굴림" panose="020B0600000101010101" pitchFamily="34" charset="-127"/>
                <a:cs typeface="Times New Roman" panose="02020603050405020304" pitchFamily="18" charset="0"/>
              </a:rPr>
              <a:t>V</a:t>
            </a:r>
            <a:r>
              <a:rPr lang="en-US" altLang="zh-CN" sz="1800">
                <a:latin typeface="Times New Roman" panose="02020603050405020304" pitchFamily="18" charset="0"/>
                <a:ea typeface="굴림" panose="020B0600000101010101" pitchFamily="34" charset="-127"/>
                <a:cs typeface="Times New Roman" panose="02020603050405020304" pitchFamily="18" charset="0"/>
              </a:rPr>
              <a:t>out</a:t>
            </a:r>
            <a:r>
              <a:rPr lang="en-US" altLang="zh-CN" i="0">
                <a:latin typeface="Times New Roman" panose="02020603050405020304" pitchFamily="18" charset="0"/>
                <a:ea typeface="굴림" panose="020B0600000101010101" pitchFamily="34" charset="-127"/>
                <a:cs typeface="Times New Roman" panose="02020603050405020304" pitchFamily="18" charset="0"/>
              </a:rPr>
              <a:t> </a:t>
            </a:r>
            <a:r>
              <a:rPr lang="en-US" altLang="zh-CN" i="0">
                <a:ea typeface="굴림" panose="020B0600000101010101" pitchFamily="34" charset="-127"/>
              </a:rPr>
              <a:t>may be reduced by H</a:t>
            </a:r>
            <a:r>
              <a:rPr lang="en-US" altLang="zh-CN" sz="1600" i="0">
                <a:ea typeface="굴림" panose="020B0600000101010101" pitchFamily="34" charset="-127"/>
              </a:rPr>
              <a:t>N</a:t>
            </a:r>
            <a:r>
              <a:rPr lang="en-US" altLang="zh-CN" i="0">
                <a:ea typeface="굴림" panose="020B0600000101010101" pitchFamily="34" charset="-127"/>
              </a:rPr>
              <a:t>. Here, </a:t>
            </a:r>
            <a:r>
              <a:rPr lang="en-US" altLang="zh-CN" sz="2800">
                <a:latin typeface="Times New Roman" panose="02020603050405020304" pitchFamily="18" charset="0"/>
                <a:ea typeface="굴림" panose="020B0600000101010101" pitchFamily="34" charset="-127"/>
              </a:rPr>
              <a:t>µ</a:t>
            </a:r>
            <a:r>
              <a:rPr lang="en-US" altLang="zh-CN" sz="2000">
                <a:latin typeface="Times New Roman" panose="02020603050405020304" pitchFamily="18" charset="0"/>
                <a:ea typeface="굴림" panose="020B0600000101010101" pitchFamily="34" charset="-127"/>
              </a:rPr>
              <a:t>Vout  </a:t>
            </a:r>
            <a:r>
              <a:rPr lang="en-US" altLang="zh-CN" i="0">
                <a:ea typeface="굴림" panose="020B0600000101010101" pitchFamily="34" charset="-127"/>
              </a:rPr>
              <a:t>is not considered, since it is not important for a comparator.</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灯片编号占位符 11">
            <a:extLst>
              <a:ext uri="{FF2B5EF4-FFF2-40B4-BE49-F238E27FC236}">
                <a16:creationId xmlns:a16="http://schemas.microsoft.com/office/drawing/2014/main" id="{288D602B-DD98-4277-E9BE-0F2B6D37A61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CF28A84-F3A0-432D-9BBA-2D0B83E2212A}" type="slidenum">
              <a:rPr lang="en-US" altLang="en-US" sz="1600">
                <a:ea typeface="굴림" panose="020B0600000101010101" pitchFamily="34" charset="-127"/>
              </a:rPr>
              <a:pPr eaLnBrk="1" hangingPunct="1">
                <a:spcBef>
                  <a:spcPct val="0"/>
                </a:spcBef>
                <a:buFontTx/>
                <a:buNone/>
              </a:pPr>
              <a:t>156</a:t>
            </a:fld>
            <a:endParaRPr lang="en-US" altLang="en-US" sz="1600">
              <a:ea typeface="굴림" panose="020B0600000101010101" pitchFamily="34" charset="-127"/>
            </a:endParaRPr>
          </a:p>
        </p:txBody>
      </p:sp>
      <p:sp>
        <p:nvSpPr>
          <p:cNvPr id="161795" name="Title 1">
            <a:extLst>
              <a:ext uri="{FF2B5EF4-FFF2-40B4-BE49-F238E27FC236}">
                <a16:creationId xmlns:a16="http://schemas.microsoft.com/office/drawing/2014/main" id="{CD39A26B-DC68-848E-70FA-4C709582354A}"/>
              </a:ext>
            </a:extLst>
          </p:cNvPr>
          <p:cNvSpPr>
            <a:spLocks noGrp="1"/>
          </p:cNvSpPr>
          <p:nvPr>
            <p:ph type="title" idx="4294967295"/>
          </p:nvPr>
        </p:nvSpPr>
        <p:spPr>
          <a:xfrm>
            <a:off x="0" y="152400"/>
            <a:ext cx="9144000" cy="685800"/>
          </a:xfrm>
        </p:spPr>
        <p:txBody>
          <a:bodyPr/>
          <a:lstStyle/>
          <a:p>
            <a:r>
              <a:rPr lang="en-US" altLang="zh-CN" sz="3200">
                <a:ea typeface="宋体" panose="02010600030101010101" pitchFamily="2" charset="-122"/>
              </a:rPr>
              <a:t>An Offset- and Finite-Gain-Compensated SC</a:t>
            </a:r>
            <a:br>
              <a:rPr lang="en-US" altLang="zh-CN" sz="3200">
                <a:ea typeface="宋体" panose="02010600030101010101" pitchFamily="2" charset="-122"/>
              </a:rPr>
            </a:br>
            <a:r>
              <a:rPr lang="en-US" altLang="zh-CN" sz="3200">
                <a:ea typeface="宋体" panose="02010600030101010101" pitchFamily="2" charset="-122"/>
              </a:rPr>
              <a:t>Amplifier</a:t>
            </a:r>
            <a:endParaRPr lang="zh-CN" altLang="en-US" sz="3200">
              <a:ea typeface="宋体" panose="02010600030101010101" pitchFamily="2" charset="-122"/>
            </a:endParaRPr>
          </a:p>
        </p:txBody>
      </p:sp>
      <p:pic>
        <p:nvPicPr>
          <p:cNvPr id="161796" name="Picture 2">
            <a:extLst>
              <a:ext uri="{FF2B5EF4-FFF2-40B4-BE49-F238E27FC236}">
                <a16:creationId xmlns:a16="http://schemas.microsoft.com/office/drawing/2014/main" id="{5A4DED4D-DFD1-1983-81E6-C10BC78BC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43000"/>
            <a:ext cx="89439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灯片编号占位符 11">
            <a:extLst>
              <a:ext uri="{FF2B5EF4-FFF2-40B4-BE49-F238E27FC236}">
                <a16:creationId xmlns:a16="http://schemas.microsoft.com/office/drawing/2014/main" id="{6B1030A6-8038-0354-C11A-238111612DB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E286E9F-79F5-4FA4-91D2-F76B25E36F5B}" type="slidenum">
              <a:rPr lang="en-US" altLang="en-US" sz="1600">
                <a:ea typeface="굴림" panose="020B0600000101010101" pitchFamily="34" charset="-127"/>
              </a:rPr>
              <a:pPr eaLnBrk="1" hangingPunct="1">
                <a:spcBef>
                  <a:spcPct val="0"/>
                </a:spcBef>
                <a:buFontTx/>
                <a:buNone/>
              </a:pPr>
              <a:t>157</a:t>
            </a:fld>
            <a:endParaRPr lang="en-US" altLang="en-US" sz="1600">
              <a:ea typeface="굴림" panose="020B0600000101010101" pitchFamily="34" charset="-127"/>
            </a:endParaRPr>
          </a:p>
        </p:txBody>
      </p:sp>
      <p:sp>
        <p:nvSpPr>
          <p:cNvPr id="162819" name="Title 1">
            <a:extLst>
              <a:ext uri="{FF2B5EF4-FFF2-40B4-BE49-F238E27FC236}">
                <a16:creationId xmlns:a16="http://schemas.microsoft.com/office/drawing/2014/main" id="{0A1647CE-033F-4970-2A21-B734901B147D}"/>
              </a:ext>
            </a:extLst>
          </p:cNvPr>
          <p:cNvSpPr>
            <a:spLocks noGrp="1"/>
          </p:cNvSpPr>
          <p:nvPr>
            <p:ph type="title" idx="4294967295"/>
          </p:nvPr>
        </p:nvSpPr>
        <p:spPr>
          <a:xfrm>
            <a:off x="0" y="152400"/>
            <a:ext cx="9144000" cy="685800"/>
          </a:xfrm>
        </p:spPr>
        <p:txBody>
          <a:bodyPr/>
          <a:lstStyle/>
          <a:p>
            <a:r>
              <a:rPr lang="en-US" altLang="zh-CN">
                <a:ea typeface="宋体" panose="02010600030101010101" pitchFamily="2" charset="-122"/>
              </a:rPr>
              <a:t>Analysis of Compensated Gain Amplifier</a:t>
            </a:r>
            <a:endParaRPr lang="zh-CN" altLang="en-US">
              <a:ea typeface="宋体" panose="02010600030101010101" pitchFamily="2" charset="-122"/>
            </a:endParaRPr>
          </a:p>
        </p:txBody>
      </p:sp>
      <p:sp>
        <p:nvSpPr>
          <p:cNvPr id="162820" name="Rectangle 5">
            <a:extLst>
              <a:ext uri="{FF2B5EF4-FFF2-40B4-BE49-F238E27FC236}">
                <a16:creationId xmlns:a16="http://schemas.microsoft.com/office/drawing/2014/main" id="{B7B0234A-0918-8758-A9E9-861DAC26BEFE}"/>
              </a:ext>
            </a:extLst>
          </p:cNvPr>
          <p:cNvSpPr>
            <a:spLocks noChangeArrowheads="1"/>
          </p:cNvSpPr>
          <p:nvPr/>
        </p:nvSpPr>
        <p:spPr bwMode="auto">
          <a:xfrm>
            <a:off x="381000" y="97155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Input-output relation for inverting operation:</a:t>
            </a:r>
          </a:p>
        </p:txBody>
      </p:sp>
      <p:pic>
        <p:nvPicPr>
          <p:cNvPr id="162821" name="Picture 3">
            <a:extLst>
              <a:ext uri="{FF2B5EF4-FFF2-40B4-BE49-F238E27FC236}">
                <a16:creationId xmlns:a16="http://schemas.microsoft.com/office/drawing/2014/main" id="{5B188C1E-C334-F64A-5D3B-6E3F755F3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3952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Rectangle 7">
            <a:extLst>
              <a:ext uri="{FF2B5EF4-FFF2-40B4-BE49-F238E27FC236}">
                <a16:creationId xmlns:a16="http://schemas.microsoft.com/office/drawing/2014/main" id="{5EA173FF-49D9-CCCE-9A9F-23A157073EC9}"/>
              </a:ext>
            </a:extLst>
          </p:cNvPr>
          <p:cNvSpPr>
            <a:spLocks noChangeArrowheads="1"/>
          </p:cNvSpPr>
          <p:nvPr/>
        </p:nvSpPr>
        <p:spPr bwMode="auto">
          <a:xfrm>
            <a:off x="381000" y="18288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The S/H capacitor switches from 0 to</a:t>
            </a:r>
          </a:p>
        </p:txBody>
      </p:sp>
      <p:pic>
        <p:nvPicPr>
          <p:cNvPr id="162823" name="Picture 4">
            <a:extLst>
              <a:ext uri="{FF2B5EF4-FFF2-40B4-BE49-F238E27FC236}">
                <a16:creationId xmlns:a16="http://schemas.microsoft.com/office/drawing/2014/main" id="{10CDCC3D-D92D-BEF8-3041-ACFB04285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4695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4" name="Picture 5">
            <a:extLst>
              <a:ext uri="{FF2B5EF4-FFF2-40B4-BE49-F238E27FC236}">
                <a16:creationId xmlns:a16="http://schemas.microsoft.com/office/drawing/2014/main" id="{7AFC0222-7F55-87F7-7C59-CE5332450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70151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5" name="Rectangle 10">
            <a:extLst>
              <a:ext uri="{FF2B5EF4-FFF2-40B4-BE49-F238E27FC236}">
                <a16:creationId xmlns:a16="http://schemas.microsoft.com/office/drawing/2014/main" id="{759453A5-1531-07C9-BEE2-4F3A09645DDE}"/>
              </a:ext>
            </a:extLst>
          </p:cNvPr>
          <p:cNvSpPr>
            <a:spLocks noChangeArrowheads="1"/>
          </p:cNvSpPr>
          <p:nvPr/>
        </p:nvSpPr>
        <p:spPr bwMode="auto">
          <a:xfrm>
            <a:off x="381000" y="5159375"/>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Error in H(1): denom. should have + 1. Clock feedthrough generates some residual offset. Can be used as a compensated delay stage.</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灯片编号占位符 11">
            <a:extLst>
              <a:ext uri="{FF2B5EF4-FFF2-40B4-BE49-F238E27FC236}">
                <a16:creationId xmlns:a16="http://schemas.microsoft.com/office/drawing/2014/main" id="{AAC1AF91-8911-B303-C5DA-4DC7C2EF5D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1E8DF7E-1744-4ADF-A051-40D4FAE06854}" type="slidenum">
              <a:rPr lang="en-US" altLang="en-US" sz="1600">
                <a:ea typeface="굴림" panose="020B0600000101010101" pitchFamily="34" charset="-127"/>
              </a:rPr>
              <a:pPr eaLnBrk="1" hangingPunct="1">
                <a:spcBef>
                  <a:spcPct val="0"/>
                </a:spcBef>
                <a:buFontTx/>
                <a:buNone/>
              </a:pPr>
              <a:t>158</a:t>
            </a:fld>
            <a:endParaRPr lang="en-US" altLang="en-US" sz="1600">
              <a:ea typeface="굴림" panose="020B0600000101010101" pitchFamily="34" charset="-127"/>
            </a:endParaRPr>
          </a:p>
        </p:txBody>
      </p:sp>
      <p:sp>
        <p:nvSpPr>
          <p:cNvPr id="163843" name="Title 1">
            <a:extLst>
              <a:ext uri="{FF2B5EF4-FFF2-40B4-BE49-F238E27FC236}">
                <a16:creationId xmlns:a16="http://schemas.microsoft.com/office/drawing/2014/main" id="{0B38E8AC-4578-1C63-7486-47264A708D38}"/>
              </a:ext>
            </a:extLst>
          </p:cNvPr>
          <p:cNvSpPr>
            <a:spLocks noGrp="1"/>
          </p:cNvSpPr>
          <p:nvPr>
            <p:ph type="title" idx="4294967295"/>
          </p:nvPr>
        </p:nvSpPr>
        <p:spPr/>
        <p:txBody>
          <a:bodyPr/>
          <a:lstStyle/>
          <a:p>
            <a:r>
              <a:rPr lang="en-US" altLang="zh-CN">
                <a:ea typeface="宋体" panose="02010600030101010101" pitchFamily="2" charset="-122"/>
              </a:rPr>
              <a:t>Finite Opamp DC Gain Effect</a:t>
            </a:r>
            <a:endParaRPr lang="zh-CN" altLang="en-US">
              <a:ea typeface="宋体" panose="02010600030101010101" pitchFamily="2" charset="-122"/>
            </a:endParaRPr>
          </a:p>
        </p:txBody>
      </p:sp>
      <p:pic>
        <p:nvPicPr>
          <p:cNvPr id="163844" name="Picture 2">
            <a:extLst>
              <a:ext uri="{FF2B5EF4-FFF2-40B4-BE49-F238E27FC236}">
                <a16:creationId xmlns:a16="http://schemas.microsoft.com/office/drawing/2014/main" id="{FE43CA48-EBC3-A904-D4C3-C5D69016B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3911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6">
            <a:extLst>
              <a:ext uri="{FF2B5EF4-FFF2-40B4-BE49-F238E27FC236}">
                <a16:creationId xmlns:a16="http://schemas.microsoft.com/office/drawing/2014/main" id="{CFB232C2-0BAE-DDEE-055F-9AD54519C7EC}"/>
              </a:ext>
            </a:extLst>
          </p:cNvPr>
          <p:cNvSpPr>
            <a:spLocks noChangeArrowheads="1"/>
          </p:cNvSpPr>
          <p:nvPr/>
        </p:nvSpPr>
        <p:spPr bwMode="auto">
          <a:xfrm>
            <a:off x="990600" y="4159250"/>
            <a:ext cx="731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Equations valid only for high frequencies.</a:t>
            </a:r>
          </a:p>
          <a:p>
            <a:pPr eaLnBrk="1" hangingPunct="1">
              <a:spcBef>
                <a:spcPct val="0"/>
              </a:spcBef>
              <a:buFontTx/>
              <a:buNone/>
            </a:pPr>
            <a:r>
              <a:rPr lang="en-US" altLang="zh-CN" sz="2000" i="0">
                <a:ea typeface="굴림" panose="020B0600000101010101" pitchFamily="34" charset="-127"/>
              </a:rPr>
              <a:t>At unity-gain freq. </a:t>
            </a:r>
          </a:p>
          <a:p>
            <a:pPr eaLnBrk="1" hangingPunct="1">
              <a:spcBef>
                <a:spcPct val="0"/>
              </a:spcBef>
              <a:buFontTx/>
              <a:buNone/>
            </a:pPr>
            <a:r>
              <a:rPr lang="en-US" altLang="zh-CN" sz="2000" i="0">
                <a:ea typeface="굴림" panose="020B0600000101010101" pitchFamily="34" charset="-127"/>
              </a:rPr>
              <a:t>Usually, the magnitude error is smaller the (C1/C2) error and is negligible. The phase error shifts poles/zeros horizontally, like dissipation: important!</a:t>
            </a:r>
          </a:p>
        </p:txBody>
      </p:sp>
      <p:pic>
        <p:nvPicPr>
          <p:cNvPr id="163846" name="Picture 3">
            <a:extLst>
              <a:ext uri="{FF2B5EF4-FFF2-40B4-BE49-F238E27FC236}">
                <a16:creationId xmlns:a16="http://schemas.microsoft.com/office/drawing/2014/main" id="{6B351CD6-A5C6-161D-5E3E-4AC2799E1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72000"/>
            <a:ext cx="418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灯片编号占位符 11">
            <a:extLst>
              <a:ext uri="{FF2B5EF4-FFF2-40B4-BE49-F238E27FC236}">
                <a16:creationId xmlns:a16="http://schemas.microsoft.com/office/drawing/2014/main" id="{607EBE49-D4EC-EE42-1394-39E4F16B2FE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B491CCA-EC73-453B-9868-A1CFF57D03DD}" type="slidenum">
              <a:rPr lang="en-US" altLang="en-US" sz="1600">
                <a:ea typeface="굴림" panose="020B0600000101010101" pitchFamily="34" charset="-127"/>
              </a:rPr>
              <a:pPr eaLnBrk="1" hangingPunct="1">
                <a:spcBef>
                  <a:spcPct val="0"/>
                </a:spcBef>
                <a:buFontTx/>
                <a:buNone/>
              </a:pPr>
              <a:t>159</a:t>
            </a:fld>
            <a:endParaRPr lang="en-US" altLang="en-US" sz="1600">
              <a:ea typeface="굴림" panose="020B0600000101010101" pitchFamily="34" charset="-127"/>
            </a:endParaRPr>
          </a:p>
        </p:txBody>
      </p:sp>
      <p:sp>
        <p:nvSpPr>
          <p:cNvPr id="164867" name="Title 1">
            <a:extLst>
              <a:ext uri="{FF2B5EF4-FFF2-40B4-BE49-F238E27FC236}">
                <a16:creationId xmlns:a16="http://schemas.microsoft.com/office/drawing/2014/main" id="{F4954474-9A23-6BDE-E581-E0E225A80CE7}"/>
              </a:ext>
            </a:extLst>
          </p:cNvPr>
          <p:cNvSpPr>
            <a:spLocks noGrp="1"/>
          </p:cNvSpPr>
          <p:nvPr>
            <p:ph type="title" idx="4294967295"/>
          </p:nvPr>
        </p:nvSpPr>
        <p:spPr>
          <a:xfrm>
            <a:off x="304800" y="152400"/>
            <a:ext cx="8458200" cy="685800"/>
          </a:xfrm>
        </p:spPr>
        <p:txBody>
          <a:bodyPr/>
          <a:lstStyle/>
          <a:p>
            <a:r>
              <a:rPr lang="en-US" altLang="zh-CN">
                <a:ea typeface="宋体" panose="02010600030101010101" pitchFamily="2" charset="-122"/>
              </a:rPr>
              <a:t>Finite Opamp DC Gain Effect (Cont’d)</a:t>
            </a:r>
            <a:endParaRPr lang="zh-CN" altLang="en-US">
              <a:ea typeface="宋体" panose="02010600030101010101" pitchFamily="2" charset="-122"/>
            </a:endParaRPr>
          </a:p>
        </p:txBody>
      </p:sp>
      <p:pic>
        <p:nvPicPr>
          <p:cNvPr id="164868" name="Picture 2">
            <a:extLst>
              <a:ext uri="{FF2B5EF4-FFF2-40B4-BE49-F238E27FC236}">
                <a16:creationId xmlns:a16="http://schemas.microsoft.com/office/drawing/2014/main" id="{B7B822BD-6069-5B1D-4E36-03F7902FA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038225"/>
            <a:ext cx="58483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1">
            <a:extLst>
              <a:ext uri="{FF2B5EF4-FFF2-40B4-BE49-F238E27FC236}">
                <a16:creationId xmlns:a16="http://schemas.microsoft.com/office/drawing/2014/main" id="{19319333-B327-2973-9338-FEFD636FD5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6D96EF5-54AB-4C4F-84D8-AFA833952054}" type="slidenum">
              <a:rPr lang="en-US" altLang="en-US" sz="1600">
                <a:ea typeface="굴림" panose="020B0600000101010101" pitchFamily="34" charset="-127"/>
              </a:rPr>
              <a:pPr eaLnBrk="1" hangingPunct="1">
                <a:spcBef>
                  <a:spcPct val="0"/>
                </a:spcBef>
                <a:buFontTx/>
                <a:buNone/>
              </a:pPr>
              <a:t>16</a:t>
            </a:fld>
            <a:endParaRPr lang="en-US" altLang="en-US" sz="1600">
              <a:ea typeface="굴림" panose="020B0600000101010101" pitchFamily="34" charset="-127"/>
            </a:endParaRPr>
          </a:p>
        </p:txBody>
      </p:sp>
      <p:sp>
        <p:nvSpPr>
          <p:cNvPr id="18435" name="Title 1">
            <a:extLst>
              <a:ext uri="{FF2B5EF4-FFF2-40B4-BE49-F238E27FC236}">
                <a16:creationId xmlns:a16="http://schemas.microsoft.com/office/drawing/2014/main" id="{E06E1D13-E522-675D-3B4E-3DA60579734F}"/>
              </a:ext>
            </a:extLst>
          </p:cNvPr>
          <p:cNvSpPr>
            <a:spLocks noGrp="1"/>
          </p:cNvSpPr>
          <p:nvPr>
            <p:ph type="title" idx="4294967295"/>
          </p:nvPr>
        </p:nvSpPr>
        <p:spPr/>
        <p:txBody>
          <a:bodyPr/>
          <a:lstStyle/>
          <a:p>
            <a:r>
              <a:rPr lang="en-US" altLang="en-US"/>
              <a:t>Kerwin Filter</a:t>
            </a:r>
          </a:p>
        </p:txBody>
      </p:sp>
      <p:sp>
        <p:nvSpPr>
          <p:cNvPr id="18436" name="Content Placeholder 2">
            <a:extLst>
              <a:ext uri="{FF2B5EF4-FFF2-40B4-BE49-F238E27FC236}">
                <a16:creationId xmlns:a16="http://schemas.microsoft.com/office/drawing/2014/main" id="{6A2CB33D-EF4F-70CC-E863-8A875568166C}"/>
              </a:ext>
            </a:extLst>
          </p:cNvPr>
          <p:cNvSpPr>
            <a:spLocks noGrp="1"/>
          </p:cNvSpPr>
          <p:nvPr>
            <p:ph idx="4294967295"/>
          </p:nvPr>
        </p:nvSpPr>
        <p:spPr>
          <a:xfrm>
            <a:off x="685800" y="762000"/>
            <a:ext cx="7772400" cy="5257800"/>
          </a:xfrm>
        </p:spPr>
        <p:txBody>
          <a:bodyPr/>
          <a:lstStyle/>
          <a:p>
            <a:endParaRPr lang="en-US" altLang="en-US"/>
          </a:p>
          <a:p>
            <a:r>
              <a:rPr lang="en-US" altLang="en-US"/>
              <a:t>Sallen-Key filters cannot realize finite imaginary zeros, needed for elliptic or inverse Chebyshev          response. Kerwin filter can, with </a:t>
            </a:r>
            <a:r>
              <a:rPr lang="en-US" altLang="en-US" i="1"/>
              <a:t>Y = G or sC.  </a:t>
            </a:r>
            <a:r>
              <a:rPr lang="en-US" altLang="en-US"/>
              <a:t>For </a:t>
            </a:r>
            <a:endParaRPr lang="en-US" altLang="en-US" i="1"/>
          </a:p>
          <a:p>
            <a:pPr>
              <a:buFontTx/>
              <a:buNone/>
            </a:pPr>
            <a:r>
              <a:rPr lang="en-US" altLang="en-US" i="1"/>
              <a:t>     Y = G, </a:t>
            </a:r>
            <a:r>
              <a:rPr lang="en-US" altLang="en-US"/>
              <a:t>highpass response</a:t>
            </a:r>
            <a:r>
              <a:rPr lang="en-US" altLang="en-US" i="1"/>
              <a:t>; </a:t>
            </a:r>
            <a:r>
              <a:rPr lang="en-US" altLang="en-US"/>
              <a:t>for</a:t>
            </a:r>
            <a:r>
              <a:rPr lang="en-US" altLang="en-US" i="1"/>
              <a:t> Y = sC, </a:t>
            </a:r>
            <a:r>
              <a:rPr lang="en-US" altLang="en-US"/>
              <a:t>lowpass</a:t>
            </a:r>
            <a:r>
              <a:rPr lang="en-US" altLang="en-US" i="1"/>
              <a:t>.</a:t>
            </a:r>
          </a:p>
        </p:txBody>
      </p:sp>
      <p:pic>
        <p:nvPicPr>
          <p:cNvPr id="18437" name="Picture 6" descr="M:\Windows.Documents\My Documents\MyWorks\Research\Boss\Kerwins.emz">
            <a:extLst>
              <a:ext uri="{FF2B5EF4-FFF2-40B4-BE49-F238E27FC236}">
                <a16:creationId xmlns:a16="http://schemas.microsoft.com/office/drawing/2014/main" id="{DE140C86-A225-51E5-2B0E-2D29BF13C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124200"/>
            <a:ext cx="4362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灯片编号占位符 11">
            <a:extLst>
              <a:ext uri="{FF2B5EF4-FFF2-40B4-BE49-F238E27FC236}">
                <a16:creationId xmlns:a16="http://schemas.microsoft.com/office/drawing/2014/main" id="{7987DA8B-2CF2-A4FF-8079-002B7E379A8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5C71922-4BC9-462E-8D49-F09CAA8B3029}" type="slidenum">
              <a:rPr lang="en-US" altLang="en-US" sz="1600">
                <a:ea typeface="굴림" panose="020B0600000101010101" pitchFamily="34" charset="-127"/>
              </a:rPr>
              <a:pPr eaLnBrk="1" hangingPunct="1">
                <a:spcBef>
                  <a:spcPct val="0"/>
                </a:spcBef>
                <a:buFontTx/>
                <a:buNone/>
              </a:pPr>
              <a:t>160</a:t>
            </a:fld>
            <a:endParaRPr lang="en-US" altLang="en-US" sz="1600">
              <a:ea typeface="굴림" panose="020B0600000101010101" pitchFamily="34" charset="-127"/>
            </a:endParaRPr>
          </a:p>
        </p:txBody>
      </p:sp>
      <p:sp>
        <p:nvSpPr>
          <p:cNvPr id="165891" name="Title 1">
            <a:extLst>
              <a:ext uri="{FF2B5EF4-FFF2-40B4-BE49-F238E27FC236}">
                <a16:creationId xmlns:a16="http://schemas.microsoft.com/office/drawing/2014/main" id="{455CB6C3-B11F-ADD8-20A1-E95D2C78B343}"/>
              </a:ext>
            </a:extLst>
          </p:cNvPr>
          <p:cNvSpPr>
            <a:spLocks noGrp="1"/>
          </p:cNvSpPr>
          <p:nvPr>
            <p:ph type="title" idx="4294967295"/>
          </p:nvPr>
        </p:nvSpPr>
        <p:spPr>
          <a:xfrm>
            <a:off x="304800" y="152400"/>
            <a:ext cx="8458200" cy="685800"/>
          </a:xfrm>
        </p:spPr>
        <p:txBody>
          <a:bodyPr/>
          <a:lstStyle/>
          <a:p>
            <a:r>
              <a:rPr lang="en-US" altLang="zh-CN">
                <a:ea typeface="宋体" panose="02010600030101010101" pitchFamily="2" charset="-122"/>
              </a:rPr>
              <a:t>Model for Finite Opamp Gain Effect</a:t>
            </a:r>
            <a:endParaRPr lang="zh-CN" altLang="en-US">
              <a:ea typeface="宋体" panose="02010600030101010101" pitchFamily="2" charset="-122"/>
            </a:endParaRPr>
          </a:p>
        </p:txBody>
      </p:sp>
      <p:pic>
        <p:nvPicPr>
          <p:cNvPr id="165892" name="Picture 3">
            <a:extLst>
              <a:ext uri="{FF2B5EF4-FFF2-40B4-BE49-F238E27FC236}">
                <a16:creationId xmlns:a16="http://schemas.microsoft.com/office/drawing/2014/main" id="{27F82FC1-180C-EAA6-2B91-8A8CF8D0A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1306513"/>
            <a:ext cx="4183063"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6ECAD25D-31B1-F193-56F9-C8500A3F6F33}"/>
              </a:ext>
            </a:extLst>
          </p:cNvPr>
          <p:cNvSpPr>
            <a:spLocks noRot="1" noChangeAspect="1" noMove="1" noResize="1" noEditPoints="1" noAdjustHandles="1" noChangeArrowheads="1" noChangeShapeType="1" noTextEdit="1"/>
          </p:cNvSpPr>
          <p:nvPr/>
        </p:nvSpPr>
        <p:spPr>
          <a:xfrm>
            <a:off x="4190467" y="1828800"/>
            <a:ext cx="737125" cy="424027"/>
          </a:xfrm>
          <a:prstGeom prst="rect">
            <a:avLst/>
          </a:prstGeom>
          <a:blipFill rotWithShape="1">
            <a:blip r:embed="rId3" cstate="print"/>
            <a:stretch>
              <a:fillRect b="-5714"/>
            </a:stretch>
          </a:blipFill>
        </p:spPr>
        <p:txBody>
          <a:bodyPr/>
          <a:lstStyle/>
          <a:p>
            <a:pPr>
              <a:buFontTx/>
              <a:buChar char="•"/>
              <a:defRPr/>
            </a:pPr>
            <a:r>
              <a:rPr lang="en-US">
                <a:noFill/>
                <a:latin typeface="Arial" charset="0"/>
                <a:ea typeface="굴림" pitchFamily="50" charset="-127"/>
                <a:cs typeface="+mn-cs"/>
              </a:rPr>
              <a:t> </a:t>
            </a:r>
          </a:p>
        </p:txBody>
      </p:sp>
      <p:sp>
        <p:nvSpPr>
          <p:cNvPr id="5" name="Rectangle 4">
            <a:extLst>
              <a:ext uri="{FF2B5EF4-FFF2-40B4-BE49-F238E27FC236}">
                <a16:creationId xmlns:a16="http://schemas.microsoft.com/office/drawing/2014/main" id="{46BD29F6-5F2F-0E7F-83C3-08FC0679F013}"/>
              </a:ext>
            </a:extLst>
          </p:cNvPr>
          <p:cNvSpPr>
            <a:spLocks noRot="1" noChangeAspect="1" noMove="1" noResize="1" noEditPoints="1" noAdjustHandles="1" noChangeArrowheads="1" noChangeShapeType="1" noTextEdit="1"/>
          </p:cNvSpPr>
          <p:nvPr/>
        </p:nvSpPr>
        <p:spPr>
          <a:xfrm>
            <a:off x="3657600" y="2514600"/>
            <a:ext cx="737125" cy="424027"/>
          </a:xfrm>
          <a:prstGeom prst="rect">
            <a:avLst/>
          </a:prstGeom>
          <a:blipFill rotWithShape="1">
            <a:blip r:embed="rId4" cstate="print"/>
            <a:stretch>
              <a:fillRect b="-5797"/>
            </a:stretch>
          </a:blipFill>
        </p:spPr>
        <p:txBody>
          <a:bodyPr/>
          <a:lstStyle/>
          <a:p>
            <a:pPr>
              <a:buFontTx/>
              <a:buChar char="•"/>
              <a:defRPr/>
            </a:pPr>
            <a:r>
              <a:rPr lang="en-US">
                <a:noFill/>
                <a:latin typeface="Arial" charset="0"/>
                <a:ea typeface="굴림" pitchFamily="50" charset="-127"/>
                <a:cs typeface="+mn-cs"/>
              </a:rPr>
              <a:t> </a:t>
            </a:r>
          </a:p>
        </p:txBody>
      </p:sp>
      <p:sp>
        <p:nvSpPr>
          <p:cNvPr id="6" name="Rectangle 5">
            <a:extLst>
              <a:ext uri="{FF2B5EF4-FFF2-40B4-BE49-F238E27FC236}">
                <a16:creationId xmlns:a16="http://schemas.microsoft.com/office/drawing/2014/main" id="{238270F9-2AEF-54A6-7DB0-07D1C573D294}"/>
              </a:ext>
            </a:extLst>
          </p:cNvPr>
          <p:cNvSpPr>
            <a:spLocks noRot="1" noChangeAspect="1" noMove="1" noResize="1" noEditPoints="1" noAdjustHandles="1" noChangeArrowheads="1" noChangeShapeType="1" noTextEdit="1"/>
          </p:cNvSpPr>
          <p:nvPr/>
        </p:nvSpPr>
        <p:spPr>
          <a:xfrm>
            <a:off x="1066800" y="3714690"/>
            <a:ext cx="2405402" cy="437427"/>
          </a:xfrm>
          <a:prstGeom prst="rect">
            <a:avLst/>
          </a:prstGeom>
          <a:blipFill rotWithShape="1">
            <a:blip r:embed="rId5" cstate="print"/>
            <a:stretch>
              <a:fillRect b="-5556"/>
            </a:stretch>
          </a:blipFill>
        </p:spPr>
        <p:txBody>
          <a:bodyPr/>
          <a:lstStyle/>
          <a:p>
            <a:pPr>
              <a:buFontTx/>
              <a:buChar char="•"/>
              <a:defRPr/>
            </a:pPr>
            <a:r>
              <a:rPr lang="en-US">
                <a:noFill/>
                <a:latin typeface="Arial" charset="0"/>
                <a:ea typeface="굴림" pitchFamily="50" charset="-127"/>
                <a:cs typeface="+mn-cs"/>
              </a:rPr>
              <a:t> </a:t>
            </a:r>
          </a:p>
        </p:txBody>
      </p:sp>
      <p:sp>
        <p:nvSpPr>
          <p:cNvPr id="165896" name="Rectangle 5">
            <a:extLst>
              <a:ext uri="{FF2B5EF4-FFF2-40B4-BE49-F238E27FC236}">
                <a16:creationId xmlns:a16="http://schemas.microsoft.com/office/drawing/2014/main" id="{0732ECF6-F728-DF87-3124-E918E6733B4D}"/>
              </a:ext>
            </a:extLst>
          </p:cNvPr>
          <p:cNvSpPr>
            <a:spLocks noChangeArrowheads="1"/>
          </p:cNvSpPr>
          <p:nvPr/>
        </p:nvSpPr>
        <p:spPr bwMode="auto">
          <a:xfrm>
            <a:off x="838200" y="4229100"/>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is the charge flow in one clock period</a:t>
            </a:r>
          </a:p>
        </p:txBody>
      </p:sp>
      <p:sp>
        <p:nvSpPr>
          <p:cNvPr id="14" name="Rectangle 13">
            <a:extLst>
              <a:ext uri="{FF2B5EF4-FFF2-40B4-BE49-F238E27FC236}">
                <a16:creationId xmlns:a16="http://schemas.microsoft.com/office/drawing/2014/main" id="{A5A09C82-05E9-2868-F7EF-90CD9A154397}"/>
              </a:ext>
            </a:extLst>
          </p:cNvPr>
          <p:cNvSpPr>
            <a:spLocks noRot="1" noChangeAspect="1" noMove="1" noResize="1" noEditPoints="1" noAdjustHandles="1" noChangeArrowheads="1" noChangeShapeType="1" noTextEdit="1"/>
          </p:cNvSpPr>
          <p:nvPr/>
        </p:nvSpPr>
        <p:spPr>
          <a:xfrm>
            <a:off x="1066800" y="4638667"/>
            <a:ext cx="5188921" cy="400110"/>
          </a:xfrm>
          <a:prstGeom prst="rect">
            <a:avLst/>
          </a:prstGeom>
          <a:blipFill rotWithShape="1">
            <a:blip r:embed="rId6" cstate="print"/>
            <a:stretch>
              <a:fillRect l="-1175" t="-6061" b="-27273"/>
            </a:stretch>
          </a:blipFill>
        </p:spPr>
        <p:txBody>
          <a:bodyPr/>
          <a:lstStyle/>
          <a:p>
            <a:pPr>
              <a:buFontTx/>
              <a:buChar char="•"/>
              <a:defRPr/>
            </a:pPr>
            <a:r>
              <a:rPr lang="en-US">
                <a:noFill/>
                <a:latin typeface="Arial" charset="0"/>
                <a:ea typeface="굴림" pitchFamily="50" charset="-127"/>
                <a:cs typeface="+mn-cs"/>
              </a:rPr>
              <a:t> </a:t>
            </a:r>
          </a:p>
        </p:txBody>
      </p:sp>
      <p:sp>
        <p:nvSpPr>
          <p:cNvPr id="15" name="Rectangle 14">
            <a:extLst>
              <a:ext uri="{FF2B5EF4-FFF2-40B4-BE49-F238E27FC236}">
                <a16:creationId xmlns:a16="http://schemas.microsoft.com/office/drawing/2014/main" id="{4BCF269A-4389-75A7-A63E-52AA57CA4B30}"/>
              </a:ext>
            </a:extLst>
          </p:cNvPr>
          <p:cNvSpPr>
            <a:spLocks noRot="1" noChangeAspect="1" noMove="1" noResize="1" noEditPoints="1" noAdjustHandles="1" noChangeArrowheads="1" noChangeShapeType="1" noTextEdit="1"/>
          </p:cNvSpPr>
          <p:nvPr/>
        </p:nvSpPr>
        <p:spPr>
          <a:xfrm>
            <a:off x="1066800" y="5086290"/>
            <a:ext cx="3351495" cy="400110"/>
          </a:xfrm>
          <a:prstGeom prst="rect">
            <a:avLst/>
          </a:prstGeom>
          <a:blipFill rotWithShape="1">
            <a:blip r:embed="rId7" cstate="print"/>
            <a:stretch>
              <a:fillRect l="-1818" t="-6061" b="-27273"/>
            </a:stretch>
          </a:blipFill>
        </p:spPr>
        <p:txBody>
          <a:bodyPr/>
          <a:lstStyle/>
          <a:p>
            <a:pPr>
              <a:buFontTx/>
              <a:buChar char="•"/>
              <a:defRPr/>
            </a:pPr>
            <a:r>
              <a:rPr lang="en-US">
                <a:noFill/>
                <a:latin typeface="Arial" charset="0"/>
                <a:ea typeface="굴림" pitchFamily="50" charset="-127"/>
                <a:cs typeface="+mn-cs"/>
              </a:rPr>
              <a:t>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灯片编号占位符 11">
            <a:extLst>
              <a:ext uri="{FF2B5EF4-FFF2-40B4-BE49-F238E27FC236}">
                <a16:creationId xmlns:a16="http://schemas.microsoft.com/office/drawing/2014/main" id="{A444942A-D674-C7FE-B00F-281350817C1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E0DF2E1-6CA7-4539-866D-29D796EB4607}" type="slidenum">
              <a:rPr lang="en-US" altLang="en-US" sz="1600">
                <a:ea typeface="굴림" panose="020B0600000101010101" pitchFamily="34" charset="-127"/>
              </a:rPr>
              <a:pPr eaLnBrk="1" hangingPunct="1">
                <a:spcBef>
                  <a:spcPct val="0"/>
                </a:spcBef>
                <a:buFontTx/>
                <a:buNone/>
              </a:pPr>
              <a:t>161</a:t>
            </a:fld>
            <a:endParaRPr lang="en-US" altLang="en-US" sz="1600">
              <a:ea typeface="굴림" panose="020B0600000101010101" pitchFamily="34" charset="-127"/>
            </a:endParaRPr>
          </a:p>
        </p:txBody>
      </p:sp>
      <p:sp>
        <p:nvSpPr>
          <p:cNvPr id="166915" name="Title 1">
            <a:extLst>
              <a:ext uri="{FF2B5EF4-FFF2-40B4-BE49-F238E27FC236}">
                <a16:creationId xmlns:a16="http://schemas.microsoft.com/office/drawing/2014/main" id="{9335081E-6F3D-EF12-3386-E2CDDB26CA19}"/>
              </a:ext>
            </a:extLst>
          </p:cNvPr>
          <p:cNvSpPr>
            <a:spLocks noGrp="1"/>
          </p:cNvSpPr>
          <p:nvPr>
            <p:ph type="title" idx="4294967295"/>
          </p:nvPr>
        </p:nvSpPr>
        <p:spPr>
          <a:xfrm>
            <a:off x="304800" y="152400"/>
            <a:ext cx="8458200" cy="685800"/>
          </a:xfrm>
        </p:spPr>
        <p:txBody>
          <a:bodyPr/>
          <a:lstStyle/>
          <a:p>
            <a:r>
              <a:rPr lang="en-US" altLang="zh-CN">
                <a:ea typeface="宋体" panose="02010600030101010101" pitchFamily="2" charset="-122"/>
              </a:rPr>
              <a:t>Model for Finite Opamp Gain Effect</a:t>
            </a:r>
            <a:endParaRPr lang="zh-CN" altLang="en-US">
              <a:ea typeface="宋体" panose="02010600030101010101" pitchFamily="2" charset="-122"/>
            </a:endParaRPr>
          </a:p>
        </p:txBody>
      </p:sp>
      <p:pic>
        <p:nvPicPr>
          <p:cNvPr id="166916" name="Picture 2">
            <a:extLst>
              <a:ext uri="{FF2B5EF4-FFF2-40B4-BE49-F238E27FC236}">
                <a16:creationId xmlns:a16="http://schemas.microsoft.com/office/drawing/2014/main" id="{D56DA03B-B1DB-8959-A098-0F72D5DBA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05163"/>
            <a:ext cx="418306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a:extLst>
              <a:ext uri="{FF2B5EF4-FFF2-40B4-BE49-F238E27FC236}">
                <a16:creationId xmlns:a16="http://schemas.microsoft.com/office/drawing/2014/main" id="{B1079103-D484-ADA1-C12A-9FAC5FF4B5E2}"/>
              </a:ext>
            </a:extLst>
          </p:cNvPr>
          <p:cNvSpPr>
            <a:spLocks noRot="1" noChangeAspect="1" noMove="1" noResize="1" noEditPoints="1" noAdjustHandles="1" noChangeArrowheads="1" noChangeShapeType="1" noTextEdit="1"/>
          </p:cNvSpPr>
          <p:nvPr/>
        </p:nvSpPr>
        <p:spPr>
          <a:xfrm>
            <a:off x="4724400" y="4957762"/>
            <a:ext cx="473206" cy="400110"/>
          </a:xfrm>
          <a:prstGeom prst="rect">
            <a:avLst/>
          </a:prstGeom>
          <a:blipFill rotWithShape="1">
            <a:blip r:embed="rId3"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66918" name="Rectangle 5">
            <a:extLst>
              <a:ext uri="{FF2B5EF4-FFF2-40B4-BE49-F238E27FC236}">
                <a16:creationId xmlns:a16="http://schemas.microsoft.com/office/drawing/2014/main" id="{AC55359C-64FD-BA9D-7012-21B1896E45A8}"/>
              </a:ext>
            </a:extLst>
          </p:cNvPr>
          <p:cNvSpPr>
            <a:spLocks noChangeArrowheads="1"/>
          </p:cNvSpPr>
          <p:nvPr/>
        </p:nvSpPr>
        <p:spPr bwMode="auto">
          <a:xfrm>
            <a:off x="838200" y="1252538"/>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For finite A</a:t>
            </a:r>
            <a:r>
              <a:rPr lang="en-US" altLang="zh-CN" sz="2000" i="0" baseline="-25000">
                <a:ea typeface="굴림" panose="020B0600000101010101" pitchFamily="34" charset="-127"/>
              </a:rPr>
              <a:t>O</a:t>
            </a:r>
            <a:r>
              <a:rPr lang="en-US" altLang="zh-CN" sz="2000" i="0">
                <a:ea typeface="굴림" panose="020B0600000101010101" pitchFamily="34" charset="-127"/>
              </a:rPr>
              <a:t>,</a:t>
            </a:r>
          </a:p>
        </p:txBody>
      </p:sp>
      <p:sp>
        <p:nvSpPr>
          <p:cNvPr id="3" name="Rectangle 2">
            <a:extLst>
              <a:ext uri="{FF2B5EF4-FFF2-40B4-BE49-F238E27FC236}">
                <a16:creationId xmlns:a16="http://schemas.microsoft.com/office/drawing/2014/main" id="{6A64B6A9-8BB9-8D9C-7B31-400D8047E8A2}"/>
              </a:ext>
            </a:extLst>
          </p:cNvPr>
          <p:cNvSpPr>
            <a:spLocks noRot="1" noChangeAspect="1" noMove="1" noResize="1" noEditPoints="1" noAdjustHandles="1" noChangeArrowheads="1" noChangeShapeType="1" noTextEdit="1"/>
          </p:cNvSpPr>
          <p:nvPr/>
        </p:nvSpPr>
        <p:spPr>
          <a:xfrm>
            <a:off x="914400" y="1785773"/>
            <a:ext cx="6934200" cy="424027"/>
          </a:xfrm>
          <a:prstGeom prst="rect">
            <a:avLst/>
          </a:prstGeom>
          <a:blipFill rotWithShape="1">
            <a:blip r:embed="rId4" cstate="print"/>
            <a:stretch>
              <a:fillRect t="-108571" b="-162857"/>
            </a:stretch>
          </a:blipFill>
        </p:spPr>
        <p:txBody>
          <a:bodyPr/>
          <a:lstStyle/>
          <a:p>
            <a:pPr>
              <a:buFontTx/>
              <a:buChar char="•"/>
              <a:defRPr/>
            </a:pPr>
            <a:r>
              <a:rPr lang="en-US">
                <a:noFill/>
                <a:latin typeface="Arial" charset="0"/>
                <a:ea typeface="굴림" pitchFamily="50" charset="-127"/>
                <a:cs typeface="+mn-cs"/>
              </a:rPr>
              <a:t> </a:t>
            </a:r>
          </a:p>
        </p:txBody>
      </p:sp>
      <p:sp>
        <p:nvSpPr>
          <p:cNvPr id="9" name="Rectangle 8">
            <a:extLst>
              <a:ext uri="{FF2B5EF4-FFF2-40B4-BE49-F238E27FC236}">
                <a16:creationId xmlns:a16="http://schemas.microsoft.com/office/drawing/2014/main" id="{9FE084F5-20E6-3ED7-2E30-9DDEA71E4414}"/>
              </a:ext>
            </a:extLst>
          </p:cNvPr>
          <p:cNvSpPr>
            <a:spLocks noRot="1" noChangeAspect="1" noMove="1" noResize="1" noEditPoints="1" noAdjustHandles="1" noChangeArrowheads="1" noChangeShapeType="1" noTextEdit="1"/>
          </p:cNvSpPr>
          <p:nvPr/>
        </p:nvSpPr>
        <p:spPr>
          <a:xfrm>
            <a:off x="914400" y="2395373"/>
            <a:ext cx="6934200" cy="400110"/>
          </a:xfrm>
          <a:prstGeom prst="rect">
            <a:avLst/>
          </a:prstGeom>
          <a:blipFill rotWithShape="1">
            <a:blip r:embed="rId5" cstate="print"/>
            <a:stretch>
              <a:fillRect t="-113636" b="-180303"/>
            </a:stretch>
          </a:blipFill>
        </p:spPr>
        <p:txBody>
          <a:bodyPr/>
          <a:lstStyle/>
          <a:p>
            <a:pPr>
              <a:buFontTx/>
              <a:buChar char="•"/>
              <a:defRPr/>
            </a:pPr>
            <a:r>
              <a:rPr lang="en-US">
                <a:noFill/>
                <a:latin typeface="Arial" charset="0"/>
                <a:ea typeface="굴림" pitchFamily="50" charset="-127"/>
                <a:cs typeface="+mn-cs"/>
              </a:rPr>
              <a:t> </a:t>
            </a:r>
          </a:p>
        </p:txBody>
      </p:sp>
      <p:sp>
        <p:nvSpPr>
          <p:cNvPr id="166921" name="Rectangle 5">
            <a:extLst>
              <a:ext uri="{FF2B5EF4-FFF2-40B4-BE49-F238E27FC236}">
                <a16:creationId xmlns:a16="http://schemas.microsoft.com/office/drawing/2014/main" id="{E5910D57-9097-C8FD-47A6-8606D5D16301}"/>
              </a:ext>
            </a:extLst>
          </p:cNvPr>
          <p:cNvSpPr>
            <a:spLocks noChangeArrowheads="1"/>
          </p:cNvSpPr>
          <p:nvPr/>
        </p:nvSpPr>
        <p:spPr bwMode="auto">
          <a:xfrm>
            <a:off x="838200" y="29718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so the model is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灯片编号占位符 11">
            <a:extLst>
              <a:ext uri="{FF2B5EF4-FFF2-40B4-BE49-F238E27FC236}">
                <a16:creationId xmlns:a16="http://schemas.microsoft.com/office/drawing/2014/main" id="{60C6579C-D5C4-5568-0815-741C3CCFFB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9605026-C053-4FF0-AEAA-E643FB996DC9}" type="slidenum">
              <a:rPr lang="en-US" altLang="en-US" sz="1600">
                <a:ea typeface="굴림" panose="020B0600000101010101" pitchFamily="34" charset="-127"/>
              </a:rPr>
              <a:pPr eaLnBrk="1" hangingPunct="1">
                <a:spcBef>
                  <a:spcPct val="0"/>
                </a:spcBef>
                <a:buFontTx/>
                <a:buNone/>
              </a:pPr>
              <a:t>162</a:t>
            </a:fld>
            <a:endParaRPr lang="en-US" altLang="en-US" sz="1600">
              <a:ea typeface="굴림" panose="020B0600000101010101" pitchFamily="34" charset="-127"/>
            </a:endParaRPr>
          </a:p>
        </p:txBody>
      </p:sp>
      <p:sp>
        <p:nvSpPr>
          <p:cNvPr id="167939" name="Title 1">
            <a:extLst>
              <a:ext uri="{FF2B5EF4-FFF2-40B4-BE49-F238E27FC236}">
                <a16:creationId xmlns:a16="http://schemas.microsoft.com/office/drawing/2014/main" id="{F781558D-C8E1-F219-F6A8-0733FFE9E88B}"/>
              </a:ext>
            </a:extLst>
          </p:cNvPr>
          <p:cNvSpPr>
            <a:spLocks noGrp="1"/>
          </p:cNvSpPr>
          <p:nvPr>
            <p:ph type="title" idx="4294967295"/>
          </p:nvPr>
        </p:nvSpPr>
        <p:spPr/>
        <p:txBody>
          <a:bodyPr/>
          <a:lstStyle/>
          <a:p>
            <a:r>
              <a:rPr lang="en-US" altLang="zh-CN">
                <a:ea typeface="宋体" panose="02010600030101010101" pitchFamily="2" charset="-122"/>
              </a:rPr>
              <a:t>Finite Opamp Bandwidth Effect</a:t>
            </a:r>
            <a:endParaRPr lang="zh-CN" altLang="en-US">
              <a:ea typeface="宋体" panose="02010600030101010101" pitchFamily="2" charset="-122"/>
            </a:endParaRPr>
          </a:p>
        </p:txBody>
      </p:sp>
      <p:pic>
        <p:nvPicPr>
          <p:cNvPr id="167940" name="Picture 2">
            <a:extLst>
              <a:ext uri="{FF2B5EF4-FFF2-40B4-BE49-F238E27FC236}">
                <a16:creationId xmlns:a16="http://schemas.microsoft.com/office/drawing/2014/main" id="{A88D59CF-E2C9-5BFA-2E5D-FB4314579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89000"/>
            <a:ext cx="67056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灯片编号占位符 11">
            <a:extLst>
              <a:ext uri="{FF2B5EF4-FFF2-40B4-BE49-F238E27FC236}">
                <a16:creationId xmlns:a16="http://schemas.microsoft.com/office/drawing/2014/main" id="{501C5B1C-4450-1E09-BEB2-0D4B5E3D33C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FAB2B42-6D7E-4BC2-AB1F-D0A808F6B39C}" type="slidenum">
              <a:rPr lang="en-US" altLang="en-US" sz="1600">
                <a:ea typeface="굴림" panose="020B0600000101010101" pitchFamily="34" charset="-127"/>
              </a:rPr>
              <a:pPr eaLnBrk="1" hangingPunct="1">
                <a:spcBef>
                  <a:spcPct val="0"/>
                </a:spcBef>
                <a:buFontTx/>
                <a:buNone/>
              </a:pPr>
              <a:t>163</a:t>
            </a:fld>
            <a:endParaRPr lang="en-US" altLang="en-US" sz="1600">
              <a:ea typeface="굴림" panose="020B0600000101010101" pitchFamily="34" charset="-127"/>
            </a:endParaRPr>
          </a:p>
        </p:txBody>
      </p:sp>
      <p:sp>
        <p:nvSpPr>
          <p:cNvPr id="168963" name="Title 1">
            <a:extLst>
              <a:ext uri="{FF2B5EF4-FFF2-40B4-BE49-F238E27FC236}">
                <a16:creationId xmlns:a16="http://schemas.microsoft.com/office/drawing/2014/main" id="{EC19BC2D-BFDC-97C2-609C-AF7C4EEDBE9C}"/>
              </a:ext>
            </a:extLst>
          </p:cNvPr>
          <p:cNvSpPr>
            <a:spLocks noGrp="1"/>
          </p:cNvSpPr>
          <p:nvPr>
            <p:ph type="title" idx="4294967295"/>
          </p:nvPr>
        </p:nvSpPr>
        <p:spPr>
          <a:xfrm>
            <a:off x="76200" y="152400"/>
            <a:ext cx="8991600" cy="685800"/>
          </a:xfrm>
        </p:spPr>
        <p:txBody>
          <a:bodyPr/>
          <a:lstStyle/>
          <a:p>
            <a:r>
              <a:rPr lang="en-US" altLang="zh-CN">
                <a:ea typeface="宋体" panose="02010600030101010101" pitchFamily="2" charset="-122"/>
              </a:rPr>
              <a:t>Finite Opamp Bandwidth Effect (Cont’d)</a:t>
            </a:r>
            <a:endParaRPr lang="zh-CN" altLang="en-US">
              <a:ea typeface="宋体" panose="02010600030101010101" pitchFamily="2" charset="-122"/>
            </a:endParaRPr>
          </a:p>
        </p:txBody>
      </p:sp>
      <p:sp>
        <p:nvSpPr>
          <p:cNvPr id="168964" name="Content Placeholder 2">
            <a:extLst>
              <a:ext uri="{FF2B5EF4-FFF2-40B4-BE49-F238E27FC236}">
                <a16:creationId xmlns:a16="http://schemas.microsoft.com/office/drawing/2014/main" id="{CC2D3A98-7212-3D7F-2D95-23EC1B94E643}"/>
              </a:ext>
            </a:extLst>
          </p:cNvPr>
          <p:cNvSpPr>
            <a:spLocks noGrp="1"/>
          </p:cNvSpPr>
          <p:nvPr>
            <p:ph idx="4294967295"/>
          </p:nvPr>
        </p:nvSpPr>
        <p:spPr>
          <a:xfrm>
            <a:off x="381000" y="3276600"/>
            <a:ext cx="8382000" cy="352425"/>
          </a:xfrm>
        </p:spPr>
        <p:txBody>
          <a:bodyPr/>
          <a:lstStyle/>
          <a:p>
            <a:pPr marL="0" indent="0">
              <a:buFontTx/>
              <a:buNone/>
            </a:pPr>
            <a:r>
              <a:rPr lang="en-US" altLang="zh-CN" sz="2000">
                <a:ea typeface="宋体" panose="02010600030101010101" pitchFamily="2" charset="-122"/>
              </a:rPr>
              <a:t>For k &lt; 1, even higher </a:t>
            </a:r>
            <a:r>
              <a:rPr lang="el-GR" altLang="zh-CN" sz="2000">
                <a:ea typeface="宋体" panose="02010600030101010101" pitchFamily="2" charset="-122"/>
              </a:rPr>
              <a:t>ω</a:t>
            </a:r>
            <a:r>
              <a:rPr lang="en-US" altLang="zh-CN" sz="1400">
                <a:ea typeface="宋体" panose="02010600030101010101" pitchFamily="2" charset="-122"/>
              </a:rPr>
              <a:t>o</a:t>
            </a:r>
            <a:r>
              <a:rPr lang="en-US" altLang="zh-CN" sz="2000">
                <a:ea typeface="宋体" panose="02010600030101010101" pitchFamily="2" charset="-122"/>
              </a:rPr>
              <a:t>  may be needed. Due to the exponential behavior, the error increases rapidly if </a:t>
            </a:r>
            <a:r>
              <a:rPr lang="el-GR" altLang="zh-CN" sz="2000">
                <a:ea typeface="宋体" panose="02010600030101010101" pitchFamily="2" charset="-122"/>
              </a:rPr>
              <a:t>ω</a:t>
            </a:r>
            <a:r>
              <a:rPr lang="en-US" altLang="zh-CN" sz="2000">
                <a:ea typeface="宋体" panose="02010600030101010101" pitchFamily="2" charset="-122"/>
              </a:rPr>
              <a:t>0 is too small!</a:t>
            </a:r>
          </a:p>
          <a:p>
            <a:pPr marL="0" indent="0"/>
            <a:endParaRPr lang="zh-CN" altLang="en-US">
              <a:ea typeface="宋体" panose="02010600030101010101" pitchFamily="2" charset="-122"/>
            </a:endParaRPr>
          </a:p>
        </p:txBody>
      </p:sp>
      <p:pic>
        <p:nvPicPr>
          <p:cNvPr id="168965" name="Picture 2">
            <a:extLst>
              <a:ext uri="{FF2B5EF4-FFF2-40B4-BE49-F238E27FC236}">
                <a16:creationId xmlns:a16="http://schemas.microsoft.com/office/drawing/2014/main" id="{749ED530-6C4C-53F0-74D1-693C5BBB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386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6" name="Rectangle 5">
            <a:extLst>
              <a:ext uri="{FF2B5EF4-FFF2-40B4-BE49-F238E27FC236}">
                <a16:creationId xmlns:a16="http://schemas.microsoft.com/office/drawing/2014/main" id="{E964470B-8983-B54E-C889-36A441193274}"/>
              </a:ext>
            </a:extLst>
          </p:cNvPr>
          <p:cNvSpPr>
            <a:spLocks noChangeArrowheads="1"/>
          </p:cNvSpPr>
          <p:nvPr/>
        </p:nvSpPr>
        <p:spPr bwMode="auto">
          <a:xfrm>
            <a:off x="381000" y="4267200"/>
            <a:ext cx="830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The derivation assumes vin(t) is constant. If several stages settle simultaneously, or if there is a continuous-time loop of opamp and coupling C’s, then computer analysis (SWITCAP, Fang/Tsividis) is needed.</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灯片编号占位符 11">
            <a:extLst>
              <a:ext uri="{FF2B5EF4-FFF2-40B4-BE49-F238E27FC236}">
                <a16:creationId xmlns:a16="http://schemas.microsoft.com/office/drawing/2014/main" id="{941326DC-9E34-8D93-3694-95D5CDF108C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D231719-BB09-40B4-A6DD-78295129A005}" type="slidenum">
              <a:rPr lang="en-US" altLang="en-US" sz="1600">
                <a:ea typeface="굴림" panose="020B0600000101010101" pitchFamily="34" charset="-127"/>
              </a:rPr>
              <a:pPr eaLnBrk="1" hangingPunct="1">
                <a:spcBef>
                  <a:spcPct val="0"/>
                </a:spcBef>
                <a:buFontTx/>
                <a:buNone/>
              </a:pPr>
              <a:t>164</a:t>
            </a:fld>
            <a:endParaRPr lang="en-US" altLang="en-US" sz="1600">
              <a:ea typeface="굴림" panose="020B0600000101010101" pitchFamily="34" charset="-127"/>
            </a:endParaRPr>
          </a:p>
        </p:txBody>
      </p:sp>
      <p:sp>
        <p:nvSpPr>
          <p:cNvPr id="169987" name="Title 1">
            <a:extLst>
              <a:ext uri="{FF2B5EF4-FFF2-40B4-BE49-F238E27FC236}">
                <a16:creationId xmlns:a16="http://schemas.microsoft.com/office/drawing/2014/main" id="{D2D6AD2B-41FA-67EB-2B53-FE4E204B1801}"/>
              </a:ext>
            </a:extLst>
          </p:cNvPr>
          <p:cNvSpPr>
            <a:spLocks noGrp="1"/>
          </p:cNvSpPr>
          <p:nvPr>
            <p:ph type="title" idx="4294967295"/>
          </p:nvPr>
        </p:nvSpPr>
        <p:spPr>
          <a:xfrm>
            <a:off x="76200" y="152400"/>
            <a:ext cx="8991600" cy="685800"/>
          </a:xfrm>
        </p:spPr>
        <p:txBody>
          <a:bodyPr/>
          <a:lstStyle/>
          <a:p>
            <a:r>
              <a:rPr lang="en-US" altLang="zh-CN">
                <a:ea typeface="宋体" panose="02010600030101010101" pitchFamily="2" charset="-122"/>
              </a:rPr>
              <a:t>Time Constant of OTA-SC Integrator</a:t>
            </a:r>
            <a:endParaRPr lang="zh-CN" altLang="en-US">
              <a:ea typeface="宋体" panose="02010600030101010101" pitchFamily="2" charset="-122"/>
            </a:endParaRPr>
          </a:p>
        </p:txBody>
      </p:sp>
      <p:pic>
        <p:nvPicPr>
          <p:cNvPr id="169988" name="Picture 3">
            <a:extLst>
              <a:ext uri="{FF2B5EF4-FFF2-40B4-BE49-F238E27FC236}">
                <a16:creationId xmlns:a16="http://schemas.microsoft.com/office/drawing/2014/main" id="{8B0E4AB1-2005-AB46-0A27-0F2461F27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838200"/>
            <a:ext cx="465772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Rectangle 4">
            <a:extLst>
              <a:ext uri="{FF2B5EF4-FFF2-40B4-BE49-F238E27FC236}">
                <a16:creationId xmlns:a16="http://schemas.microsoft.com/office/drawing/2014/main" id="{DFA8F3E3-142B-F47A-E4A9-8895143EB652}"/>
              </a:ext>
            </a:extLst>
          </p:cNvPr>
          <p:cNvSpPr>
            <a:spLocks noChangeArrowheads="1"/>
          </p:cNvSpPr>
          <p:nvPr/>
        </p:nvSpPr>
        <p:spPr bwMode="auto">
          <a:xfrm>
            <a:off x="838200" y="3581400"/>
            <a:ext cx="219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Open-loop Gain</a:t>
            </a:r>
            <a:endParaRPr lang="en-US" altLang="en-US" sz="2000">
              <a:ea typeface="굴림" panose="020B0600000101010101" pitchFamily="34" charset="-127"/>
            </a:endParaRPr>
          </a:p>
        </p:txBody>
      </p:sp>
      <p:sp>
        <p:nvSpPr>
          <p:cNvPr id="9" name="Rectangle 8">
            <a:extLst>
              <a:ext uri="{FF2B5EF4-FFF2-40B4-BE49-F238E27FC236}">
                <a16:creationId xmlns:a16="http://schemas.microsoft.com/office/drawing/2014/main" id="{2D65FA8B-CFA9-B2D7-E570-D500921CCAAC}"/>
              </a:ext>
            </a:extLst>
          </p:cNvPr>
          <p:cNvSpPr>
            <a:spLocks noRot="1" noChangeAspect="1" noMove="1" noResize="1" noEditPoints="1" noAdjustHandles="1" noChangeArrowheads="1" noChangeShapeType="1" noTextEdit="1"/>
          </p:cNvSpPr>
          <p:nvPr/>
        </p:nvSpPr>
        <p:spPr>
          <a:xfrm>
            <a:off x="304800" y="4062283"/>
            <a:ext cx="3459537" cy="433517"/>
          </a:xfrm>
          <a:prstGeom prst="rect">
            <a:avLst/>
          </a:prstGeom>
          <a:blipFill rotWithShape="1">
            <a:blip r:embed="rId3" cstate="print"/>
            <a:stretch>
              <a:fillRect l="-1408" t="-2778" b="-11111"/>
            </a:stretch>
          </a:blipFill>
        </p:spPr>
        <p:txBody>
          <a:bodyPr/>
          <a:lstStyle/>
          <a:p>
            <a:pPr>
              <a:buFontTx/>
              <a:buChar char="•"/>
              <a:defRPr/>
            </a:pPr>
            <a:r>
              <a:rPr lang="en-US">
                <a:noFill/>
                <a:latin typeface="Arial" charset="0"/>
                <a:ea typeface="굴림" pitchFamily="50" charset="-127"/>
                <a:cs typeface="+mn-cs"/>
              </a:rPr>
              <a:t> </a:t>
            </a:r>
          </a:p>
        </p:txBody>
      </p:sp>
      <p:sp>
        <p:nvSpPr>
          <p:cNvPr id="11" name="Rectangle 10">
            <a:extLst>
              <a:ext uri="{FF2B5EF4-FFF2-40B4-BE49-F238E27FC236}">
                <a16:creationId xmlns:a16="http://schemas.microsoft.com/office/drawing/2014/main" id="{B4512346-4198-75D0-448A-8333DC80F123}"/>
              </a:ext>
            </a:extLst>
          </p:cNvPr>
          <p:cNvSpPr>
            <a:spLocks noRot="1" noChangeAspect="1" noMove="1" noResize="1" noEditPoints="1" noAdjustHandles="1" noChangeArrowheads="1" noChangeShapeType="1" noTextEdit="1"/>
          </p:cNvSpPr>
          <p:nvPr/>
        </p:nvSpPr>
        <p:spPr>
          <a:xfrm>
            <a:off x="1066800" y="5410200"/>
            <a:ext cx="1706173" cy="599716"/>
          </a:xfrm>
          <a:prstGeom prst="rect">
            <a:avLst/>
          </a:prstGeom>
          <a:blipFill rotWithShape="1">
            <a:blip r:embed="rId4"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2" name="Rectangle 11">
            <a:extLst>
              <a:ext uri="{FF2B5EF4-FFF2-40B4-BE49-F238E27FC236}">
                <a16:creationId xmlns:a16="http://schemas.microsoft.com/office/drawing/2014/main" id="{E442BF06-8A12-FC69-AC7C-0A4752B99DD9}"/>
              </a:ext>
            </a:extLst>
          </p:cNvPr>
          <p:cNvSpPr>
            <a:spLocks noRot="1" noChangeAspect="1" noMove="1" noResize="1" noEditPoints="1" noAdjustHandles="1" noChangeArrowheads="1" noChangeShapeType="1" noTextEdit="1"/>
          </p:cNvSpPr>
          <p:nvPr/>
        </p:nvSpPr>
        <p:spPr>
          <a:xfrm>
            <a:off x="5334000" y="1066800"/>
            <a:ext cx="1387175" cy="400110"/>
          </a:xfrm>
          <a:prstGeom prst="rect">
            <a:avLst/>
          </a:prstGeom>
          <a:blipFill rotWithShape="1">
            <a:blip r:embed="rId5" cstate="print"/>
            <a:stretch>
              <a:fillRect l="-3509" t="-1515" b="-22727"/>
            </a:stretch>
          </a:blipFill>
        </p:spPr>
        <p:txBody>
          <a:bodyPr/>
          <a:lstStyle/>
          <a:p>
            <a:pPr>
              <a:buFontTx/>
              <a:buChar char="•"/>
              <a:defRPr/>
            </a:pPr>
            <a:r>
              <a:rPr lang="en-US">
                <a:noFill/>
                <a:latin typeface="Arial" charset="0"/>
                <a:ea typeface="굴림" pitchFamily="50" charset="-127"/>
                <a:cs typeface="+mn-cs"/>
              </a:rPr>
              <a:t> </a:t>
            </a:r>
          </a:p>
        </p:txBody>
      </p:sp>
      <p:sp>
        <p:nvSpPr>
          <p:cNvPr id="13" name="Rectangle 12">
            <a:extLst>
              <a:ext uri="{FF2B5EF4-FFF2-40B4-BE49-F238E27FC236}">
                <a16:creationId xmlns:a16="http://schemas.microsoft.com/office/drawing/2014/main" id="{75B7C4B2-7742-7A63-9388-0CBB53700827}"/>
              </a:ext>
            </a:extLst>
          </p:cNvPr>
          <p:cNvSpPr>
            <a:spLocks noRot="1" noChangeAspect="1" noMove="1" noResize="1" noEditPoints="1" noAdjustHandles="1" noChangeArrowheads="1" noChangeShapeType="1" noTextEdit="1"/>
          </p:cNvSpPr>
          <p:nvPr/>
        </p:nvSpPr>
        <p:spPr>
          <a:xfrm>
            <a:off x="1207531" y="4648200"/>
            <a:ext cx="1457771" cy="573683"/>
          </a:xfrm>
          <a:prstGeom prst="rect">
            <a:avLst/>
          </a:prstGeom>
          <a:blipFill rotWithShape="1">
            <a:blip r:embed="rId6"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4" name="Rectangle 13">
            <a:extLst>
              <a:ext uri="{FF2B5EF4-FFF2-40B4-BE49-F238E27FC236}">
                <a16:creationId xmlns:a16="http://schemas.microsoft.com/office/drawing/2014/main" id="{5D6CCF45-0CEC-760A-4255-EA6A23D07B67}"/>
              </a:ext>
            </a:extLst>
          </p:cNvPr>
          <p:cNvSpPr>
            <a:spLocks noRot="1" noChangeAspect="1" noMove="1" noResize="1" noEditPoints="1" noAdjustHandles="1" noChangeArrowheads="1" noChangeShapeType="1" noTextEdit="1"/>
          </p:cNvSpPr>
          <p:nvPr/>
        </p:nvSpPr>
        <p:spPr>
          <a:xfrm>
            <a:off x="7086600" y="1026517"/>
            <a:ext cx="1354153" cy="573683"/>
          </a:xfrm>
          <a:prstGeom prst="rect">
            <a:avLst/>
          </a:prstGeom>
          <a:blipFill rotWithShape="1">
            <a:blip r:embed="rId7"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5" name="Rectangle 14">
            <a:extLst>
              <a:ext uri="{FF2B5EF4-FFF2-40B4-BE49-F238E27FC236}">
                <a16:creationId xmlns:a16="http://schemas.microsoft.com/office/drawing/2014/main" id="{3AA5F5D3-7180-AFFF-9742-A6D4A8EA7259}"/>
              </a:ext>
            </a:extLst>
          </p:cNvPr>
          <p:cNvSpPr>
            <a:spLocks noRot="1" noChangeAspect="1" noMove="1" noResize="1" noEditPoints="1" noAdjustHandles="1" noChangeArrowheads="1" noChangeShapeType="1" noTextEdit="1"/>
          </p:cNvSpPr>
          <p:nvPr/>
        </p:nvSpPr>
        <p:spPr>
          <a:xfrm>
            <a:off x="6027587" y="1600200"/>
            <a:ext cx="1710981" cy="599716"/>
          </a:xfrm>
          <a:prstGeom prst="rect">
            <a:avLst/>
          </a:prstGeom>
          <a:blipFill rotWithShape="1">
            <a:blip r:embed="rId8"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69996" name="Rectangle 15">
            <a:extLst>
              <a:ext uri="{FF2B5EF4-FFF2-40B4-BE49-F238E27FC236}">
                <a16:creationId xmlns:a16="http://schemas.microsoft.com/office/drawing/2014/main" id="{8DF3EFF7-6016-8A48-0D68-67887538732E}"/>
              </a:ext>
            </a:extLst>
          </p:cNvPr>
          <p:cNvSpPr>
            <a:spLocks noChangeArrowheads="1"/>
          </p:cNvSpPr>
          <p:nvPr/>
        </p:nvSpPr>
        <p:spPr bwMode="auto">
          <a:xfrm>
            <a:off x="5748338" y="2343150"/>
            <a:ext cx="2252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At pole S</a:t>
            </a:r>
            <a:r>
              <a:rPr lang="en-US" altLang="en-US" sz="2000" b="1" baseline="-25000">
                <a:ea typeface="굴림" panose="020B0600000101010101" pitchFamily="34" charset="-127"/>
              </a:rPr>
              <a:t>P</a:t>
            </a:r>
            <a:r>
              <a:rPr lang="en-US" altLang="en-US" sz="2000" b="1">
                <a:ea typeface="굴림" panose="020B0600000101010101" pitchFamily="34" charset="-127"/>
              </a:rPr>
              <a:t>, V</a:t>
            </a:r>
            <a:r>
              <a:rPr lang="en-US" altLang="en-US" sz="2000" b="1" baseline="-25000">
                <a:ea typeface="굴림" panose="020B0600000101010101" pitchFamily="34" charset="-127"/>
              </a:rPr>
              <a:t>1</a:t>
            </a:r>
            <a:r>
              <a:rPr lang="en-US" altLang="en-US" sz="2000" b="1">
                <a:ea typeface="굴림" panose="020B0600000101010101" pitchFamily="34" charset="-127"/>
              </a:rPr>
              <a:t>=V</a:t>
            </a:r>
            <a:r>
              <a:rPr lang="en-US" altLang="en-US" sz="2000" b="1" baseline="30000">
                <a:ea typeface="굴림" panose="020B0600000101010101" pitchFamily="34" charset="-127"/>
              </a:rPr>
              <a:t>-</a:t>
            </a:r>
            <a:endParaRPr lang="en-US" altLang="en-US" sz="2000">
              <a:ea typeface="굴림" panose="020B0600000101010101" pitchFamily="34" charset="-127"/>
            </a:endParaRPr>
          </a:p>
        </p:txBody>
      </p:sp>
      <p:sp>
        <p:nvSpPr>
          <p:cNvPr id="17" name="Rectangle 16">
            <a:extLst>
              <a:ext uri="{FF2B5EF4-FFF2-40B4-BE49-F238E27FC236}">
                <a16:creationId xmlns:a16="http://schemas.microsoft.com/office/drawing/2014/main" id="{B46C952A-0FB2-C1FD-5847-8F33A2A86B6B}"/>
              </a:ext>
            </a:extLst>
          </p:cNvPr>
          <p:cNvSpPr>
            <a:spLocks noRot="1" noChangeAspect="1" noMove="1" noResize="1" noEditPoints="1" noAdjustHandles="1" noChangeArrowheads="1" noChangeShapeType="1" noTextEdit="1"/>
          </p:cNvSpPr>
          <p:nvPr/>
        </p:nvSpPr>
        <p:spPr>
          <a:xfrm>
            <a:off x="5319074" y="2819400"/>
            <a:ext cx="3288464" cy="598818"/>
          </a:xfrm>
          <a:prstGeom prst="rect">
            <a:avLst/>
          </a:prstGeom>
          <a:blipFill rotWithShape="1">
            <a:blip r:embed="rId9"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69998" name="Rectangle 17">
            <a:extLst>
              <a:ext uri="{FF2B5EF4-FFF2-40B4-BE49-F238E27FC236}">
                <a16:creationId xmlns:a16="http://schemas.microsoft.com/office/drawing/2014/main" id="{E5C16BD1-D3DF-1288-D69A-FE4AAF927344}"/>
              </a:ext>
            </a:extLst>
          </p:cNvPr>
          <p:cNvSpPr>
            <a:spLocks noChangeArrowheads="1"/>
          </p:cNvSpPr>
          <p:nvPr/>
        </p:nvSpPr>
        <p:spPr bwMode="auto">
          <a:xfrm>
            <a:off x="5891213" y="35814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Transient term:</a:t>
            </a:r>
            <a:endParaRPr lang="en-US" altLang="en-US" sz="2000">
              <a:ea typeface="굴림" panose="020B0600000101010101" pitchFamily="34" charset="-127"/>
            </a:endParaRPr>
          </a:p>
        </p:txBody>
      </p:sp>
      <p:sp>
        <p:nvSpPr>
          <p:cNvPr id="19" name="Rectangle 18">
            <a:extLst>
              <a:ext uri="{FF2B5EF4-FFF2-40B4-BE49-F238E27FC236}">
                <a16:creationId xmlns:a16="http://schemas.microsoft.com/office/drawing/2014/main" id="{CD0B9ACA-AB30-D084-0A9C-DFC938496109}"/>
              </a:ext>
            </a:extLst>
          </p:cNvPr>
          <p:cNvSpPr>
            <a:spLocks noRot="1" noChangeAspect="1" noMove="1" noResize="1" noEditPoints="1" noAdjustHandles="1" noChangeArrowheads="1" noChangeShapeType="1" noTextEdit="1"/>
          </p:cNvSpPr>
          <p:nvPr/>
        </p:nvSpPr>
        <p:spPr>
          <a:xfrm>
            <a:off x="4876800" y="4114800"/>
            <a:ext cx="1545038" cy="434927"/>
          </a:xfrm>
          <a:prstGeom prst="rect">
            <a:avLst/>
          </a:prstGeom>
          <a:blipFill rotWithShape="1">
            <a:blip r:embed="rId10" cstate="print"/>
            <a:stretch>
              <a:fillRect l="-3162" t="-78873" r="-28063" b="-98592"/>
            </a:stretch>
          </a:blipFill>
        </p:spPr>
        <p:txBody>
          <a:bodyPr/>
          <a:lstStyle/>
          <a:p>
            <a:pPr>
              <a:buFontTx/>
              <a:buChar char="•"/>
              <a:defRPr/>
            </a:pPr>
            <a:r>
              <a:rPr lang="en-US">
                <a:noFill/>
                <a:latin typeface="Arial" charset="0"/>
                <a:ea typeface="굴림" pitchFamily="50" charset="-127"/>
                <a:cs typeface="+mn-cs"/>
              </a:rPr>
              <a:t> </a:t>
            </a:r>
          </a:p>
        </p:txBody>
      </p:sp>
      <p:sp>
        <p:nvSpPr>
          <p:cNvPr id="20" name="Rectangle 19">
            <a:extLst>
              <a:ext uri="{FF2B5EF4-FFF2-40B4-BE49-F238E27FC236}">
                <a16:creationId xmlns:a16="http://schemas.microsoft.com/office/drawing/2014/main" id="{D41224FD-5BE1-B095-5094-092371DAC6FB}"/>
              </a:ext>
            </a:extLst>
          </p:cNvPr>
          <p:cNvSpPr>
            <a:spLocks noRot="1" noChangeAspect="1" noMove="1" noResize="1" noEditPoints="1" noAdjustHandles="1" noChangeArrowheads="1" noChangeShapeType="1" noTextEdit="1"/>
          </p:cNvSpPr>
          <p:nvPr/>
        </p:nvSpPr>
        <p:spPr>
          <a:xfrm>
            <a:off x="6503498" y="4038600"/>
            <a:ext cx="1954702" cy="606833"/>
          </a:xfrm>
          <a:prstGeom prst="rect">
            <a:avLst/>
          </a:prstGeom>
          <a:blipFill rotWithShape="1">
            <a:blip r:embed="rId11"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70001" name="Rectangle 20">
            <a:extLst>
              <a:ext uri="{FF2B5EF4-FFF2-40B4-BE49-F238E27FC236}">
                <a16:creationId xmlns:a16="http://schemas.microsoft.com/office/drawing/2014/main" id="{CB46892B-3BB6-3865-41E4-0CE80C71FC90}"/>
              </a:ext>
            </a:extLst>
          </p:cNvPr>
          <p:cNvSpPr>
            <a:spLocks noChangeArrowheads="1"/>
          </p:cNvSpPr>
          <p:nvPr/>
        </p:nvSpPr>
        <p:spPr bwMode="auto">
          <a:xfrm>
            <a:off x="4572000" y="470217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Unity-gain conventional integrator, assuming all C is equal:</a:t>
            </a:r>
            <a:endParaRPr lang="en-US" altLang="en-US" sz="2000">
              <a:ea typeface="굴림" panose="020B0600000101010101" pitchFamily="34" charset="-127"/>
            </a:endParaRPr>
          </a:p>
        </p:txBody>
      </p:sp>
      <p:sp>
        <p:nvSpPr>
          <p:cNvPr id="22" name="Rectangle 21">
            <a:extLst>
              <a:ext uri="{FF2B5EF4-FFF2-40B4-BE49-F238E27FC236}">
                <a16:creationId xmlns:a16="http://schemas.microsoft.com/office/drawing/2014/main" id="{A6A0CD52-401C-74D1-FC19-5045CD793C6B}"/>
              </a:ext>
            </a:extLst>
          </p:cNvPr>
          <p:cNvSpPr>
            <a:spLocks noRot="1" noChangeAspect="1" noMove="1" noResize="1" noEditPoints="1" noAdjustHandles="1" noChangeArrowheads="1" noChangeShapeType="1" noTextEdit="1"/>
          </p:cNvSpPr>
          <p:nvPr/>
        </p:nvSpPr>
        <p:spPr>
          <a:xfrm>
            <a:off x="6577710" y="5427590"/>
            <a:ext cx="1017779" cy="606833"/>
          </a:xfrm>
          <a:prstGeom prst="rect">
            <a:avLst/>
          </a:prstGeom>
          <a:blipFill rotWithShape="1">
            <a:blip r:embed="rId12" cstate="print"/>
            <a:stretch>
              <a:fillRect/>
            </a:stretch>
          </a:blipFill>
        </p:spPr>
        <p:txBody>
          <a:bodyPr/>
          <a:lstStyle/>
          <a:p>
            <a:pPr>
              <a:buFontTx/>
              <a:buChar char="•"/>
              <a:defRPr/>
            </a:pPr>
            <a:r>
              <a:rPr lang="en-US">
                <a:noFill/>
                <a:latin typeface="Arial" charset="0"/>
                <a:ea typeface="굴림" pitchFamily="50" charset="-127"/>
                <a:cs typeface="+mn-cs"/>
              </a:rPr>
              <a:t>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灯片编号占位符 11">
            <a:extLst>
              <a:ext uri="{FF2B5EF4-FFF2-40B4-BE49-F238E27FC236}">
                <a16:creationId xmlns:a16="http://schemas.microsoft.com/office/drawing/2014/main" id="{C5F296A6-FA91-B14A-5942-552B4D6228C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23FA1EB-900B-4FA1-AF17-2CEBD2706EFC}" type="slidenum">
              <a:rPr lang="en-US" altLang="en-US" sz="1600">
                <a:ea typeface="굴림" panose="020B0600000101010101" pitchFamily="34" charset="-127"/>
              </a:rPr>
              <a:pPr eaLnBrk="1" hangingPunct="1">
                <a:spcBef>
                  <a:spcPct val="0"/>
                </a:spcBef>
                <a:buFontTx/>
                <a:buNone/>
              </a:pPr>
              <a:t>165</a:t>
            </a:fld>
            <a:endParaRPr lang="en-US" altLang="en-US" sz="1600">
              <a:ea typeface="굴림" panose="020B0600000101010101" pitchFamily="34" charset="-127"/>
            </a:endParaRPr>
          </a:p>
        </p:txBody>
      </p:sp>
      <p:sp>
        <p:nvSpPr>
          <p:cNvPr id="171011" name="Title 1">
            <a:extLst>
              <a:ext uri="{FF2B5EF4-FFF2-40B4-BE49-F238E27FC236}">
                <a16:creationId xmlns:a16="http://schemas.microsoft.com/office/drawing/2014/main" id="{C846FFC3-B601-94A5-FCA9-A80790FB1698}"/>
              </a:ext>
            </a:extLst>
          </p:cNvPr>
          <p:cNvSpPr>
            <a:spLocks noGrp="1"/>
          </p:cNvSpPr>
          <p:nvPr>
            <p:ph type="title" idx="4294967295"/>
          </p:nvPr>
        </p:nvSpPr>
        <p:spPr>
          <a:xfrm>
            <a:off x="76200" y="152400"/>
            <a:ext cx="8991600" cy="685800"/>
          </a:xfrm>
        </p:spPr>
        <p:txBody>
          <a:bodyPr/>
          <a:lstStyle/>
          <a:p>
            <a:r>
              <a:rPr lang="en-US" altLang="zh-CN" sz="2800">
                <a:ea typeface="宋体" panose="02010600030101010101" pitchFamily="2" charset="-122"/>
              </a:rPr>
              <a:t>Integrator Using a Two-Stage (Buffered) Opamp </a:t>
            </a:r>
            <a:endParaRPr lang="zh-CN" altLang="en-US" sz="2800">
              <a:ea typeface="宋体" panose="02010600030101010101" pitchFamily="2" charset="-122"/>
            </a:endParaRPr>
          </a:p>
        </p:txBody>
      </p:sp>
      <p:pic>
        <p:nvPicPr>
          <p:cNvPr id="171012" name="Picture 2">
            <a:extLst>
              <a:ext uri="{FF2B5EF4-FFF2-40B4-BE49-F238E27FC236}">
                <a16:creationId xmlns:a16="http://schemas.microsoft.com/office/drawing/2014/main" id="{BDBFFA6D-D2F7-F748-E8D1-02676D6F2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3108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a:extLst>
              <a:ext uri="{FF2B5EF4-FFF2-40B4-BE49-F238E27FC236}">
                <a16:creationId xmlns:a16="http://schemas.microsoft.com/office/drawing/2014/main" id="{8B5E399F-47F4-1F54-A9D6-021DBD304BFA}"/>
              </a:ext>
            </a:extLst>
          </p:cNvPr>
          <p:cNvSpPr>
            <a:spLocks noRot="1" noChangeAspect="1" noMove="1" noResize="1" noEditPoints="1" noAdjustHandles="1" noChangeArrowheads="1" noChangeShapeType="1" noTextEdit="1"/>
          </p:cNvSpPr>
          <p:nvPr/>
        </p:nvSpPr>
        <p:spPr>
          <a:xfrm>
            <a:off x="2057400" y="4343400"/>
            <a:ext cx="1549078" cy="626903"/>
          </a:xfrm>
          <a:prstGeom prst="rect">
            <a:avLst/>
          </a:prstGeom>
          <a:blipFill rotWithShape="1">
            <a:blip r:embed="rId3"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71014" name="Rectangle 2">
            <a:extLst>
              <a:ext uri="{FF2B5EF4-FFF2-40B4-BE49-F238E27FC236}">
                <a16:creationId xmlns:a16="http://schemas.microsoft.com/office/drawing/2014/main" id="{34B45D5C-7C1A-AD53-55EE-5ACF8ECE0717}"/>
              </a:ext>
            </a:extLst>
          </p:cNvPr>
          <p:cNvSpPr>
            <a:spLocks noChangeArrowheads="1"/>
          </p:cNvSpPr>
          <p:nvPr/>
        </p:nvSpPr>
        <p:spPr bwMode="auto">
          <a:xfrm>
            <a:off x="3962400" y="4419600"/>
            <a:ext cx="443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Let Initial Values be V</a:t>
            </a:r>
            <a:r>
              <a:rPr lang="en-US" altLang="en-US" sz="2000" b="1" baseline="-25000">
                <a:ea typeface="굴림" panose="020B0600000101010101" pitchFamily="34" charset="-127"/>
              </a:rPr>
              <a:t>C1</a:t>
            </a:r>
            <a:r>
              <a:rPr lang="en-US" altLang="en-US" sz="2000" b="1">
                <a:ea typeface="굴림" panose="020B0600000101010101" pitchFamily="34" charset="-127"/>
              </a:rPr>
              <a:t>=V</a:t>
            </a:r>
            <a:r>
              <a:rPr lang="en-US" altLang="en-US" sz="2000" b="1" baseline="-25000">
                <a:ea typeface="굴림" panose="020B0600000101010101" pitchFamily="34" charset="-127"/>
              </a:rPr>
              <a:t>1</a:t>
            </a:r>
            <a:r>
              <a:rPr lang="en-US" altLang="en-US" sz="2000" b="1">
                <a:ea typeface="굴림" panose="020B0600000101010101" pitchFamily="34" charset="-127"/>
              </a:rPr>
              <a:t>, V</a:t>
            </a:r>
            <a:r>
              <a:rPr lang="en-US" altLang="en-US" sz="2000" b="1" baseline="-25000">
                <a:ea typeface="굴림" panose="020B0600000101010101" pitchFamily="34" charset="-127"/>
              </a:rPr>
              <a:t>C2</a:t>
            </a:r>
            <a:r>
              <a:rPr lang="en-US" altLang="en-US" sz="2000" b="1">
                <a:ea typeface="굴림" panose="020B0600000101010101" pitchFamily="34" charset="-127"/>
              </a:rPr>
              <a:t>=0</a:t>
            </a:r>
            <a:endParaRPr lang="en-US" altLang="en-US" sz="2000">
              <a:ea typeface="굴림" panose="020B0600000101010101" pitchFamily="34" charset="-127"/>
            </a:endParaRPr>
          </a:p>
        </p:txBody>
      </p:sp>
      <p:sp>
        <p:nvSpPr>
          <p:cNvPr id="4" name="Rectangle 3">
            <a:extLst>
              <a:ext uri="{FF2B5EF4-FFF2-40B4-BE49-F238E27FC236}">
                <a16:creationId xmlns:a16="http://schemas.microsoft.com/office/drawing/2014/main" id="{DC2F1782-BDDB-6F28-20C2-3EA29B0FF448}"/>
              </a:ext>
            </a:extLst>
          </p:cNvPr>
          <p:cNvSpPr>
            <a:spLocks noRot="1" noChangeAspect="1" noMove="1" noResize="1" noEditPoints="1" noAdjustHandles="1" noChangeArrowheads="1" noChangeShapeType="1" noTextEdit="1"/>
          </p:cNvSpPr>
          <p:nvPr/>
        </p:nvSpPr>
        <p:spPr>
          <a:xfrm>
            <a:off x="2527373" y="5181600"/>
            <a:ext cx="4357540" cy="573683"/>
          </a:xfrm>
          <a:prstGeom prst="rect">
            <a:avLst/>
          </a:prstGeom>
          <a:blipFill rotWithShape="1">
            <a:blip r:embed="rId4" cstate="print"/>
            <a:stretch>
              <a:fillRect/>
            </a:stretch>
          </a:blipFill>
        </p:spPr>
        <p:txBody>
          <a:bodyPr/>
          <a:lstStyle/>
          <a:p>
            <a:pPr>
              <a:buFontTx/>
              <a:buChar char="•"/>
              <a:defRPr/>
            </a:pPr>
            <a:r>
              <a:rPr lang="en-US">
                <a:noFill/>
                <a:latin typeface="Arial" charset="0"/>
                <a:ea typeface="굴림" pitchFamily="50" charset="-127"/>
                <a:cs typeface="+mn-cs"/>
              </a:rP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灯片编号占位符 11">
            <a:extLst>
              <a:ext uri="{FF2B5EF4-FFF2-40B4-BE49-F238E27FC236}">
                <a16:creationId xmlns:a16="http://schemas.microsoft.com/office/drawing/2014/main" id="{1305C5D2-9463-196F-C929-EAB88D680DD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03BD890-CDA0-42DF-AB87-3AF874C55C09}" type="slidenum">
              <a:rPr lang="en-US" altLang="en-US" sz="1600">
                <a:ea typeface="굴림" panose="020B0600000101010101" pitchFamily="34" charset="-127"/>
              </a:rPr>
              <a:pPr eaLnBrk="1" hangingPunct="1">
                <a:spcBef>
                  <a:spcPct val="0"/>
                </a:spcBef>
                <a:buFontTx/>
                <a:buNone/>
              </a:pPr>
              <a:t>166</a:t>
            </a:fld>
            <a:endParaRPr lang="en-US" altLang="en-US" sz="1600">
              <a:ea typeface="굴림" panose="020B0600000101010101" pitchFamily="34" charset="-127"/>
            </a:endParaRPr>
          </a:p>
        </p:txBody>
      </p:sp>
      <p:sp>
        <p:nvSpPr>
          <p:cNvPr id="172035" name="Title 1">
            <a:extLst>
              <a:ext uri="{FF2B5EF4-FFF2-40B4-BE49-F238E27FC236}">
                <a16:creationId xmlns:a16="http://schemas.microsoft.com/office/drawing/2014/main" id="{71F0E629-F8A3-31B8-47A2-AC0FE5813A7D}"/>
              </a:ext>
            </a:extLst>
          </p:cNvPr>
          <p:cNvSpPr>
            <a:spLocks noGrp="1"/>
          </p:cNvSpPr>
          <p:nvPr>
            <p:ph type="title" idx="4294967295"/>
          </p:nvPr>
        </p:nvSpPr>
        <p:spPr>
          <a:xfrm>
            <a:off x="76200" y="152400"/>
            <a:ext cx="8991600" cy="685800"/>
          </a:xfrm>
        </p:spPr>
        <p:txBody>
          <a:bodyPr/>
          <a:lstStyle/>
          <a:p>
            <a:r>
              <a:rPr lang="en-US" altLang="zh-CN" sz="2800">
                <a:ea typeface="宋体" panose="02010600030101010101" pitchFamily="2" charset="-122"/>
              </a:rPr>
              <a:t>Integrator Using a Two-Stage (Buffered) Opamp </a:t>
            </a:r>
            <a:endParaRPr lang="zh-CN" altLang="en-US" sz="2800">
              <a:ea typeface="宋体" panose="02010600030101010101" pitchFamily="2" charset="-122"/>
            </a:endParaRPr>
          </a:p>
        </p:txBody>
      </p:sp>
      <p:pic>
        <p:nvPicPr>
          <p:cNvPr id="172036" name="Picture 2">
            <a:extLst>
              <a:ext uri="{FF2B5EF4-FFF2-40B4-BE49-F238E27FC236}">
                <a16:creationId xmlns:a16="http://schemas.microsoft.com/office/drawing/2014/main" id="{F97F5F2D-6FA7-34BB-E9F5-9BB1D6C5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066800"/>
            <a:ext cx="49149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2037" name="Rectangle 11">
            <a:extLst>
              <a:ext uri="{FF2B5EF4-FFF2-40B4-BE49-F238E27FC236}">
                <a16:creationId xmlns:a16="http://schemas.microsoft.com/office/drawing/2014/main" id="{BDE1AF38-A5CD-D2EA-2787-82D6619646EF}"/>
              </a:ext>
            </a:extLst>
          </p:cNvPr>
          <p:cNvSpPr>
            <a:spLocks noChangeArrowheads="1"/>
          </p:cNvSpPr>
          <p:nvPr/>
        </p:nvSpPr>
        <p:spPr bwMode="auto">
          <a:xfrm>
            <a:off x="1854200" y="4191000"/>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Pole at: </a:t>
            </a:r>
            <a:endParaRPr lang="en-US" altLang="en-US" sz="2000">
              <a:ea typeface="굴림" panose="020B0600000101010101" pitchFamily="34" charset="-127"/>
            </a:endParaRPr>
          </a:p>
        </p:txBody>
      </p:sp>
      <p:sp>
        <p:nvSpPr>
          <p:cNvPr id="172038" name="Rectangle 13">
            <a:extLst>
              <a:ext uri="{FF2B5EF4-FFF2-40B4-BE49-F238E27FC236}">
                <a16:creationId xmlns:a16="http://schemas.microsoft.com/office/drawing/2014/main" id="{28D4445E-D12A-D007-DEA0-BB23B98EE149}"/>
              </a:ext>
            </a:extLst>
          </p:cNvPr>
          <p:cNvSpPr>
            <a:spLocks noChangeArrowheads="1"/>
          </p:cNvSpPr>
          <p:nvPr/>
        </p:nvSpPr>
        <p:spPr bwMode="auto">
          <a:xfrm>
            <a:off x="1836738" y="5543550"/>
            <a:ext cx="200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Settling level: </a:t>
            </a:r>
            <a:endParaRPr lang="en-US" altLang="en-US" sz="2000">
              <a:ea typeface="굴림" panose="020B0600000101010101" pitchFamily="34" charset="-127"/>
            </a:endParaRPr>
          </a:p>
        </p:txBody>
      </p:sp>
      <p:sp>
        <p:nvSpPr>
          <p:cNvPr id="2" name="Rectangle 1">
            <a:extLst>
              <a:ext uri="{FF2B5EF4-FFF2-40B4-BE49-F238E27FC236}">
                <a16:creationId xmlns:a16="http://schemas.microsoft.com/office/drawing/2014/main" id="{887840F5-590E-1FB1-140D-A7D5B528E18F}"/>
              </a:ext>
            </a:extLst>
          </p:cNvPr>
          <p:cNvSpPr>
            <a:spLocks noRot="1" noChangeAspect="1" noMove="1" noResize="1" noEditPoints="1" noAdjustHandles="1" noChangeArrowheads="1" noChangeShapeType="1" noTextEdit="1"/>
          </p:cNvSpPr>
          <p:nvPr/>
        </p:nvSpPr>
        <p:spPr>
          <a:xfrm>
            <a:off x="1600200" y="3276600"/>
            <a:ext cx="3898055" cy="693267"/>
          </a:xfrm>
          <a:prstGeom prst="rect">
            <a:avLst/>
          </a:prstGeom>
          <a:blipFill rotWithShape="1">
            <a:blip r:embed="rId3"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3" name="Rectangle 2">
            <a:extLst>
              <a:ext uri="{FF2B5EF4-FFF2-40B4-BE49-F238E27FC236}">
                <a16:creationId xmlns:a16="http://schemas.microsoft.com/office/drawing/2014/main" id="{53C092BE-7755-AE06-ED97-53C7436B330A}"/>
              </a:ext>
            </a:extLst>
          </p:cNvPr>
          <p:cNvSpPr>
            <a:spLocks noRot="1" noChangeAspect="1" noMove="1" noResize="1" noEditPoints="1" noAdjustHandles="1" noChangeArrowheads="1" noChangeShapeType="1" noTextEdit="1"/>
          </p:cNvSpPr>
          <p:nvPr/>
        </p:nvSpPr>
        <p:spPr>
          <a:xfrm>
            <a:off x="5884847" y="3276600"/>
            <a:ext cx="1354153" cy="573683"/>
          </a:xfrm>
          <a:prstGeom prst="rect">
            <a:avLst/>
          </a:prstGeom>
          <a:blipFill rotWithShape="1">
            <a:blip r:embed="rId4" cstate="print"/>
            <a:stretch>
              <a:fillRect/>
            </a:stretch>
          </a:blipFill>
        </p:spPr>
        <p:txBody>
          <a:bodyPr/>
          <a:lstStyle/>
          <a:p>
            <a:pPr>
              <a:buFontTx/>
              <a:buChar char="•"/>
              <a:defRPr/>
            </a:pPr>
            <a:r>
              <a:rPr lang="en-US">
                <a:noFill/>
                <a:latin typeface="Arial" charset="0"/>
                <a:ea typeface="굴림" pitchFamily="50" charset="-127"/>
                <a:cs typeface="+mn-cs"/>
              </a:rPr>
              <a:t> </a:t>
            </a:r>
          </a:p>
        </p:txBody>
      </p:sp>
      <p:sp>
        <p:nvSpPr>
          <p:cNvPr id="172041" name="Rectangle 11">
            <a:extLst>
              <a:ext uri="{FF2B5EF4-FFF2-40B4-BE49-F238E27FC236}">
                <a16:creationId xmlns:a16="http://schemas.microsoft.com/office/drawing/2014/main" id="{9AE2A19A-2266-07A1-A35C-4F4A384513A5}"/>
              </a:ext>
            </a:extLst>
          </p:cNvPr>
          <p:cNvSpPr>
            <a:spLocks noChangeArrowheads="1"/>
          </p:cNvSpPr>
          <p:nvPr/>
        </p:nvSpPr>
        <p:spPr bwMode="auto">
          <a:xfrm>
            <a:off x="1828800" y="4857750"/>
            <a:ext cx="229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1">
                <a:ea typeface="굴림" panose="020B0600000101010101" pitchFamily="34" charset="-127"/>
              </a:rPr>
              <a:t>Time Constant: </a:t>
            </a:r>
            <a:endParaRPr lang="en-US" altLang="en-US" sz="2000">
              <a:ea typeface="굴림" panose="020B0600000101010101" pitchFamily="34" charset="-127"/>
            </a:endParaRPr>
          </a:p>
        </p:txBody>
      </p:sp>
      <p:sp>
        <p:nvSpPr>
          <p:cNvPr id="4" name="Rectangle 3">
            <a:extLst>
              <a:ext uri="{FF2B5EF4-FFF2-40B4-BE49-F238E27FC236}">
                <a16:creationId xmlns:a16="http://schemas.microsoft.com/office/drawing/2014/main" id="{175C2D06-16ED-4382-9028-BA150D47BC8C}"/>
              </a:ext>
            </a:extLst>
          </p:cNvPr>
          <p:cNvSpPr>
            <a:spLocks noRot="1" noChangeAspect="1" noMove="1" noResize="1" noEditPoints="1" noAdjustHandles="1" noChangeArrowheads="1" noChangeShapeType="1" noTextEdit="1"/>
          </p:cNvSpPr>
          <p:nvPr/>
        </p:nvSpPr>
        <p:spPr>
          <a:xfrm>
            <a:off x="3738286" y="4190189"/>
            <a:ext cx="3272114" cy="458011"/>
          </a:xfrm>
          <a:prstGeom prst="rect">
            <a:avLst/>
          </a:prstGeom>
          <a:blipFill rotWithShape="1">
            <a:blip r:embed="rId5" cstate="print"/>
            <a:stretch>
              <a:fillRect l="-1490" t="-136842" b="-206579"/>
            </a:stretch>
          </a:blipFill>
        </p:spPr>
        <p:txBody>
          <a:bodyPr/>
          <a:lstStyle/>
          <a:p>
            <a:pPr>
              <a:buFontTx/>
              <a:buChar char="•"/>
              <a:defRPr/>
            </a:pPr>
            <a:r>
              <a:rPr lang="en-US">
                <a:noFill/>
                <a:latin typeface="Arial" charset="0"/>
                <a:ea typeface="굴림" pitchFamily="50" charset="-127"/>
                <a:cs typeface="+mn-cs"/>
              </a:rPr>
              <a:t> </a:t>
            </a:r>
          </a:p>
        </p:txBody>
      </p:sp>
      <p:sp>
        <p:nvSpPr>
          <p:cNvPr id="5" name="Rectangle 4">
            <a:extLst>
              <a:ext uri="{FF2B5EF4-FFF2-40B4-BE49-F238E27FC236}">
                <a16:creationId xmlns:a16="http://schemas.microsoft.com/office/drawing/2014/main" id="{16E11041-7614-1B22-4245-BDD476C6AB8F}"/>
              </a:ext>
            </a:extLst>
          </p:cNvPr>
          <p:cNvSpPr>
            <a:spLocks noRot="1" noChangeAspect="1" noMove="1" noResize="1" noEditPoints="1" noAdjustHandles="1" noChangeArrowheads="1" noChangeShapeType="1" noTextEdit="1"/>
          </p:cNvSpPr>
          <p:nvPr/>
        </p:nvSpPr>
        <p:spPr>
          <a:xfrm>
            <a:off x="4607593" y="4836237"/>
            <a:ext cx="1336007" cy="443135"/>
          </a:xfrm>
          <a:prstGeom prst="rect">
            <a:avLst/>
          </a:prstGeom>
          <a:blipFill rotWithShape="1">
            <a:blip r:embed="rId6" cstate="print"/>
            <a:stretch>
              <a:fillRect l="-4110" t="-145205" r="-36986" b="-216438"/>
            </a:stretch>
          </a:blipFill>
        </p:spPr>
        <p:txBody>
          <a:bodyPr/>
          <a:lstStyle/>
          <a:p>
            <a:pPr>
              <a:buFontTx/>
              <a:buChar char="•"/>
              <a:defRPr/>
            </a:pPr>
            <a:r>
              <a:rPr lang="en-US">
                <a:noFill/>
                <a:latin typeface="Arial" charset="0"/>
                <a:ea typeface="굴림" pitchFamily="50" charset="-127"/>
                <a:cs typeface="+mn-cs"/>
              </a:rPr>
              <a:t> </a:t>
            </a:r>
          </a:p>
        </p:txBody>
      </p:sp>
      <p:sp>
        <p:nvSpPr>
          <p:cNvPr id="10" name="Rectangle 9">
            <a:extLst>
              <a:ext uri="{FF2B5EF4-FFF2-40B4-BE49-F238E27FC236}">
                <a16:creationId xmlns:a16="http://schemas.microsoft.com/office/drawing/2014/main" id="{31B243BF-A04C-534F-5E62-78D8C1469768}"/>
              </a:ext>
            </a:extLst>
          </p:cNvPr>
          <p:cNvSpPr>
            <a:spLocks noRot="1" noChangeAspect="1" noMove="1" noResize="1" noEditPoints="1" noAdjustHandles="1" noChangeArrowheads="1" noChangeShapeType="1" noTextEdit="1"/>
          </p:cNvSpPr>
          <p:nvPr/>
        </p:nvSpPr>
        <p:spPr>
          <a:xfrm>
            <a:off x="3948177" y="5486400"/>
            <a:ext cx="3138423" cy="643574"/>
          </a:xfrm>
          <a:prstGeom prst="rect">
            <a:avLst/>
          </a:prstGeom>
          <a:blipFill rotWithShape="1">
            <a:blip r:embed="rId7" cstate="print"/>
            <a:stretch>
              <a:fillRect/>
            </a:stretch>
          </a:blipFill>
        </p:spPr>
        <p:txBody>
          <a:bodyPr/>
          <a:lstStyle/>
          <a:p>
            <a:pPr>
              <a:buFontTx/>
              <a:buChar char="•"/>
              <a:defRPr/>
            </a:pPr>
            <a:r>
              <a:rPr lang="en-US">
                <a:noFill/>
                <a:latin typeface="Arial" charset="0"/>
                <a:ea typeface="굴림" pitchFamily="50" charset="-127"/>
                <a:cs typeface="+mn-cs"/>
              </a:rPr>
              <a:t>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灯片编号占位符 11">
            <a:extLst>
              <a:ext uri="{FF2B5EF4-FFF2-40B4-BE49-F238E27FC236}">
                <a16:creationId xmlns:a16="http://schemas.microsoft.com/office/drawing/2014/main" id="{C2AD3C8A-0B63-7B23-ABBE-D4FDD3FF7C8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75688FF-C8AC-4C44-A51B-6774B57BE4D7}" type="slidenum">
              <a:rPr lang="en-US" altLang="en-US" sz="1600">
                <a:ea typeface="굴림" panose="020B0600000101010101" pitchFamily="34" charset="-127"/>
              </a:rPr>
              <a:pPr eaLnBrk="1" hangingPunct="1">
                <a:spcBef>
                  <a:spcPct val="0"/>
                </a:spcBef>
                <a:buFontTx/>
                <a:buNone/>
              </a:pPr>
              <a:t>167</a:t>
            </a:fld>
            <a:endParaRPr lang="en-US" altLang="en-US" sz="1600">
              <a:ea typeface="굴림" panose="020B0600000101010101" pitchFamily="34" charset="-127"/>
            </a:endParaRPr>
          </a:p>
        </p:txBody>
      </p:sp>
      <p:sp>
        <p:nvSpPr>
          <p:cNvPr id="173059" name="Title 1">
            <a:extLst>
              <a:ext uri="{FF2B5EF4-FFF2-40B4-BE49-F238E27FC236}">
                <a16:creationId xmlns:a16="http://schemas.microsoft.com/office/drawing/2014/main" id="{6A87BF48-CA07-89D0-4094-9E7D8481C5A4}"/>
              </a:ext>
            </a:extLst>
          </p:cNvPr>
          <p:cNvSpPr>
            <a:spLocks noGrp="1"/>
          </p:cNvSpPr>
          <p:nvPr>
            <p:ph type="title" idx="4294967295"/>
          </p:nvPr>
        </p:nvSpPr>
        <p:spPr/>
        <p:txBody>
          <a:bodyPr/>
          <a:lstStyle/>
          <a:p>
            <a:r>
              <a:rPr lang="en-US" altLang="zh-CN">
                <a:ea typeface="宋体" panose="02010600030101010101" pitchFamily="2" charset="-122"/>
              </a:rPr>
              <a:t>High-Q Biquad</a:t>
            </a:r>
            <a:endParaRPr lang="zh-CN" altLang="en-US">
              <a:ea typeface="宋体" panose="02010600030101010101" pitchFamily="2" charset="-122"/>
            </a:endParaRPr>
          </a:p>
        </p:txBody>
      </p:sp>
      <p:sp>
        <p:nvSpPr>
          <p:cNvPr id="173060" name="Content Placeholder 2">
            <a:extLst>
              <a:ext uri="{FF2B5EF4-FFF2-40B4-BE49-F238E27FC236}">
                <a16:creationId xmlns:a16="http://schemas.microsoft.com/office/drawing/2014/main" id="{E93C0966-4824-12C0-83A3-F77B704A04A5}"/>
              </a:ext>
            </a:extLst>
          </p:cNvPr>
          <p:cNvSpPr>
            <a:spLocks noGrp="1"/>
          </p:cNvSpPr>
          <p:nvPr>
            <p:ph idx="4294967295"/>
          </p:nvPr>
        </p:nvSpPr>
        <p:spPr>
          <a:xfrm>
            <a:off x="381000" y="4191000"/>
            <a:ext cx="8382000" cy="1905000"/>
          </a:xfrm>
        </p:spPr>
        <p:txBody>
          <a:bodyPr/>
          <a:lstStyle/>
          <a:p>
            <a:r>
              <a:rPr lang="en-US" altLang="zh-CN" sz="2000">
                <a:ea typeface="宋体" panose="02010600030101010101" pitchFamily="2" charset="-122"/>
              </a:rPr>
              <a:t>For original phases, both opamps settle when </a:t>
            </a:r>
            <a:r>
              <a:rPr lang="az-Cyrl-AZ" altLang="zh-CN" sz="2000" i="1">
                <a:ea typeface="宋体" panose="02010600030101010101" pitchFamily="2" charset="-122"/>
              </a:rPr>
              <a:t>Ф</a:t>
            </a:r>
            <a:r>
              <a:rPr lang="en-US" altLang="zh-CN" sz="1600" i="1">
                <a:ea typeface="宋体" panose="02010600030101010101" pitchFamily="2" charset="-122"/>
              </a:rPr>
              <a:t>2</a:t>
            </a:r>
            <a:r>
              <a:rPr lang="en-US" altLang="zh-CN" sz="2000" i="1">
                <a:latin typeface="宋体" panose="02010600030101010101" pitchFamily="2" charset="-122"/>
                <a:ea typeface="宋体" panose="02010600030101010101" pitchFamily="2" charset="-122"/>
              </a:rPr>
              <a:t>→1</a:t>
            </a:r>
            <a:r>
              <a:rPr lang="en-US" altLang="zh-CN" sz="2000">
                <a:ea typeface="宋体" panose="02010600030101010101" pitchFamily="2" charset="-122"/>
              </a:rPr>
              <a:t>. Changing the </a:t>
            </a:r>
            <a:r>
              <a:rPr lang="en-US" altLang="zh-CN" sz="2000">
                <a:cs typeface="Arial" panose="020B0604020202020204" pitchFamily="34" charset="0"/>
              </a:rPr>
              <a:t>switches of C3</a:t>
            </a:r>
            <a:r>
              <a:rPr lang="en-US" altLang="zh-CN" sz="2000">
                <a:ea typeface="宋体" panose="02010600030101010101" pitchFamily="2" charset="-122"/>
              </a:rPr>
              <a:t>, they settle separately. V</a:t>
            </a:r>
            <a:r>
              <a:rPr lang="en-US" altLang="zh-CN" sz="1600">
                <a:ea typeface="宋体" panose="02010600030101010101" pitchFamily="2" charset="-122"/>
              </a:rPr>
              <a:t>1</a:t>
            </a:r>
            <a:r>
              <a:rPr lang="en-US" altLang="zh-CN" sz="2000">
                <a:ea typeface="宋体" panose="02010600030101010101" pitchFamily="2" charset="-122"/>
              </a:rPr>
              <a:t> changes twice in one cycles, but OA1 still has the same T/2 time (T for the change at </a:t>
            </a:r>
            <a:r>
              <a:rPr lang="az-Cyrl-AZ" altLang="zh-CN" sz="2000" i="1">
                <a:ea typeface="宋体" panose="02010600030101010101" pitchFamily="2" charset="-122"/>
              </a:rPr>
              <a:t>Ф</a:t>
            </a:r>
            <a:r>
              <a:rPr lang="en-US" altLang="zh-CN" sz="1600" i="1">
                <a:ea typeface="宋体" panose="02010600030101010101" pitchFamily="2" charset="-122"/>
              </a:rPr>
              <a:t>1</a:t>
            </a:r>
            <a:r>
              <a:rPr lang="en-US" altLang="zh-CN" sz="2000" i="1">
                <a:latin typeface="宋体" panose="02010600030101010101" pitchFamily="2" charset="-122"/>
                <a:ea typeface="宋体" panose="02010600030101010101" pitchFamily="2" charset="-122"/>
              </a:rPr>
              <a:t>→1</a:t>
            </a:r>
            <a:r>
              <a:rPr lang="en-US" altLang="zh-CN" sz="2000">
                <a:ea typeface="宋体" panose="02010600030101010101" pitchFamily="2" charset="-122"/>
              </a:rPr>
              <a:t>.) to settle and to charge C3. The transient when </a:t>
            </a:r>
            <a:r>
              <a:rPr lang="az-Cyrl-AZ" altLang="zh-CN" sz="2000" i="1">
                <a:ea typeface="宋体" panose="02010600030101010101" pitchFamily="2" charset="-122"/>
              </a:rPr>
              <a:t>Ф</a:t>
            </a:r>
            <a:r>
              <a:rPr lang="en-US" altLang="zh-CN" sz="1600" i="1">
                <a:ea typeface="宋体" panose="02010600030101010101" pitchFamily="2" charset="-122"/>
              </a:rPr>
              <a:t>2</a:t>
            </a:r>
            <a:r>
              <a:rPr lang="en-US" altLang="zh-CN" sz="2000" i="1">
                <a:latin typeface="宋体" panose="02010600030101010101" pitchFamily="2" charset="-122"/>
                <a:ea typeface="宋体" panose="02010600030101010101" pitchFamily="2" charset="-122"/>
              </a:rPr>
              <a:t>→1 </a:t>
            </a:r>
            <a:r>
              <a:rPr lang="en-US" altLang="zh-CN" sz="2000">
                <a:ea typeface="宋体" panose="02010600030101010101" pitchFamily="2" charset="-122"/>
              </a:rPr>
              <a:t>has a full period to settle in OA1 and OA2 .</a:t>
            </a:r>
          </a:p>
          <a:p>
            <a:pPr>
              <a:buFontTx/>
              <a:buNone/>
            </a:pPr>
            <a:endParaRPr lang="zh-CN" altLang="en-US" sz="2000">
              <a:ea typeface="宋体" panose="02010600030101010101" pitchFamily="2" charset="-122"/>
            </a:endParaRPr>
          </a:p>
        </p:txBody>
      </p:sp>
      <p:pic>
        <p:nvPicPr>
          <p:cNvPr id="173061" name="Picture 2">
            <a:extLst>
              <a:ext uri="{FF2B5EF4-FFF2-40B4-BE49-F238E27FC236}">
                <a16:creationId xmlns:a16="http://schemas.microsoft.com/office/drawing/2014/main" id="{3B3B31A3-DB47-2122-F54C-65FCD9639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50482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灯片编号占位符 11">
            <a:extLst>
              <a:ext uri="{FF2B5EF4-FFF2-40B4-BE49-F238E27FC236}">
                <a16:creationId xmlns:a16="http://schemas.microsoft.com/office/drawing/2014/main" id="{9FEEF090-90DC-1993-970C-60A5A303B5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AB84888-6AFE-4B3C-BB1E-B012BCD11CA2}" type="slidenum">
              <a:rPr lang="en-US" altLang="en-US" sz="1600">
                <a:ea typeface="굴림" panose="020B0600000101010101" pitchFamily="34" charset="-127"/>
              </a:rPr>
              <a:pPr eaLnBrk="1" hangingPunct="1">
                <a:spcBef>
                  <a:spcPct val="0"/>
                </a:spcBef>
                <a:buFontTx/>
                <a:buNone/>
              </a:pPr>
              <a:t>168</a:t>
            </a:fld>
            <a:endParaRPr lang="en-US" altLang="en-US" sz="1600">
              <a:ea typeface="굴림" panose="020B0600000101010101" pitchFamily="34" charset="-127"/>
            </a:endParaRPr>
          </a:p>
        </p:txBody>
      </p:sp>
      <p:sp>
        <p:nvSpPr>
          <p:cNvPr id="174083" name="Title 1">
            <a:extLst>
              <a:ext uri="{FF2B5EF4-FFF2-40B4-BE49-F238E27FC236}">
                <a16:creationId xmlns:a16="http://schemas.microsoft.com/office/drawing/2014/main" id="{7E67902F-25C0-8144-5B92-98F5E1372948}"/>
              </a:ext>
            </a:extLst>
          </p:cNvPr>
          <p:cNvSpPr>
            <a:spLocks noGrp="1"/>
          </p:cNvSpPr>
          <p:nvPr>
            <p:ph type="title" idx="4294967295"/>
          </p:nvPr>
        </p:nvSpPr>
        <p:spPr>
          <a:xfrm>
            <a:off x="762000" y="0"/>
            <a:ext cx="7772400" cy="685800"/>
          </a:xfrm>
        </p:spPr>
        <p:txBody>
          <a:bodyPr/>
          <a:lstStyle/>
          <a:p>
            <a:r>
              <a:rPr lang="en-US" altLang="zh-CN">
                <a:ea typeface="宋体" panose="02010600030101010101" pitchFamily="2" charset="-122"/>
              </a:rPr>
              <a:t>Slew Rate Estimation (1)</a:t>
            </a:r>
            <a:endParaRPr lang="zh-CN" altLang="en-US">
              <a:ea typeface="宋体" panose="02010600030101010101" pitchFamily="2" charset="-122"/>
            </a:endParaRPr>
          </a:p>
        </p:txBody>
      </p:sp>
      <p:pic>
        <p:nvPicPr>
          <p:cNvPr id="174084" name="Picture 2">
            <a:extLst>
              <a:ext uri="{FF2B5EF4-FFF2-40B4-BE49-F238E27FC236}">
                <a16:creationId xmlns:a16="http://schemas.microsoft.com/office/drawing/2014/main" id="{46F03476-9D43-AB6D-97CF-617C2C255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3248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5" name="Rectangle 5">
            <a:extLst>
              <a:ext uri="{FF2B5EF4-FFF2-40B4-BE49-F238E27FC236}">
                <a16:creationId xmlns:a16="http://schemas.microsoft.com/office/drawing/2014/main" id="{7CC6FE66-3EC6-647E-E60A-604A0BD7C945}"/>
              </a:ext>
            </a:extLst>
          </p:cNvPr>
          <p:cNvSpPr>
            <a:spLocks noChangeArrowheads="1"/>
          </p:cNvSpPr>
          <p:nvPr/>
        </p:nvSpPr>
        <p:spPr bwMode="auto">
          <a:xfrm>
            <a:off x="685800" y="28194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Nonlinear slewing followed by linear settling:</a:t>
            </a:r>
          </a:p>
        </p:txBody>
      </p:sp>
      <p:pic>
        <p:nvPicPr>
          <p:cNvPr id="174086" name="Picture 3">
            <a:extLst>
              <a:ext uri="{FF2B5EF4-FFF2-40B4-BE49-F238E27FC236}">
                <a16:creationId xmlns:a16="http://schemas.microsoft.com/office/drawing/2014/main" id="{66F54C6B-3249-6634-6CC7-4310D4495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3448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4">
            <a:extLst>
              <a:ext uri="{FF2B5EF4-FFF2-40B4-BE49-F238E27FC236}">
                <a16:creationId xmlns:a16="http://schemas.microsoft.com/office/drawing/2014/main" id="{AA3C1FC3-C87A-877E-417A-A6209DAFE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30670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灯片编号占位符 11">
            <a:extLst>
              <a:ext uri="{FF2B5EF4-FFF2-40B4-BE49-F238E27FC236}">
                <a16:creationId xmlns:a16="http://schemas.microsoft.com/office/drawing/2014/main" id="{66FA8C82-9DDF-7279-F467-5914A0800EC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836EED7-7922-45C5-BD66-470E7A36DA07}" type="slidenum">
              <a:rPr lang="en-US" altLang="en-US" sz="1600">
                <a:ea typeface="굴림" panose="020B0600000101010101" pitchFamily="34" charset="-127"/>
              </a:rPr>
              <a:pPr eaLnBrk="1" hangingPunct="1">
                <a:spcBef>
                  <a:spcPct val="0"/>
                </a:spcBef>
                <a:buFontTx/>
                <a:buNone/>
              </a:pPr>
              <a:t>169</a:t>
            </a:fld>
            <a:endParaRPr lang="en-US" altLang="en-US" sz="1600">
              <a:ea typeface="굴림" panose="020B0600000101010101" pitchFamily="34" charset="-127"/>
            </a:endParaRPr>
          </a:p>
        </p:txBody>
      </p:sp>
      <p:sp>
        <p:nvSpPr>
          <p:cNvPr id="175107" name="Title 1">
            <a:extLst>
              <a:ext uri="{FF2B5EF4-FFF2-40B4-BE49-F238E27FC236}">
                <a16:creationId xmlns:a16="http://schemas.microsoft.com/office/drawing/2014/main" id="{98100EF8-6EC0-3B28-BDAE-3C3B268F2959}"/>
              </a:ext>
            </a:extLst>
          </p:cNvPr>
          <p:cNvSpPr>
            <a:spLocks noGrp="1"/>
          </p:cNvSpPr>
          <p:nvPr>
            <p:ph type="title" idx="4294967295"/>
          </p:nvPr>
        </p:nvSpPr>
        <p:spPr/>
        <p:txBody>
          <a:bodyPr/>
          <a:lstStyle/>
          <a:p>
            <a:r>
              <a:rPr lang="en-US" altLang="en-US"/>
              <a:t>Slew Rate Estimation (2)</a:t>
            </a:r>
          </a:p>
        </p:txBody>
      </p:sp>
      <p:sp>
        <p:nvSpPr>
          <p:cNvPr id="175108" name="Content Placeholder 2">
            <a:extLst>
              <a:ext uri="{FF2B5EF4-FFF2-40B4-BE49-F238E27FC236}">
                <a16:creationId xmlns:a16="http://schemas.microsoft.com/office/drawing/2014/main" id="{7AB3073C-49D6-2ADB-2B59-B6253A6CB7DF}"/>
              </a:ext>
            </a:extLst>
          </p:cNvPr>
          <p:cNvSpPr>
            <a:spLocks noGrp="1"/>
          </p:cNvSpPr>
          <p:nvPr>
            <p:ph idx="4294967295"/>
          </p:nvPr>
        </p:nvSpPr>
        <p:spPr/>
        <p:txBody>
          <a:bodyPr/>
          <a:lstStyle/>
          <a:p>
            <a:endParaRPr lang="en-US" altLang="en-US"/>
          </a:p>
          <a:p>
            <a:r>
              <a:rPr lang="en-US" altLang="en-US"/>
              <a:t>Much simpler estimate can be based on assuming that </a:t>
            </a:r>
            <a:r>
              <a:rPr lang="en-US" altLang="en-US" i="1"/>
              <a:t>Cin </a:t>
            </a:r>
            <a:r>
              <a:rPr lang="en-US" altLang="en-US"/>
              <a:t>is fully discharged in the slewing phase. Then the slew current can be found from </a:t>
            </a:r>
          </a:p>
          <a:p>
            <a:endParaRPr lang="en-US" altLang="en-US"/>
          </a:p>
          <a:p>
            <a:r>
              <a:rPr lang="en-US" altLang="en-US" i="1"/>
              <a:t>I</a:t>
            </a:r>
            <a:r>
              <a:rPr lang="en-US" altLang="en-US" sz="1600" i="1"/>
              <a:t>s</a:t>
            </a:r>
            <a:r>
              <a:rPr lang="en-US" altLang="en-US" i="1"/>
              <a:t>  ~  C</a:t>
            </a:r>
            <a:r>
              <a:rPr lang="en-US" altLang="en-US" sz="1800" i="1"/>
              <a:t>in</a:t>
            </a:r>
            <a:r>
              <a:rPr lang="en-US" altLang="en-US" i="1"/>
              <a:t>.V</a:t>
            </a:r>
            <a:r>
              <a:rPr lang="en-US" altLang="en-US" sz="1800" i="1"/>
              <a:t>in,max</a:t>
            </a:r>
            <a:r>
              <a:rPr lang="en-US" altLang="en-US" i="1"/>
              <a:t>/[x.T/2]</a:t>
            </a:r>
          </a:p>
          <a:p>
            <a:endParaRPr lang="en-US" altLang="en-US" i="1"/>
          </a:p>
          <a:p>
            <a:r>
              <a:rPr lang="en-US" altLang="en-US"/>
              <a:t>Less pessimistic than the previous estimate.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11">
            <a:extLst>
              <a:ext uri="{FF2B5EF4-FFF2-40B4-BE49-F238E27FC236}">
                <a16:creationId xmlns:a16="http://schemas.microsoft.com/office/drawing/2014/main" id="{74EEC7EF-4854-005A-E53F-F8E06647C0C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F55E118-D86C-4EE3-9931-CBE63799DF2A}" type="slidenum">
              <a:rPr lang="en-US" altLang="en-US" sz="1600">
                <a:ea typeface="굴림" panose="020B0600000101010101" pitchFamily="34" charset="-127"/>
              </a:rPr>
              <a:pPr eaLnBrk="1" hangingPunct="1">
                <a:spcBef>
                  <a:spcPct val="0"/>
                </a:spcBef>
                <a:buFontTx/>
                <a:buNone/>
              </a:pPr>
              <a:t>17</a:t>
            </a:fld>
            <a:endParaRPr lang="en-US" altLang="en-US" sz="1600">
              <a:ea typeface="굴림" panose="020B0600000101010101" pitchFamily="34" charset="-127"/>
            </a:endParaRPr>
          </a:p>
        </p:txBody>
      </p:sp>
      <p:sp>
        <p:nvSpPr>
          <p:cNvPr id="19459" name="Content Placeholder 1">
            <a:extLst>
              <a:ext uri="{FF2B5EF4-FFF2-40B4-BE49-F238E27FC236}">
                <a16:creationId xmlns:a16="http://schemas.microsoft.com/office/drawing/2014/main" id="{EFAC8BDE-62CE-693D-2089-75DEF8494826}"/>
              </a:ext>
            </a:extLst>
          </p:cNvPr>
          <p:cNvSpPr>
            <a:spLocks noGrp="1"/>
          </p:cNvSpPr>
          <p:nvPr>
            <p:ph idx="4294967295"/>
          </p:nvPr>
        </p:nvSpPr>
        <p:spPr/>
        <p:txBody>
          <a:bodyPr/>
          <a:lstStyle/>
          <a:p>
            <a:endParaRPr lang="en-US" altLang="en-US"/>
          </a:p>
          <a:p>
            <a:r>
              <a:rPr lang="en-US" altLang="en-US"/>
              <a:t>General single-opamp stage, with grounded opamp, suitable for differential implementation:</a:t>
            </a:r>
          </a:p>
          <a:p>
            <a:endParaRPr lang="en-US" altLang="en-US"/>
          </a:p>
        </p:txBody>
      </p:sp>
      <p:sp>
        <p:nvSpPr>
          <p:cNvPr id="19460" name="Title 2">
            <a:extLst>
              <a:ext uri="{FF2B5EF4-FFF2-40B4-BE49-F238E27FC236}">
                <a16:creationId xmlns:a16="http://schemas.microsoft.com/office/drawing/2014/main" id="{7A72CC2C-7617-E2CB-069A-9961FEB31755}"/>
              </a:ext>
            </a:extLst>
          </p:cNvPr>
          <p:cNvSpPr>
            <a:spLocks noGrp="1"/>
          </p:cNvSpPr>
          <p:nvPr>
            <p:ph type="title" idx="4294967295"/>
          </p:nvPr>
        </p:nvSpPr>
        <p:spPr/>
        <p:txBody>
          <a:bodyPr/>
          <a:lstStyle/>
          <a:p>
            <a:r>
              <a:rPr lang="en-US" altLang="en-US"/>
              <a:t>Single-Amplifier Stage</a:t>
            </a:r>
          </a:p>
        </p:txBody>
      </p:sp>
      <p:pic>
        <p:nvPicPr>
          <p:cNvPr id="19461" name="Picture 2">
            <a:extLst>
              <a:ext uri="{FF2B5EF4-FFF2-40B4-BE49-F238E27FC236}">
                <a16:creationId xmlns:a16="http://schemas.microsoft.com/office/drawing/2014/main" id="{82917B50-EA51-D993-E5A5-1BE5BEE0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17800"/>
            <a:ext cx="49958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灯片编号占位符 11">
            <a:extLst>
              <a:ext uri="{FF2B5EF4-FFF2-40B4-BE49-F238E27FC236}">
                <a16:creationId xmlns:a16="http://schemas.microsoft.com/office/drawing/2014/main" id="{D21919E6-F7D8-2709-7B0B-AD67FC1351D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7FDFF48-E84D-48CF-B534-1CE30944C7B5}" type="slidenum">
              <a:rPr lang="en-US" altLang="en-US" sz="1600">
                <a:ea typeface="굴림" panose="020B0600000101010101" pitchFamily="34" charset="-127"/>
              </a:rPr>
              <a:pPr eaLnBrk="1" hangingPunct="1">
                <a:spcBef>
                  <a:spcPct val="0"/>
                </a:spcBef>
                <a:buFontTx/>
                <a:buNone/>
              </a:pPr>
              <a:t>170</a:t>
            </a:fld>
            <a:endParaRPr lang="en-US" altLang="en-US" sz="1600">
              <a:ea typeface="굴림" panose="020B0600000101010101" pitchFamily="34" charset="-127"/>
            </a:endParaRPr>
          </a:p>
        </p:txBody>
      </p:sp>
      <p:sp>
        <p:nvSpPr>
          <p:cNvPr id="176131" name="Title 1">
            <a:extLst>
              <a:ext uri="{FF2B5EF4-FFF2-40B4-BE49-F238E27FC236}">
                <a16:creationId xmlns:a16="http://schemas.microsoft.com/office/drawing/2014/main" id="{31A58CD8-4C00-5EC2-6EBB-B690CE11BD63}"/>
              </a:ext>
            </a:extLst>
          </p:cNvPr>
          <p:cNvSpPr>
            <a:spLocks noGrp="1"/>
          </p:cNvSpPr>
          <p:nvPr>
            <p:ph type="title" idx="4294967295"/>
          </p:nvPr>
        </p:nvSpPr>
        <p:spPr/>
        <p:txBody>
          <a:bodyPr/>
          <a:lstStyle/>
          <a:p>
            <a:r>
              <a:rPr lang="en-US" altLang="zh-CN">
                <a:ea typeface="宋体" panose="02010600030101010101" pitchFamily="2" charset="-122"/>
              </a:rPr>
              <a:t>Noise Considerations</a:t>
            </a:r>
            <a:endParaRPr lang="zh-CN" altLang="en-US">
              <a:ea typeface="宋体" panose="02010600030101010101" pitchFamily="2" charset="-122"/>
            </a:endParaRPr>
          </a:p>
        </p:txBody>
      </p:sp>
      <p:sp>
        <p:nvSpPr>
          <p:cNvPr id="176132" name="Content Placeholder 2">
            <a:extLst>
              <a:ext uri="{FF2B5EF4-FFF2-40B4-BE49-F238E27FC236}">
                <a16:creationId xmlns:a16="http://schemas.microsoft.com/office/drawing/2014/main" id="{11A434AB-400B-2ACD-5899-2EE4E459EDF9}"/>
              </a:ext>
            </a:extLst>
          </p:cNvPr>
          <p:cNvSpPr>
            <a:spLocks noGrp="1"/>
          </p:cNvSpPr>
          <p:nvPr>
            <p:ph idx="4294967295"/>
          </p:nvPr>
        </p:nvSpPr>
        <p:spPr>
          <a:xfrm>
            <a:off x="381000" y="838200"/>
            <a:ext cx="8382000" cy="3048000"/>
          </a:xfrm>
        </p:spPr>
        <p:txBody>
          <a:bodyPr/>
          <a:lstStyle/>
          <a:p>
            <a:r>
              <a:rPr lang="en-US" altLang="zh-CN" sz="2000">
                <a:ea typeface="宋体" panose="02010600030101010101" pitchFamily="2" charset="-122"/>
              </a:rPr>
              <a:t>Clock feedthrough from switches</a:t>
            </a:r>
          </a:p>
          <a:p>
            <a:r>
              <a:rPr lang="en-US" altLang="zh-CN" sz="2000">
                <a:ea typeface="宋体" panose="02010600030101010101" pitchFamily="2" charset="-122"/>
              </a:rPr>
              <a:t>External noise coupled in from substrate, power lines, etc</a:t>
            </a:r>
          </a:p>
          <a:p>
            <a:r>
              <a:rPr lang="en-US" altLang="zh-CN" sz="2000">
                <a:ea typeface="宋体" panose="02010600030101010101" pitchFamily="2" charset="-122"/>
              </a:rPr>
              <a:t>Thermal and 1/f noise generated in switches and opamps</a:t>
            </a:r>
          </a:p>
          <a:p>
            <a:pPr>
              <a:buFontTx/>
              <a:buNone/>
            </a:pPr>
            <a:endParaRPr lang="en-US" altLang="zh-CN" sz="2000">
              <a:ea typeface="宋体" panose="02010600030101010101" pitchFamily="2" charset="-122"/>
            </a:endParaRPr>
          </a:p>
          <a:p>
            <a:pPr>
              <a:buFontTx/>
              <a:buNone/>
            </a:pPr>
            <a:r>
              <a:rPr lang="en-US" altLang="zh-CN" sz="2000">
                <a:ea typeface="宋体" panose="02010600030101010101" pitchFamily="2" charset="-122"/>
              </a:rPr>
              <a:t>(1) Has components at f=0, fc, can be reduced by dummy switches,</a:t>
            </a:r>
          </a:p>
          <a:p>
            <a:pPr>
              <a:buFontTx/>
              <a:buNone/>
            </a:pPr>
            <a:r>
              <a:rPr lang="en-US" altLang="zh-CN" sz="2000">
                <a:ea typeface="宋体" panose="02010600030101010101" pitchFamily="2" charset="-122"/>
              </a:rPr>
              <a:t>differential circuit, etc. May be signal dependent!</a:t>
            </a:r>
          </a:p>
          <a:p>
            <a:pPr>
              <a:buFontTx/>
              <a:buNone/>
            </a:pPr>
            <a:r>
              <a:rPr lang="en-US" altLang="zh-CN" sz="2000">
                <a:ea typeface="宋体" panose="02010600030101010101" pitchFamily="2" charset="-122"/>
              </a:rPr>
              <a:t>(2) Discussed elsewhere.</a:t>
            </a:r>
          </a:p>
          <a:p>
            <a:pPr>
              <a:buFontTx/>
              <a:buNone/>
            </a:pPr>
            <a:r>
              <a:rPr lang="en-US" altLang="zh-CN" sz="2000">
                <a:ea typeface="宋体" panose="02010600030101010101" pitchFamily="2" charset="-122"/>
              </a:rPr>
              <a:t>(3) Thermal noise in MOSFETs: PSD is</a:t>
            </a:r>
          </a:p>
          <a:p>
            <a:endParaRPr lang="zh-CN" altLang="en-US" sz="2000">
              <a:ea typeface="宋体" panose="02010600030101010101" pitchFamily="2" charset="-122"/>
            </a:endParaRPr>
          </a:p>
        </p:txBody>
      </p:sp>
      <p:pic>
        <p:nvPicPr>
          <p:cNvPr id="176133" name="Picture 2">
            <a:extLst>
              <a:ext uri="{FF2B5EF4-FFF2-40B4-BE49-F238E27FC236}">
                <a16:creationId xmlns:a16="http://schemas.microsoft.com/office/drawing/2014/main" id="{9A345A48-9082-FF6D-51FF-CA2524B4E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2114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Rectangle 5">
            <a:extLst>
              <a:ext uri="{FF2B5EF4-FFF2-40B4-BE49-F238E27FC236}">
                <a16:creationId xmlns:a16="http://schemas.microsoft.com/office/drawing/2014/main" id="{B98A43B2-A3B7-AEF6-2D31-EE7F629D3551}"/>
              </a:ext>
            </a:extLst>
          </p:cNvPr>
          <p:cNvSpPr>
            <a:spLocks noChangeArrowheads="1"/>
          </p:cNvSpPr>
          <p:nvPr/>
        </p:nvSpPr>
        <p:spPr bwMode="auto">
          <a:xfrm>
            <a:off x="381000" y="4343400"/>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For </a:t>
            </a:r>
            <a:r>
              <a:rPr lang="en-US" altLang="zh-CN" sz="2000">
                <a:ea typeface="굴림" panose="020B0600000101010101" pitchFamily="34" charset="-127"/>
              </a:rPr>
              <a:t>f≥0</a:t>
            </a:r>
            <a:r>
              <a:rPr lang="en-US" altLang="zh-CN" sz="2000" i="0">
                <a:ea typeface="굴림" panose="020B0600000101010101" pitchFamily="34" charset="-127"/>
              </a:rPr>
              <a:t>, only (one-sided distribution).</a:t>
            </a:r>
          </a:p>
          <a:p>
            <a:pPr eaLnBrk="1" hangingPunct="1">
              <a:spcBef>
                <a:spcPct val="0"/>
              </a:spcBef>
              <a:buFontTx/>
              <a:buNone/>
            </a:pPr>
            <a:r>
              <a:rPr lang="en-US" altLang="zh-CN" sz="2000" i="0">
                <a:ea typeface="굴림" panose="020B0600000101010101" pitchFamily="34" charset="-127"/>
              </a:rPr>
              <a:t>Flicker noise:</a:t>
            </a:r>
          </a:p>
        </p:txBody>
      </p:sp>
      <p:pic>
        <p:nvPicPr>
          <p:cNvPr id="176135" name="Picture 3">
            <a:extLst>
              <a:ext uri="{FF2B5EF4-FFF2-40B4-BE49-F238E27FC236}">
                <a16:creationId xmlns:a16="http://schemas.microsoft.com/office/drawing/2014/main" id="{ADCCF4E6-1219-8FC9-B212-87855F6EA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953000"/>
            <a:ext cx="13620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6" name="Rectangle 7">
            <a:extLst>
              <a:ext uri="{FF2B5EF4-FFF2-40B4-BE49-F238E27FC236}">
                <a16:creationId xmlns:a16="http://schemas.microsoft.com/office/drawing/2014/main" id="{370B8A2B-A213-B042-5DA9-82DE0A870947}"/>
              </a:ext>
            </a:extLst>
          </p:cNvPr>
          <p:cNvSpPr>
            <a:spLocks noChangeArrowheads="1"/>
          </p:cNvSpPr>
          <p:nvPr/>
        </p:nvSpPr>
        <p:spPr bwMode="auto">
          <a:xfrm>
            <a:off x="381000" y="5562600"/>
            <a:ext cx="3589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Total noise PSD: S=S</a:t>
            </a:r>
            <a:r>
              <a:rPr lang="en-US" altLang="zh-CN" sz="1400" i="0">
                <a:ea typeface="굴림" panose="020B0600000101010101" pitchFamily="34" charset="-127"/>
              </a:rPr>
              <a:t>T</a:t>
            </a:r>
            <a:r>
              <a:rPr lang="en-US" altLang="zh-CN" sz="2000" i="0">
                <a:ea typeface="굴림" panose="020B0600000101010101" pitchFamily="34" charset="-127"/>
              </a:rPr>
              <a:t>+S</a:t>
            </a:r>
            <a:r>
              <a:rPr lang="en-US" altLang="zh-CN" sz="1600" i="0">
                <a:ea typeface="굴림" panose="020B0600000101010101" pitchFamily="34" charset="-127"/>
              </a:rPr>
              <a:t>f</a:t>
            </a:r>
            <a:r>
              <a:rPr lang="en-US" altLang="zh-CN" sz="2000" i="0">
                <a:ea typeface="굴림" panose="020B0600000101010101" pitchFamily="34" charset="-127"/>
              </a:rPr>
              <a:t>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灯片编号占位符 11">
            <a:extLst>
              <a:ext uri="{FF2B5EF4-FFF2-40B4-BE49-F238E27FC236}">
                <a16:creationId xmlns:a16="http://schemas.microsoft.com/office/drawing/2014/main" id="{3219107D-EE75-9381-9256-7ED3195845C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F4B7E75-2736-407E-B861-2F91F03A197F}" type="slidenum">
              <a:rPr lang="en-US" altLang="en-US" sz="1600">
                <a:ea typeface="굴림" panose="020B0600000101010101" pitchFamily="34" charset="-127"/>
              </a:rPr>
              <a:pPr eaLnBrk="1" hangingPunct="1">
                <a:spcBef>
                  <a:spcPct val="0"/>
                </a:spcBef>
                <a:buFontTx/>
                <a:buNone/>
              </a:pPr>
              <a:t>171</a:t>
            </a:fld>
            <a:endParaRPr lang="en-US" altLang="en-US" sz="1600">
              <a:ea typeface="굴림" panose="020B0600000101010101" pitchFamily="34" charset="-127"/>
            </a:endParaRPr>
          </a:p>
        </p:txBody>
      </p:sp>
      <p:sp>
        <p:nvSpPr>
          <p:cNvPr id="177155" name="Title 1">
            <a:extLst>
              <a:ext uri="{FF2B5EF4-FFF2-40B4-BE49-F238E27FC236}">
                <a16:creationId xmlns:a16="http://schemas.microsoft.com/office/drawing/2014/main" id="{730089EE-5529-4699-15ED-C0ED8FE9DC5A}"/>
              </a:ext>
            </a:extLst>
          </p:cNvPr>
          <p:cNvSpPr>
            <a:spLocks noGrp="1"/>
          </p:cNvSpPr>
          <p:nvPr>
            <p:ph type="title" idx="4294967295"/>
          </p:nvPr>
        </p:nvSpPr>
        <p:spPr/>
        <p:txBody>
          <a:bodyPr/>
          <a:lstStyle/>
          <a:p>
            <a:r>
              <a:rPr lang="en-US" altLang="zh-CN">
                <a:ea typeface="宋体" panose="02010600030101010101" pitchFamily="2" charset="-122"/>
              </a:rPr>
              <a:t>Noise Considerations (Cont’d)</a:t>
            </a:r>
            <a:endParaRPr lang="zh-CN" altLang="en-US">
              <a:ea typeface="宋体" panose="02010600030101010101" pitchFamily="2" charset="-122"/>
            </a:endParaRPr>
          </a:p>
        </p:txBody>
      </p:sp>
      <p:sp>
        <p:nvSpPr>
          <p:cNvPr id="177156" name="Content Placeholder 2">
            <a:extLst>
              <a:ext uri="{FF2B5EF4-FFF2-40B4-BE49-F238E27FC236}">
                <a16:creationId xmlns:a16="http://schemas.microsoft.com/office/drawing/2014/main" id="{9B8594C5-D2E3-C222-D6FF-3494FD84117C}"/>
              </a:ext>
            </a:extLst>
          </p:cNvPr>
          <p:cNvSpPr>
            <a:spLocks noGrp="1"/>
          </p:cNvSpPr>
          <p:nvPr>
            <p:ph idx="4294967295"/>
          </p:nvPr>
        </p:nvSpPr>
        <p:spPr>
          <a:xfrm>
            <a:off x="381000" y="990600"/>
            <a:ext cx="8077200" cy="381000"/>
          </a:xfrm>
        </p:spPr>
        <p:txBody>
          <a:bodyPr/>
          <a:lstStyle/>
          <a:p>
            <a:r>
              <a:rPr lang="en-US" altLang="zh-CN" sz="2000">
                <a:ea typeface="宋体" panose="02010600030101010101" pitchFamily="2" charset="-122"/>
              </a:rPr>
              <a:t>Noise spectra</a:t>
            </a:r>
          </a:p>
          <a:p>
            <a:endParaRPr lang="zh-CN" altLang="en-US" sz="2000">
              <a:ea typeface="宋体" panose="02010600030101010101" pitchFamily="2" charset="-122"/>
            </a:endParaRPr>
          </a:p>
        </p:txBody>
      </p:sp>
      <p:pic>
        <p:nvPicPr>
          <p:cNvPr id="177157" name="Picture 2">
            <a:extLst>
              <a:ext uri="{FF2B5EF4-FFF2-40B4-BE49-F238E27FC236}">
                <a16:creationId xmlns:a16="http://schemas.microsoft.com/office/drawing/2014/main" id="{F3E7E239-7CA4-3011-A58F-A862A1845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2933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8" name="Content Placeholder 2">
            <a:extLst>
              <a:ext uri="{FF2B5EF4-FFF2-40B4-BE49-F238E27FC236}">
                <a16:creationId xmlns:a16="http://schemas.microsoft.com/office/drawing/2014/main" id="{64B55097-9F81-0FFA-97BB-444998C3EE38}"/>
              </a:ext>
            </a:extLst>
          </p:cNvPr>
          <p:cNvSpPr txBox="1">
            <a:spLocks/>
          </p:cNvSpPr>
          <p:nvPr/>
        </p:nvSpPr>
        <p:spPr bwMode="auto">
          <a:xfrm>
            <a:off x="381000" y="31242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r>
              <a:rPr lang="en-US" altLang="zh-CN" sz="2000" i="0">
                <a:ea typeface="굴림" panose="020B0600000101010101" pitchFamily="34" charset="-127"/>
              </a:rPr>
              <a:t>Offset compensation (CDS—correlated double sampling); subtracts noise, T/2 second delayed.</a:t>
            </a:r>
          </a:p>
          <a:p>
            <a:endParaRPr lang="en-US" altLang="zh-CN" sz="2000" i="0">
              <a:ea typeface="굴림" panose="020B0600000101010101" pitchFamily="34" charset="-127"/>
            </a:endParaRPr>
          </a:p>
          <a:p>
            <a:endParaRPr lang="zh-CN" altLang="en-US" sz="2000" i="0">
              <a:ea typeface="굴림" panose="020B0600000101010101" pitchFamily="34" charset="-127"/>
            </a:endParaRPr>
          </a:p>
        </p:txBody>
      </p:sp>
      <p:pic>
        <p:nvPicPr>
          <p:cNvPr id="177159" name="Picture 3">
            <a:extLst>
              <a:ext uri="{FF2B5EF4-FFF2-40B4-BE49-F238E27FC236}">
                <a16:creationId xmlns:a16="http://schemas.microsoft.com/office/drawing/2014/main" id="{887BCD13-6718-993D-AA6D-747004E85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962400"/>
            <a:ext cx="1514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4">
            <a:extLst>
              <a:ext uri="{FF2B5EF4-FFF2-40B4-BE49-F238E27FC236}">
                <a16:creationId xmlns:a16="http://schemas.microsoft.com/office/drawing/2014/main" id="{9EA3BA82-ED31-1EED-7406-065A446C1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38600"/>
            <a:ext cx="30003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1" name="Rectangle 9">
            <a:extLst>
              <a:ext uri="{FF2B5EF4-FFF2-40B4-BE49-F238E27FC236}">
                <a16:creationId xmlns:a16="http://schemas.microsoft.com/office/drawing/2014/main" id="{BD309E39-3B2E-4CA1-2EE5-5751246EEDEA}"/>
              </a:ext>
            </a:extLst>
          </p:cNvPr>
          <p:cNvSpPr>
            <a:spLocks noChangeArrowheads="1"/>
          </p:cNvSpPr>
          <p:nvPr/>
        </p:nvSpPr>
        <p:spPr bwMode="auto">
          <a:xfrm>
            <a:off x="381000" y="4695825"/>
            <a:ext cx="426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CDS:</a:t>
            </a:r>
          </a:p>
          <a:p>
            <a:pPr eaLnBrk="1" hangingPunct="1">
              <a:spcBef>
                <a:spcPct val="0"/>
              </a:spcBef>
              <a:buFontTx/>
              <a:buNone/>
            </a:pPr>
            <a:r>
              <a:rPr lang="en-US" altLang="zh-CN" sz="2000" i="0">
                <a:ea typeface="굴림" panose="020B0600000101010101" pitchFamily="34" charset="-127"/>
              </a:rPr>
              <a:t>1. Pick up noise, no signal;</a:t>
            </a:r>
          </a:p>
          <a:p>
            <a:pPr eaLnBrk="1" hangingPunct="1">
              <a:spcBef>
                <a:spcPct val="0"/>
              </a:spcBef>
              <a:buFontTx/>
              <a:buNone/>
            </a:pPr>
            <a:r>
              <a:rPr lang="en-US" altLang="zh-CN" sz="2000" i="0">
                <a:ea typeface="굴림" panose="020B0600000101010101" pitchFamily="34" charset="-127"/>
              </a:rPr>
              <a:t>2. Pick up noise, plus signal;</a:t>
            </a:r>
          </a:p>
          <a:p>
            <a:pPr eaLnBrk="1" hangingPunct="1">
              <a:spcBef>
                <a:spcPct val="0"/>
              </a:spcBef>
              <a:buFontTx/>
              <a:buNone/>
            </a:pPr>
            <a:r>
              <a:rPr lang="en-US" altLang="zh-CN" sz="2000" i="0">
                <a:ea typeface="굴림" panose="020B0600000101010101" pitchFamily="34" charset="-127"/>
              </a:rPr>
              <a:t>3. Substract the two.</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灯片编号占位符 11">
            <a:extLst>
              <a:ext uri="{FF2B5EF4-FFF2-40B4-BE49-F238E27FC236}">
                <a16:creationId xmlns:a16="http://schemas.microsoft.com/office/drawing/2014/main" id="{80919FA8-71F2-A3C7-465A-32328238FCF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C586FA8-89F7-45FA-BD33-4266FAFCBAA5}" type="slidenum">
              <a:rPr lang="en-US" altLang="en-US" sz="1600">
                <a:ea typeface="굴림" panose="020B0600000101010101" pitchFamily="34" charset="-127"/>
              </a:rPr>
              <a:pPr eaLnBrk="1" hangingPunct="1">
                <a:spcBef>
                  <a:spcPct val="0"/>
                </a:spcBef>
                <a:buFontTx/>
                <a:buNone/>
              </a:pPr>
              <a:t>172</a:t>
            </a:fld>
            <a:endParaRPr lang="en-US" altLang="en-US" sz="1600">
              <a:ea typeface="굴림" panose="020B0600000101010101" pitchFamily="34" charset="-127"/>
            </a:endParaRPr>
          </a:p>
        </p:txBody>
      </p:sp>
      <p:sp>
        <p:nvSpPr>
          <p:cNvPr id="178179" name="Title 1">
            <a:extLst>
              <a:ext uri="{FF2B5EF4-FFF2-40B4-BE49-F238E27FC236}">
                <a16:creationId xmlns:a16="http://schemas.microsoft.com/office/drawing/2014/main" id="{1F614D40-C931-FB9A-A2EF-638AA39E20F5}"/>
              </a:ext>
            </a:extLst>
          </p:cNvPr>
          <p:cNvSpPr>
            <a:spLocks noGrp="1"/>
          </p:cNvSpPr>
          <p:nvPr>
            <p:ph type="title" idx="4294967295"/>
          </p:nvPr>
        </p:nvSpPr>
        <p:spPr/>
        <p:txBody>
          <a:bodyPr/>
          <a:lstStyle/>
          <a:p>
            <a:r>
              <a:rPr lang="en-US" altLang="zh-CN">
                <a:ea typeface="宋体" panose="02010600030101010101" pitchFamily="2" charset="-122"/>
              </a:rPr>
              <a:t>Chopper Stabilization</a:t>
            </a:r>
            <a:endParaRPr lang="zh-CN" altLang="en-US">
              <a:ea typeface="宋体" panose="02010600030101010101" pitchFamily="2" charset="-122"/>
            </a:endParaRPr>
          </a:p>
        </p:txBody>
      </p:sp>
      <p:sp>
        <p:nvSpPr>
          <p:cNvPr id="178180" name="Content Placeholder 2">
            <a:extLst>
              <a:ext uri="{FF2B5EF4-FFF2-40B4-BE49-F238E27FC236}">
                <a16:creationId xmlns:a16="http://schemas.microsoft.com/office/drawing/2014/main" id="{16AEDD3C-F0F6-E3DA-892A-698FB74324E3}"/>
              </a:ext>
            </a:extLst>
          </p:cNvPr>
          <p:cNvSpPr>
            <a:spLocks noGrp="1"/>
          </p:cNvSpPr>
          <p:nvPr>
            <p:ph idx="4294967295"/>
          </p:nvPr>
        </p:nvSpPr>
        <p:spPr>
          <a:xfrm>
            <a:off x="381000" y="4800600"/>
            <a:ext cx="8077200" cy="1066800"/>
          </a:xfrm>
        </p:spPr>
        <p:txBody>
          <a:bodyPr/>
          <a:lstStyle/>
          <a:p>
            <a:pPr>
              <a:buFontTx/>
              <a:buNone/>
            </a:pPr>
            <a:r>
              <a:rPr lang="en-US" altLang="zh-CN">
                <a:ea typeface="宋体" panose="02010600030101010101" pitchFamily="2" charset="-122"/>
              </a:rPr>
              <a:t>Fully differential circuits needed.</a:t>
            </a:r>
          </a:p>
          <a:p>
            <a:endParaRPr lang="zh-CN" altLang="en-US">
              <a:ea typeface="宋体" panose="02010600030101010101" pitchFamily="2" charset="-122"/>
            </a:endParaRPr>
          </a:p>
        </p:txBody>
      </p:sp>
      <p:pic>
        <p:nvPicPr>
          <p:cNvPr id="178181" name="Picture 3">
            <a:extLst>
              <a:ext uri="{FF2B5EF4-FFF2-40B4-BE49-F238E27FC236}">
                <a16:creationId xmlns:a16="http://schemas.microsoft.com/office/drawing/2014/main" id="{53E4A6D4-17A4-C8BA-0E15-7C228D3C8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66825"/>
            <a:ext cx="69723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灯片编号占位符 11">
            <a:extLst>
              <a:ext uri="{FF2B5EF4-FFF2-40B4-BE49-F238E27FC236}">
                <a16:creationId xmlns:a16="http://schemas.microsoft.com/office/drawing/2014/main" id="{CF33AB23-EF2E-5902-5B4A-3B444EF2532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13E392A-79EC-40EF-8F9A-6835381CE3C8}" type="slidenum">
              <a:rPr lang="en-US" altLang="en-US" sz="1600">
                <a:ea typeface="굴림" panose="020B0600000101010101" pitchFamily="34" charset="-127"/>
              </a:rPr>
              <a:pPr eaLnBrk="1" hangingPunct="1">
                <a:spcBef>
                  <a:spcPct val="0"/>
                </a:spcBef>
                <a:buFontTx/>
                <a:buNone/>
              </a:pPr>
              <a:t>173</a:t>
            </a:fld>
            <a:endParaRPr lang="en-US" altLang="en-US" sz="1600">
              <a:ea typeface="굴림" panose="020B0600000101010101" pitchFamily="34" charset="-127"/>
            </a:endParaRPr>
          </a:p>
        </p:txBody>
      </p:sp>
      <p:sp>
        <p:nvSpPr>
          <p:cNvPr id="179203" name="Title 1">
            <a:extLst>
              <a:ext uri="{FF2B5EF4-FFF2-40B4-BE49-F238E27FC236}">
                <a16:creationId xmlns:a16="http://schemas.microsoft.com/office/drawing/2014/main" id="{42641CC1-9526-0149-4699-B553FC29B9D8}"/>
              </a:ext>
            </a:extLst>
          </p:cNvPr>
          <p:cNvSpPr>
            <a:spLocks noGrp="1"/>
          </p:cNvSpPr>
          <p:nvPr>
            <p:ph type="title" idx="4294967295"/>
          </p:nvPr>
        </p:nvSpPr>
        <p:spPr/>
        <p:txBody>
          <a:bodyPr/>
          <a:lstStyle/>
          <a:p>
            <a:r>
              <a:rPr lang="en-US" altLang="zh-CN">
                <a:ea typeface="宋体" panose="02010600030101010101" pitchFamily="2" charset="-122"/>
              </a:rPr>
              <a:t>Chopper Stabilization (Cont’d)</a:t>
            </a:r>
            <a:endParaRPr lang="zh-CN" altLang="en-US">
              <a:ea typeface="宋体" panose="02010600030101010101" pitchFamily="2" charset="-122"/>
            </a:endParaRPr>
          </a:p>
        </p:txBody>
      </p:sp>
      <p:sp>
        <p:nvSpPr>
          <p:cNvPr id="179204" name="Content Placeholder 2">
            <a:extLst>
              <a:ext uri="{FF2B5EF4-FFF2-40B4-BE49-F238E27FC236}">
                <a16:creationId xmlns:a16="http://schemas.microsoft.com/office/drawing/2014/main" id="{D31D6B46-BF3B-C62A-8606-74C50E969657}"/>
              </a:ext>
            </a:extLst>
          </p:cNvPr>
          <p:cNvSpPr>
            <a:spLocks noGrp="1"/>
          </p:cNvSpPr>
          <p:nvPr>
            <p:ph idx="4294967295"/>
          </p:nvPr>
        </p:nvSpPr>
        <p:spPr>
          <a:xfrm>
            <a:off x="381000" y="4572000"/>
            <a:ext cx="8001000" cy="762000"/>
          </a:xfrm>
        </p:spPr>
        <p:txBody>
          <a:bodyPr/>
          <a:lstStyle/>
          <a:p>
            <a:pPr>
              <a:buFontTx/>
              <a:buNone/>
            </a:pPr>
            <a:r>
              <a:rPr lang="en-US" altLang="zh-CN">
                <a:ea typeface="宋体" panose="02010600030101010101" pitchFamily="2" charset="-122"/>
              </a:rPr>
              <a:t>Differential SC amplifier using chopping.</a:t>
            </a:r>
          </a:p>
        </p:txBody>
      </p:sp>
      <p:pic>
        <p:nvPicPr>
          <p:cNvPr id="179205" name="Picture 2">
            <a:extLst>
              <a:ext uri="{FF2B5EF4-FFF2-40B4-BE49-F238E27FC236}">
                <a16:creationId xmlns:a16="http://schemas.microsoft.com/office/drawing/2014/main" id="{500F1C17-4F84-6627-B703-A1627ECAA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0389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灯片编号占位符 11">
            <a:extLst>
              <a:ext uri="{FF2B5EF4-FFF2-40B4-BE49-F238E27FC236}">
                <a16:creationId xmlns:a16="http://schemas.microsoft.com/office/drawing/2014/main" id="{EDE90321-B71D-D612-3812-C34FD1B9849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382FCDF-DE9C-401D-BF84-BF6E38737DBC}" type="slidenum">
              <a:rPr lang="en-US" altLang="en-US" sz="1600">
                <a:ea typeface="굴림" panose="020B0600000101010101" pitchFamily="34" charset="-127"/>
              </a:rPr>
              <a:pPr eaLnBrk="1" hangingPunct="1">
                <a:spcBef>
                  <a:spcPct val="0"/>
                </a:spcBef>
                <a:buFontTx/>
                <a:buNone/>
              </a:pPr>
              <a:t>174</a:t>
            </a:fld>
            <a:endParaRPr lang="en-US" altLang="en-US" sz="1600">
              <a:ea typeface="굴림" panose="020B0600000101010101" pitchFamily="34" charset="-127"/>
            </a:endParaRPr>
          </a:p>
        </p:txBody>
      </p:sp>
      <p:sp>
        <p:nvSpPr>
          <p:cNvPr id="180227" name="Title 1">
            <a:extLst>
              <a:ext uri="{FF2B5EF4-FFF2-40B4-BE49-F238E27FC236}">
                <a16:creationId xmlns:a16="http://schemas.microsoft.com/office/drawing/2014/main" id="{5ED64C95-EB73-C05F-EF43-096351DB739F}"/>
              </a:ext>
            </a:extLst>
          </p:cNvPr>
          <p:cNvSpPr>
            <a:spLocks noGrp="1"/>
          </p:cNvSpPr>
          <p:nvPr>
            <p:ph type="title" idx="4294967295"/>
          </p:nvPr>
        </p:nvSpPr>
        <p:spPr/>
        <p:txBody>
          <a:bodyPr/>
          <a:lstStyle/>
          <a:p>
            <a:r>
              <a:rPr lang="en-US" altLang="zh-CN">
                <a:ea typeface="宋体" panose="02010600030101010101" pitchFamily="2" charset="-122"/>
              </a:rPr>
              <a:t>Noise Aliasing</a:t>
            </a:r>
            <a:endParaRPr lang="zh-CN" altLang="en-US">
              <a:ea typeface="宋体" panose="02010600030101010101" pitchFamily="2" charset="-122"/>
            </a:endParaRPr>
          </a:p>
        </p:txBody>
      </p:sp>
      <p:pic>
        <p:nvPicPr>
          <p:cNvPr id="180228" name="Picture 2">
            <a:extLst>
              <a:ext uri="{FF2B5EF4-FFF2-40B4-BE49-F238E27FC236}">
                <a16:creationId xmlns:a16="http://schemas.microsoft.com/office/drawing/2014/main" id="{BEC8AB1C-4447-85C6-937A-56E40B2D1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42975"/>
            <a:ext cx="24098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Rectangle 6">
            <a:extLst>
              <a:ext uri="{FF2B5EF4-FFF2-40B4-BE49-F238E27FC236}">
                <a16:creationId xmlns:a16="http://schemas.microsoft.com/office/drawing/2014/main" id="{A875DC20-BAA1-FDF4-0ED6-D5F95F86C60C}"/>
              </a:ext>
            </a:extLst>
          </p:cNvPr>
          <p:cNvSpPr>
            <a:spLocks noChangeArrowheads="1"/>
          </p:cNvSpPr>
          <p:nvPr/>
        </p:nvSpPr>
        <p:spPr bwMode="auto">
          <a:xfrm>
            <a:off x="3352800" y="1371600"/>
            <a:ext cx="5486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Mean-square values are the same (</a:t>
            </a:r>
            <a:r>
              <a:rPr lang="el-GR" altLang="zh-CN" sz="2000">
                <a:ea typeface="굴림" panose="020B0600000101010101" pitchFamily="34" charset="-127"/>
              </a:rPr>
              <a:t>θ /</a:t>
            </a:r>
            <a:r>
              <a:rPr lang="en-US" altLang="zh-CN" sz="2000">
                <a:ea typeface="굴림" panose="020B0600000101010101" pitchFamily="34" charset="-127"/>
              </a:rPr>
              <a:t>C</a:t>
            </a:r>
            <a:r>
              <a:rPr lang="en-US" altLang="zh-CN" sz="2000" i="0">
                <a:ea typeface="굴림" panose="020B0600000101010101" pitchFamily="34" charset="-127"/>
              </a:rPr>
              <a:t> )</a:t>
            </a:r>
          </a:p>
          <a:p>
            <a:pPr eaLnBrk="1" hangingPunct="1">
              <a:spcBef>
                <a:spcPct val="0"/>
              </a:spcBef>
              <a:buFontTx/>
              <a:buNone/>
            </a:pPr>
            <a:r>
              <a:rPr lang="en-US" altLang="zh-CN" sz="2000" i="0">
                <a:ea typeface="굴림" panose="020B0600000101010101" pitchFamily="34" charset="-127"/>
              </a:rPr>
              <a:t>within all windows.</a:t>
            </a:r>
          </a:p>
          <a:p>
            <a:pPr eaLnBrk="1" hangingPunct="1">
              <a:spcBef>
                <a:spcPct val="0"/>
              </a:spcBef>
              <a:buFontTx/>
              <a:buNone/>
            </a:pPr>
            <a:endParaRPr lang="en-US" altLang="zh-CN" sz="2000" i="0">
              <a:ea typeface="굴림" panose="020B0600000101010101" pitchFamily="34" charset="-127"/>
            </a:endParaRPr>
          </a:p>
          <a:p>
            <a:pPr eaLnBrk="1" hangingPunct="1">
              <a:spcBef>
                <a:spcPct val="0"/>
              </a:spcBef>
              <a:buFontTx/>
              <a:buNone/>
            </a:pPr>
            <a:endParaRPr lang="en-US" altLang="zh-CN" sz="2000" i="0">
              <a:ea typeface="굴림" panose="020B0600000101010101" pitchFamily="34" charset="-127"/>
            </a:endParaRPr>
          </a:p>
          <a:p>
            <a:pPr eaLnBrk="1" hangingPunct="1">
              <a:spcBef>
                <a:spcPct val="0"/>
              </a:spcBef>
              <a:buFontTx/>
              <a:buNone/>
            </a:pPr>
            <a:r>
              <a:rPr lang="en-US" altLang="zh-CN" sz="2000" i="0">
                <a:ea typeface="굴림" panose="020B0600000101010101" pitchFamily="34" charset="-127"/>
              </a:rPr>
              <a:t>Direct noise power:</a:t>
            </a:r>
          </a:p>
          <a:p>
            <a:pPr eaLnBrk="1" hangingPunct="1">
              <a:spcBef>
                <a:spcPct val="0"/>
              </a:spcBef>
              <a:buFontTx/>
              <a:buNone/>
            </a:pPr>
            <a:endParaRPr lang="en-US" altLang="zh-CN" sz="2000" i="0">
              <a:ea typeface="굴림" panose="020B0600000101010101" pitchFamily="34" charset="-127"/>
            </a:endParaRPr>
          </a:p>
          <a:p>
            <a:pPr eaLnBrk="1" hangingPunct="1">
              <a:spcBef>
                <a:spcPct val="0"/>
              </a:spcBef>
              <a:buFontTx/>
              <a:buNone/>
            </a:pPr>
            <a:endParaRPr lang="en-US" altLang="zh-CN" sz="2000" i="0">
              <a:ea typeface="굴림" panose="020B0600000101010101" pitchFamily="34" charset="-127"/>
            </a:endParaRPr>
          </a:p>
          <a:p>
            <a:pPr eaLnBrk="1" hangingPunct="1">
              <a:spcBef>
                <a:spcPct val="0"/>
              </a:spcBef>
              <a:buFontTx/>
              <a:buNone/>
            </a:pPr>
            <a:r>
              <a:rPr lang="en-US" altLang="zh-CN" sz="2000" i="0">
                <a:ea typeface="굴림" panose="020B0600000101010101" pitchFamily="34" charset="-127"/>
              </a:rPr>
              <a:t>S/H PSD:</a:t>
            </a:r>
          </a:p>
        </p:txBody>
      </p:sp>
      <p:pic>
        <p:nvPicPr>
          <p:cNvPr id="180230" name="Picture 5">
            <a:extLst>
              <a:ext uri="{FF2B5EF4-FFF2-40B4-BE49-F238E27FC236}">
                <a16:creationId xmlns:a16="http://schemas.microsoft.com/office/drawing/2014/main" id="{E7163479-7C4C-8928-17BE-91B6220D1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14600"/>
            <a:ext cx="1333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6">
            <a:extLst>
              <a:ext uri="{FF2B5EF4-FFF2-40B4-BE49-F238E27FC236}">
                <a16:creationId xmlns:a16="http://schemas.microsoft.com/office/drawing/2014/main" id="{375383A2-009B-B169-461A-B31FDF2A1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3276600"/>
            <a:ext cx="3305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Rectangle 10">
            <a:extLst>
              <a:ext uri="{FF2B5EF4-FFF2-40B4-BE49-F238E27FC236}">
                <a16:creationId xmlns:a16="http://schemas.microsoft.com/office/drawing/2014/main" id="{BB34DD45-90AD-03C8-4536-63862BE9A2D0}"/>
              </a:ext>
            </a:extLst>
          </p:cNvPr>
          <p:cNvSpPr>
            <a:spLocks noChangeArrowheads="1"/>
          </p:cNvSpPr>
          <p:nvPr/>
        </p:nvSpPr>
        <p:spPr bwMode="auto">
          <a:xfrm>
            <a:off x="3352800" y="4495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S(f): RC filtered direct noise</a:t>
            </a:r>
          </a:p>
          <a:p>
            <a:pPr eaLnBrk="1" hangingPunct="1">
              <a:spcBef>
                <a:spcPct val="0"/>
              </a:spcBef>
              <a:buFontTx/>
              <a:buNone/>
            </a:pPr>
            <a:r>
              <a:rPr lang="en-US" altLang="zh-CN" sz="2000" i="0">
                <a:ea typeface="굴림" panose="020B0600000101010101" pitchFamily="34" charset="-127"/>
              </a:rPr>
              <a:t>Most noise at dc!</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灯片编号占位符 11">
            <a:extLst>
              <a:ext uri="{FF2B5EF4-FFF2-40B4-BE49-F238E27FC236}">
                <a16:creationId xmlns:a16="http://schemas.microsoft.com/office/drawing/2014/main" id="{2F08B306-F5A6-83EB-F33B-AD92DACA3F4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F6C2E7F-47AB-4511-8D0C-88A07CDA1B82}" type="slidenum">
              <a:rPr lang="en-US" altLang="en-US" sz="1600">
                <a:ea typeface="굴림" panose="020B0600000101010101" pitchFamily="34" charset="-127"/>
              </a:rPr>
              <a:pPr eaLnBrk="1" hangingPunct="1">
                <a:spcBef>
                  <a:spcPct val="0"/>
                </a:spcBef>
                <a:buFontTx/>
                <a:buNone/>
              </a:pPr>
              <a:t>175</a:t>
            </a:fld>
            <a:endParaRPr lang="en-US" altLang="en-US" sz="1600">
              <a:ea typeface="굴림" panose="020B0600000101010101" pitchFamily="34" charset="-127"/>
            </a:endParaRPr>
          </a:p>
        </p:txBody>
      </p:sp>
      <p:sp>
        <p:nvSpPr>
          <p:cNvPr id="181251" name="Title 1">
            <a:extLst>
              <a:ext uri="{FF2B5EF4-FFF2-40B4-BE49-F238E27FC236}">
                <a16:creationId xmlns:a16="http://schemas.microsoft.com/office/drawing/2014/main" id="{558F1DFD-3806-6656-E93B-D7EDF81E0B87}"/>
              </a:ext>
            </a:extLst>
          </p:cNvPr>
          <p:cNvSpPr>
            <a:spLocks noGrp="1"/>
          </p:cNvSpPr>
          <p:nvPr>
            <p:ph type="title" idx="4294967295"/>
          </p:nvPr>
        </p:nvSpPr>
        <p:spPr/>
        <p:txBody>
          <a:bodyPr/>
          <a:lstStyle/>
          <a:p>
            <a:r>
              <a:rPr lang="en-US" altLang="zh-CN">
                <a:ea typeface="宋体" panose="02010600030101010101" pitchFamily="2" charset="-122"/>
              </a:rPr>
              <a:t>Equivalent Circuit for Direct Noise</a:t>
            </a:r>
            <a:endParaRPr lang="zh-CN" altLang="en-US">
              <a:ea typeface="宋体" panose="02010600030101010101" pitchFamily="2" charset="-122"/>
            </a:endParaRPr>
          </a:p>
        </p:txBody>
      </p:sp>
      <p:sp>
        <p:nvSpPr>
          <p:cNvPr id="181252" name="Content Placeholder 2">
            <a:extLst>
              <a:ext uri="{FF2B5EF4-FFF2-40B4-BE49-F238E27FC236}">
                <a16:creationId xmlns:a16="http://schemas.microsoft.com/office/drawing/2014/main" id="{993BDD6D-D8F0-F6AF-F750-B7CC434E5494}"/>
              </a:ext>
            </a:extLst>
          </p:cNvPr>
          <p:cNvSpPr>
            <a:spLocks noGrp="1"/>
          </p:cNvSpPr>
          <p:nvPr>
            <p:ph idx="4294967295"/>
          </p:nvPr>
        </p:nvSpPr>
        <p:spPr>
          <a:xfrm>
            <a:off x="685800" y="5410200"/>
            <a:ext cx="7772400" cy="685800"/>
          </a:xfrm>
        </p:spPr>
        <p:txBody>
          <a:bodyPr/>
          <a:lstStyle/>
          <a:p>
            <a:pPr>
              <a:buFontTx/>
              <a:buNone/>
            </a:pPr>
            <a:r>
              <a:rPr lang="en-US" altLang="zh-CN" sz="2000">
                <a:ea typeface="宋体" panose="02010600030101010101" pitchFamily="2" charset="-122"/>
              </a:rPr>
              <a:t>For satisfactory settling (0.1%),</a:t>
            </a:r>
          </a:p>
          <a:p>
            <a:endParaRPr lang="zh-CN" altLang="en-US">
              <a:ea typeface="宋体" panose="02010600030101010101" pitchFamily="2" charset="-122"/>
            </a:endParaRPr>
          </a:p>
        </p:txBody>
      </p:sp>
      <p:pic>
        <p:nvPicPr>
          <p:cNvPr id="181253" name="Picture 2">
            <a:extLst>
              <a:ext uri="{FF2B5EF4-FFF2-40B4-BE49-F238E27FC236}">
                <a16:creationId xmlns:a16="http://schemas.microsoft.com/office/drawing/2014/main" id="{794EDA32-E190-B6C3-DF7F-C0528754B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14400"/>
            <a:ext cx="4572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4" name="Rectangle 5">
            <a:extLst>
              <a:ext uri="{FF2B5EF4-FFF2-40B4-BE49-F238E27FC236}">
                <a16:creationId xmlns:a16="http://schemas.microsoft.com/office/drawing/2014/main" id="{7B4FA781-2F75-EEED-0DDF-01AF7F7ED337}"/>
              </a:ext>
            </a:extLst>
          </p:cNvPr>
          <p:cNvSpPr>
            <a:spLocks noChangeArrowheads="1"/>
          </p:cNvSpPr>
          <p:nvPr/>
        </p:nvSpPr>
        <p:spPr bwMode="auto">
          <a:xfrm>
            <a:off x="685800" y="2724150"/>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S(f) for direct noise: low-pass filtered and windowed white noise.</a:t>
            </a:r>
          </a:p>
        </p:txBody>
      </p:sp>
      <p:pic>
        <p:nvPicPr>
          <p:cNvPr id="181255" name="Picture 3">
            <a:extLst>
              <a:ext uri="{FF2B5EF4-FFF2-40B4-BE49-F238E27FC236}">
                <a16:creationId xmlns:a16="http://schemas.microsoft.com/office/drawing/2014/main" id="{4B06775A-5448-8920-911D-1754356BC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286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4">
            <a:extLst>
              <a:ext uri="{FF2B5EF4-FFF2-40B4-BE49-F238E27FC236}">
                <a16:creationId xmlns:a16="http://schemas.microsoft.com/office/drawing/2014/main" id="{20531B4D-3B74-9082-43E5-9334A72E6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91150"/>
            <a:ext cx="387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灯片编号占位符 11">
            <a:extLst>
              <a:ext uri="{FF2B5EF4-FFF2-40B4-BE49-F238E27FC236}">
                <a16:creationId xmlns:a16="http://schemas.microsoft.com/office/drawing/2014/main" id="{661BDCE8-175F-8A45-939B-5657BA74659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69EB7D7-E3E4-4A07-9D21-2B9C4E8253E8}" type="slidenum">
              <a:rPr lang="en-US" altLang="en-US" sz="1600">
                <a:ea typeface="굴림" panose="020B0600000101010101" pitchFamily="34" charset="-127"/>
              </a:rPr>
              <a:pPr eaLnBrk="1" hangingPunct="1">
                <a:spcBef>
                  <a:spcPct val="0"/>
                </a:spcBef>
                <a:buFontTx/>
                <a:buNone/>
              </a:pPr>
              <a:t>176</a:t>
            </a:fld>
            <a:endParaRPr lang="en-US" altLang="en-US" sz="1600">
              <a:ea typeface="굴림" panose="020B0600000101010101" pitchFamily="34" charset="-127"/>
            </a:endParaRPr>
          </a:p>
        </p:txBody>
      </p:sp>
      <p:sp>
        <p:nvSpPr>
          <p:cNvPr id="182275" name="Title 1">
            <a:extLst>
              <a:ext uri="{FF2B5EF4-FFF2-40B4-BE49-F238E27FC236}">
                <a16:creationId xmlns:a16="http://schemas.microsoft.com/office/drawing/2014/main" id="{431239C7-5DBC-D526-A708-F962AF1A24ED}"/>
              </a:ext>
            </a:extLst>
          </p:cNvPr>
          <p:cNvSpPr>
            <a:spLocks noGrp="1"/>
          </p:cNvSpPr>
          <p:nvPr>
            <p:ph type="title" idx="4294967295"/>
          </p:nvPr>
        </p:nvSpPr>
        <p:spPr/>
        <p:txBody>
          <a:bodyPr/>
          <a:lstStyle/>
          <a:p>
            <a:r>
              <a:rPr lang="en-US" altLang="zh-CN">
                <a:ea typeface="宋体" panose="02010600030101010101" pitchFamily="2" charset="-122"/>
              </a:rPr>
              <a:t>Noise Aliasing</a:t>
            </a:r>
            <a:endParaRPr lang="zh-CN" altLang="en-US">
              <a:ea typeface="宋体" panose="02010600030101010101" pitchFamily="2" charset="-122"/>
            </a:endParaRPr>
          </a:p>
        </p:txBody>
      </p:sp>
      <p:sp>
        <p:nvSpPr>
          <p:cNvPr id="182276" name="Content Placeholder 2">
            <a:extLst>
              <a:ext uri="{FF2B5EF4-FFF2-40B4-BE49-F238E27FC236}">
                <a16:creationId xmlns:a16="http://schemas.microsoft.com/office/drawing/2014/main" id="{C6F9251C-FFCE-09B5-02FC-EC960037A293}"/>
              </a:ext>
            </a:extLst>
          </p:cNvPr>
          <p:cNvSpPr>
            <a:spLocks noGrp="1"/>
          </p:cNvSpPr>
          <p:nvPr>
            <p:ph idx="4294967295"/>
          </p:nvPr>
        </p:nvSpPr>
        <p:spPr>
          <a:xfrm>
            <a:off x="685800" y="914400"/>
            <a:ext cx="7772400" cy="533400"/>
          </a:xfrm>
        </p:spPr>
        <p:txBody>
          <a:bodyPr/>
          <a:lstStyle/>
          <a:p>
            <a:pPr>
              <a:buFontTx/>
              <a:buNone/>
            </a:pPr>
            <a:r>
              <a:rPr lang="en-US" altLang="zh-CN">
                <a:ea typeface="宋体" panose="02010600030101010101" pitchFamily="2" charset="-122"/>
              </a:rPr>
              <a:t>Aliasing for</a:t>
            </a:r>
          </a:p>
          <a:p>
            <a:endParaRPr lang="zh-CN" altLang="en-US">
              <a:ea typeface="宋体" panose="02010600030101010101" pitchFamily="2" charset="-122"/>
            </a:endParaRPr>
          </a:p>
        </p:txBody>
      </p:sp>
      <p:pic>
        <p:nvPicPr>
          <p:cNvPr id="182277" name="Picture 2">
            <a:extLst>
              <a:ext uri="{FF2B5EF4-FFF2-40B4-BE49-F238E27FC236}">
                <a16:creationId xmlns:a16="http://schemas.microsoft.com/office/drawing/2014/main" id="{57B47654-8033-097B-17D0-AB71FFF45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42975"/>
            <a:ext cx="1009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4">
            <a:extLst>
              <a:ext uri="{FF2B5EF4-FFF2-40B4-BE49-F238E27FC236}">
                <a16:creationId xmlns:a16="http://schemas.microsoft.com/office/drawing/2014/main" id="{A4B8F697-0B72-35DE-4806-F0FC8F32E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17625"/>
            <a:ext cx="44196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5">
            <a:extLst>
              <a:ext uri="{FF2B5EF4-FFF2-40B4-BE49-F238E27FC236}">
                <a16:creationId xmlns:a16="http://schemas.microsoft.com/office/drawing/2014/main" id="{14E8A992-33B2-BF5E-01F4-075AC403A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81600"/>
            <a:ext cx="7620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灯片编号占位符 11">
            <a:extLst>
              <a:ext uri="{FF2B5EF4-FFF2-40B4-BE49-F238E27FC236}">
                <a16:creationId xmlns:a16="http://schemas.microsoft.com/office/drawing/2014/main" id="{CEC90ACE-75F6-8AC1-307C-A5BC0946A09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9F71690-1717-477D-9DEC-DE1973570B57}" type="slidenum">
              <a:rPr lang="en-US" altLang="en-US" sz="1600">
                <a:ea typeface="굴림" panose="020B0600000101010101" pitchFamily="34" charset="-127"/>
              </a:rPr>
              <a:pPr eaLnBrk="1" hangingPunct="1">
                <a:spcBef>
                  <a:spcPct val="0"/>
                </a:spcBef>
                <a:buFontTx/>
                <a:buNone/>
              </a:pPr>
              <a:t>177</a:t>
            </a:fld>
            <a:endParaRPr lang="en-US" altLang="en-US" sz="1600">
              <a:ea typeface="굴림" panose="020B0600000101010101" pitchFamily="34" charset="-127"/>
            </a:endParaRPr>
          </a:p>
        </p:txBody>
      </p:sp>
      <p:sp>
        <p:nvSpPr>
          <p:cNvPr id="183299" name="Title 1">
            <a:extLst>
              <a:ext uri="{FF2B5EF4-FFF2-40B4-BE49-F238E27FC236}">
                <a16:creationId xmlns:a16="http://schemas.microsoft.com/office/drawing/2014/main" id="{23BF4D77-48D5-409E-C7FB-1355CDE2ECFC}"/>
              </a:ext>
            </a:extLst>
          </p:cNvPr>
          <p:cNvSpPr>
            <a:spLocks noGrp="1"/>
          </p:cNvSpPr>
          <p:nvPr>
            <p:ph type="title" idx="4294967295"/>
          </p:nvPr>
        </p:nvSpPr>
        <p:spPr/>
        <p:txBody>
          <a:bodyPr/>
          <a:lstStyle/>
          <a:p>
            <a:r>
              <a:rPr lang="en-US" altLang="zh-CN">
                <a:ea typeface="宋体" panose="02010600030101010101" pitchFamily="2" charset="-122"/>
              </a:rPr>
              <a:t>Noise Spectra</a:t>
            </a:r>
            <a:endParaRPr lang="zh-CN" altLang="en-US">
              <a:ea typeface="宋体" panose="02010600030101010101" pitchFamily="2" charset="-122"/>
            </a:endParaRPr>
          </a:p>
        </p:txBody>
      </p:sp>
      <p:sp>
        <p:nvSpPr>
          <p:cNvPr id="183300" name="Content Placeholder 2">
            <a:extLst>
              <a:ext uri="{FF2B5EF4-FFF2-40B4-BE49-F238E27FC236}">
                <a16:creationId xmlns:a16="http://schemas.microsoft.com/office/drawing/2014/main" id="{7C66DC1F-6EB1-25D7-6FAF-38B2AF4C5BFF}"/>
              </a:ext>
            </a:extLst>
          </p:cNvPr>
          <p:cNvSpPr>
            <a:spLocks noGrp="1"/>
          </p:cNvSpPr>
          <p:nvPr>
            <p:ph idx="4294967295"/>
          </p:nvPr>
        </p:nvSpPr>
        <p:spPr>
          <a:xfrm>
            <a:off x="381000" y="4800600"/>
            <a:ext cx="7772400" cy="1752600"/>
          </a:xfrm>
        </p:spPr>
        <p:txBody>
          <a:bodyPr/>
          <a:lstStyle/>
          <a:p>
            <a:pPr>
              <a:buFontTx/>
              <a:buNone/>
            </a:pPr>
            <a:r>
              <a:rPr lang="en-US" altLang="zh-CN" sz="2000" b="1">
                <a:ea typeface="宋体" panose="02010600030101010101" pitchFamily="2" charset="-122"/>
              </a:rPr>
              <a:t>     For m=0.25, r=31.5!</a:t>
            </a:r>
          </a:p>
          <a:p>
            <a:pPr>
              <a:buFontTx/>
              <a:buNone/>
            </a:pPr>
            <a:r>
              <a:rPr lang="en-US" altLang="zh-CN" sz="2000" b="1">
                <a:ea typeface="宋体" panose="02010600030101010101" pitchFamily="2" charset="-122"/>
              </a:rPr>
              <a:t>     Noise generated in stage independent of Ron, but the noise generated in preceding stages (direct noise) gets filtered, so the Ron should be as large as possible!</a:t>
            </a:r>
          </a:p>
          <a:p>
            <a:endParaRPr lang="zh-CN" altLang="en-US" sz="2000" b="1">
              <a:ea typeface="宋体" panose="02010600030101010101" pitchFamily="2" charset="-122"/>
            </a:endParaRPr>
          </a:p>
        </p:txBody>
      </p:sp>
      <p:pic>
        <p:nvPicPr>
          <p:cNvPr id="183301" name="Picture 2">
            <a:extLst>
              <a:ext uri="{FF2B5EF4-FFF2-40B4-BE49-F238E27FC236}">
                <a16:creationId xmlns:a16="http://schemas.microsoft.com/office/drawing/2014/main" id="{E7873212-C318-33F8-A196-A1280D60C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914400"/>
            <a:ext cx="72199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灯片编号占位符 11">
            <a:extLst>
              <a:ext uri="{FF2B5EF4-FFF2-40B4-BE49-F238E27FC236}">
                <a16:creationId xmlns:a16="http://schemas.microsoft.com/office/drawing/2014/main" id="{A32E43DF-C528-1B30-71E3-64648264E88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653B51A-D72B-4C30-B790-CE9F90CFBF8D}" type="slidenum">
              <a:rPr lang="en-US" altLang="en-US" sz="1600">
                <a:ea typeface="굴림" panose="020B0600000101010101" pitchFamily="34" charset="-127"/>
              </a:rPr>
              <a:pPr eaLnBrk="1" hangingPunct="1">
                <a:spcBef>
                  <a:spcPct val="0"/>
                </a:spcBef>
                <a:buFontTx/>
                <a:buNone/>
              </a:pPr>
              <a:t>178</a:t>
            </a:fld>
            <a:endParaRPr lang="en-US" altLang="en-US" sz="1600">
              <a:ea typeface="굴림" panose="020B0600000101010101" pitchFamily="34" charset="-127"/>
            </a:endParaRPr>
          </a:p>
        </p:txBody>
      </p:sp>
      <p:sp>
        <p:nvSpPr>
          <p:cNvPr id="184323" name="Title 1">
            <a:extLst>
              <a:ext uri="{FF2B5EF4-FFF2-40B4-BE49-F238E27FC236}">
                <a16:creationId xmlns:a16="http://schemas.microsoft.com/office/drawing/2014/main" id="{8CC9A3D9-9B9F-F3CC-900A-AF72FE3F7825}"/>
              </a:ext>
            </a:extLst>
          </p:cNvPr>
          <p:cNvSpPr>
            <a:spLocks noGrp="1"/>
          </p:cNvSpPr>
          <p:nvPr>
            <p:ph type="title" idx="4294967295"/>
          </p:nvPr>
        </p:nvSpPr>
        <p:spPr/>
        <p:txBody>
          <a:bodyPr/>
          <a:lstStyle/>
          <a:p>
            <a:r>
              <a:rPr lang="en-US" altLang="zh-CN">
                <a:ea typeface="宋体" panose="02010600030101010101" pitchFamily="2" charset="-122"/>
              </a:rPr>
              <a:t>Switched-Capacitor Noise</a:t>
            </a:r>
            <a:endParaRPr lang="zh-CN" altLang="en-US">
              <a:ea typeface="宋体" panose="02010600030101010101" pitchFamily="2" charset="-122"/>
            </a:endParaRPr>
          </a:p>
        </p:txBody>
      </p:sp>
      <p:sp>
        <p:nvSpPr>
          <p:cNvPr id="184324" name="Content Placeholder 2">
            <a:extLst>
              <a:ext uri="{FF2B5EF4-FFF2-40B4-BE49-F238E27FC236}">
                <a16:creationId xmlns:a16="http://schemas.microsoft.com/office/drawing/2014/main" id="{7B0E42F1-9F52-47EC-1E57-65A1874E669E}"/>
              </a:ext>
            </a:extLst>
          </p:cNvPr>
          <p:cNvSpPr>
            <a:spLocks noGrp="1"/>
          </p:cNvSpPr>
          <p:nvPr>
            <p:ph idx="4294967295"/>
          </p:nvPr>
        </p:nvSpPr>
        <p:spPr>
          <a:xfrm>
            <a:off x="685800" y="990600"/>
            <a:ext cx="7772400" cy="457200"/>
          </a:xfrm>
        </p:spPr>
        <p:txBody>
          <a:bodyPr/>
          <a:lstStyle/>
          <a:p>
            <a:pPr>
              <a:buFontTx/>
              <a:buNone/>
            </a:pPr>
            <a:r>
              <a:rPr lang="en-US" altLang="zh-CN" sz="2000">
                <a:ea typeface="宋体" panose="02010600030101010101" pitchFamily="2" charset="-122"/>
              </a:rPr>
              <a:t>Two situations; example:</a:t>
            </a:r>
          </a:p>
          <a:p>
            <a:endParaRPr lang="zh-CN" altLang="en-US" sz="2000">
              <a:ea typeface="宋体" panose="02010600030101010101" pitchFamily="2" charset="-122"/>
            </a:endParaRPr>
          </a:p>
        </p:txBody>
      </p:sp>
      <p:pic>
        <p:nvPicPr>
          <p:cNvPr id="184325" name="Picture 2">
            <a:extLst>
              <a:ext uri="{FF2B5EF4-FFF2-40B4-BE49-F238E27FC236}">
                <a16:creationId xmlns:a16="http://schemas.microsoft.com/office/drawing/2014/main" id="{17475175-B4D0-C494-4401-6CA6BF18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67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5">
            <a:extLst>
              <a:ext uri="{FF2B5EF4-FFF2-40B4-BE49-F238E27FC236}">
                <a16:creationId xmlns:a16="http://schemas.microsoft.com/office/drawing/2014/main" id="{059D1BF5-6755-AF0F-B517-59B98C537FA8}"/>
              </a:ext>
            </a:extLst>
          </p:cNvPr>
          <p:cNvSpPr>
            <a:spLocks noChangeArrowheads="1"/>
          </p:cNvSpPr>
          <p:nvPr/>
        </p:nvSpPr>
        <p:spPr bwMode="auto">
          <a:xfrm>
            <a:off x="609600" y="2624138"/>
            <a:ext cx="7543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Situation 1: only the sampled values of the output waveform matter; the output spectrum may be limited by the DSP, and hence V</a:t>
            </a:r>
            <a:r>
              <a:rPr lang="en-US" altLang="zh-CN" sz="1600" i="0" baseline="-25000">
                <a:ea typeface="굴림" panose="020B0600000101010101" pitchFamily="34" charset="-127"/>
              </a:rPr>
              <a:t>RMS,n</a:t>
            </a:r>
            <a:r>
              <a:rPr lang="en-US" altLang="zh-CN" sz="2000" i="0">
                <a:ea typeface="굴림" panose="020B0600000101010101" pitchFamily="34" charset="-127"/>
              </a:rPr>
              <a:t> reduced. Find V</a:t>
            </a:r>
            <a:r>
              <a:rPr lang="en-US" altLang="zh-CN" sz="1400" i="0" baseline="-25000">
                <a:ea typeface="굴림" panose="020B0600000101010101" pitchFamily="34" charset="-127"/>
              </a:rPr>
              <a:t>RMS</a:t>
            </a:r>
            <a:r>
              <a:rPr lang="en-US" altLang="zh-CN" sz="2000" i="0">
                <a:ea typeface="굴림" panose="020B0600000101010101" pitchFamily="34" charset="-127"/>
              </a:rPr>
              <a:t> from √KTC charges; adjust for DSP effects.</a:t>
            </a:r>
          </a:p>
          <a:p>
            <a:pPr eaLnBrk="1" hangingPunct="1">
              <a:spcBef>
                <a:spcPct val="0"/>
              </a:spcBef>
              <a:buFontTx/>
              <a:buNone/>
            </a:pPr>
            <a:endParaRPr lang="en-US" altLang="zh-CN" sz="2000" i="0">
              <a:ea typeface="굴림" panose="020B0600000101010101" pitchFamily="34" charset="-127"/>
            </a:endParaRPr>
          </a:p>
          <a:p>
            <a:pPr eaLnBrk="1" hangingPunct="1">
              <a:spcBef>
                <a:spcPct val="0"/>
              </a:spcBef>
              <a:buFontTx/>
              <a:buNone/>
            </a:pPr>
            <a:r>
              <a:rPr lang="en-US" altLang="zh-CN" sz="2000" i="0">
                <a:ea typeface="굴림" panose="020B0600000101010101" pitchFamily="34" charset="-127"/>
              </a:rPr>
              <a:t>Situation 2: the complete output waveform affects the SNR, including the S/H and direct noise components. Usually the S/H dominates. Reduced by the reconstruction filter.</a:t>
            </a:r>
          </a:p>
          <a:p>
            <a:pPr eaLnBrk="1" hangingPunct="1">
              <a:spcBef>
                <a:spcPct val="0"/>
              </a:spcBef>
              <a:buFontTx/>
              <a:buNone/>
            </a:pPr>
            <a:endParaRPr lang="en-US" altLang="zh-CN" sz="2000" i="0">
              <a:ea typeface="굴림" panose="020B0600000101010101" pitchFamily="34" charset="-127"/>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灯片编号占位符 11">
            <a:extLst>
              <a:ext uri="{FF2B5EF4-FFF2-40B4-BE49-F238E27FC236}">
                <a16:creationId xmlns:a16="http://schemas.microsoft.com/office/drawing/2014/main" id="{C223FD19-8C1C-1823-AE9B-6CD9E16DC38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F76854B-D560-4186-84A8-7CFE1AE65CF8}" type="slidenum">
              <a:rPr lang="en-US" altLang="en-US" sz="1600">
                <a:ea typeface="굴림" panose="020B0600000101010101" pitchFamily="34" charset="-127"/>
              </a:rPr>
              <a:pPr eaLnBrk="1" hangingPunct="1">
                <a:spcBef>
                  <a:spcPct val="0"/>
                </a:spcBef>
                <a:buFontTx/>
                <a:buNone/>
              </a:pPr>
              <a:t>179</a:t>
            </a:fld>
            <a:endParaRPr lang="en-US" altLang="en-US" sz="1600">
              <a:ea typeface="굴림" panose="020B0600000101010101" pitchFamily="34" charset="-127"/>
            </a:endParaRPr>
          </a:p>
        </p:txBody>
      </p:sp>
      <p:sp>
        <p:nvSpPr>
          <p:cNvPr id="185347" name="Title 1">
            <a:extLst>
              <a:ext uri="{FF2B5EF4-FFF2-40B4-BE49-F238E27FC236}">
                <a16:creationId xmlns:a16="http://schemas.microsoft.com/office/drawing/2014/main" id="{FD3C26DC-C85C-643D-4985-5F9642493AA9}"/>
              </a:ext>
            </a:extLst>
          </p:cNvPr>
          <p:cNvSpPr>
            <a:spLocks noGrp="1"/>
          </p:cNvSpPr>
          <p:nvPr>
            <p:ph type="title" idx="4294967295"/>
          </p:nvPr>
        </p:nvSpPr>
        <p:spPr>
          <a:xfrm>
            <a:off x="0" y="152400"/>
            <a:ext cx="8991600" cy="685800"/>
          </a:xfrm>
        </p:spPr>
        <p:txBody>
          <a:bodyPr/>
          <a:lstStyle/>
          <a:p>
            <a:r>
              <a:rPr lang="en-US" altLang="zh-CN" sz="3200">
                <a:ea typeface="宋体" panose="02010600030101010101" pitchFamily="2" charset="-122"/>
              </a:rPr>
              <a:t>Calculation of SC Noise (Summary)</a:t>
            </a:r>
            <a:endParaRPr lang="zh-CN" altLang="en-US" sz="3200">
              <a:ea typeface="宋体" panose="02010600030101010101" pitchFamily="2" charset="-122"/>
            </a:endParaRPr>
          </a:p>
        </p:txBody>
      </p:sp>
      <p:sp>
        <p:nvSpPr>
          <p:cNvPr id="185348" name="Content Placeholder 2">
            <a:extLst>
              <a:ext uri="{FF2B5EF4-FFF2-40B4-BE49-F238E27FC236}">
                <a16:creationId xmlns:a16="http://schemas.microsoft.com/office/drawing/2014/main" id="{6F0C264C-83CB-6C18-27B0-D91D359E1853}"/>
              </a:ext>
            </a:extLst>
          </p:cNvPr>
          <p:cNvSpPr>
            <a:spLocks noGrp="1"/>
          </p:cNvSpPr>
          <p:nvPr>
            <p:ph idx="4294967295"/>
          </p:nvPr>
        </p:nvSpPr>
        <p:spPr>
          <a:xfrm>
            <a:off x="381000" y="990600"/>
            <a:ext cx="8382000" cy="5181600"/>
          </a:xfrm>
        </p:spPr>
        <p:txBody>
          <a:bodyPr/>
          <a:lstStyle/>
          <a:p>
            <a:r>
              <a:rPr lang="en-US" altLang="zh-CN" sz="2000">
                <a:ea typeface="宋体" panose="02010600030101010101" pitchFamily="2" charset="-122"/>
              </a:rPr>
              <a:t>In the switch-capacitor branch, when the switch is on, the capacitor charge noise is lowpass-filtered by Ron and C. The resulting charge noise power in C is kTC. It is a colored noise, with a noisebandwidth fn=1/(4R</a:t>
            </a:r>
            <a:r>
              <a:rPr lang="en-US" altLang="zh-CN" sz="1600">
                <a:ea typeface="宋体" panose="02010600030101010101" pitchFamily="2" charset="-122"/>
              </a:rPr>
              <a:t>on</a:t>
            </a:r>
            <a:r>
              <a:rPr lang="en-US" altLang="zh-CN" sz="2000">
                <a:ea typeface="宋体" panose="02010600030101010101" pitchFamily="2" charset="-122"/>
              </a:rPr>
              <a:t>C). The low-frequency PSD is 4kTR</a:t>
            </a:r>
            <a:r>
              <a:rPr lang="en-US" altLang="zh-CN" sz="1600">
                <a:ea typeface="宋体" panose="02010600030101010101" pitchFamily="2" charset="-122"/>
              </a:rPr>
              <a:t>on</a:t>
            </a:r>
            <a:r>
              <a:rPr lang="en-US" altLang="zh-CN" sz="2000">
                <a:ea typeface="宋体" panose="02010600030101010101" pitchFamily="2" charset="-122"/>
              </a:rPr>
              <a:t>.</a:t>
            </a:r>
          </a:p>
          <a:p>
            <a:r>
              <a:rPr lang="en-US" altLang="zh-CN" sz="2000">
                <a:ea typeface="宋体" panose="02010600030101010101" pitchFamily="2" charset="-122"/>
              </a:rPr>
              <a:t>When the switch operates at a rate fc&lt;&lt;fn, the samples of the charge noise still have the same power kTC, but spectrum is now white, with a PSD=2kTC/fc. For the situation when only discrete samples of the signal and noise are used, this is all that we need to know.</a:t>
            </a:r>
          </a:p>
          <a:p>
            <a:r>
              <a:rPr lang="en-US" altLang="zh-CN" sz="2000">
                <a:ea typeface="宋体" panose="02010600030101010101" pitchFamily="2" charset="-122"/>
              </a:rPr>
              <a:t>For continuous-time analysis, we need to find the powers and spectra of the direct and S/H components when the switch is active. The direct noise is obtained by windowing the filtered charge noise stored in C with a periodic window containing unit pulses of length m/fc. This operation (to a good approximation)</a:t>
            </a:r>
          </a:p>
          <a:p>
            <a:r>
              <a:rPr lang="en-US" altLang="zh-CN" sz="2000">
                <a:ea typeface="宋体" panose="02010600030101010101" pitchFamily="2" charset="-122"/>
              </a:rPr>
              <a:t>simply scales the PSD, and hence the noise power, by m. The low-frequncy PSD is thus 4mkTR</a:t>
            </a:r>
            <a:r>
              <a:rPr lang="en-US" altLang="zh-CN" sz="1600">
                <a:ea typeface="宋体" panose="02010600030101010101" pitchFamily="2" charset="-122"/>
              </a:rPr>
              <a:t>on</a:t>
            </a:r>
            <a:r>
              <a:rPr lang="en-US" altLang="zh-CN" sz="2000">
                <a:ea typeface="宋体" panose="02010600030101010101" pitchFamily="2" charset="-12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1">
            <a:extLst>
              <a:ext uri="{FF2B5EF4-FFF2-40B4-BE49-F238E27FC236}">
                <a16:creationId xmlns:a16="http://schemas.microsoft.com/office/drawing/2014/main" id="{9685A532-26E1-079F-26C7-A66FD85762D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DE42310-64E3-4C8A-8B5B-DF2451FC08AF}" type="slidenum">
              <a:rPr lang="en-US" altLang="en-US" sz="1600">
                <a:ea typeface="굴림" panose="020B0600000101010101" pitchFamily="34" charset="-127"/>
              </a:rPr>
              <a:pPr eaLnBrk="1" hangingPunct="1">
                <a:spcBef>
                  <a:spcPct val="0"/>
                </a:spcBef>
                <a:buFontTx/>
                <a:buNone/>
              </a:pPr>
              <a:t>18</a:t>
            </a:fld>
            <a:endParaRPr lang="en-US" altLang="en-US" sz="1600">
              <a:ea typeface="굴림" panose="020B0600000101010101" pitchFamily="34" charset="-127"/>
            </a:endParaRPr>
          </a:p>
        </p:txBody>
      </p:sp>
      <p:sp>
        <p:nvSpPr>
          <p:cNvPr id="2" name="Content Placeholder 1">
            <a:extLst>
              <a:ext uri="{FF2B5EF4-FFF2-40B4-BE49-F238E27FC236}">
                <a16:creationId xmlns:a16="http://schemas.microsoft.com/office/drawing/2014/main" id="{F1DC9BD6-DC8D-BC18-6740-43863613B81D}"/>
              </a:ext>
            </a:extLst>
          </p:cNvPr>
          <p:cNvSpPr>
            <a:spLocks noGrp="1"/>
          </p:cNvSpPr>
          <p:nvPr>
            <p:ph idx="4294967295"/>
          </p:nvPr>
        </p:nvSpPr>
        <p:spPr/>
        <p:txBody>
          <a:bodyPr/>
          <a:lstStyle/>
          <a:p>
            <a:pPr>
              <a:defRPr/>
            </a:pPr>
            <a:endParaRPr lang="en-US" dirty="0">
              <a:latin typeface="+mn-lt"/>
            </a:endParaRPr>
          </a:p>
          <a:p>
            <a:pPr>
              <a:defRPr/>
            </a:pPr>
            <a:r>
              <a:rPr lang="en-US" dirty="0">
                <a:latin typeface="+mn-lt"/>
              </a:rPr>
              <a:t>Transfer function </a:t>
            </a:r>
            <a:r>
              <a:rPr lang="en-US" i="1" dirty="0">
                <a:latin typeface="+mn-lt"/>
              </a:rPr>
              <a:t>H(s</a:t>
            </a:r>
            <a:r>
              <a:rPr lang="en-US" dirty="0">
                <a:latin typeface="+mn-lt"/>
              </a:rPr>
              <a:t>): </a:t>
            </a:r>
          </a:p>
          <a:p>
            <a:pPr>
              <a:defRPr/>
            </a:pPr>
            <a:endParaRPr lang="en-US" dirty="0">
              <a:latin typeface="+mn-lt"/>
            </a:endParaRPr>
          </a:p>
          <a:p>
            <a:pPr>
              <a:defRPr/>
            </a:pPr>
            <a:endParaRPr lang="en-US" dirty="0">
              <a:latin typeface="+mn-lt"/>
            </a:endParaRPr>
          </a:p>
          <a:p>
            <a:pPr>
              <a:defRPr/>
            </a:pPr>
            <a:endParaRPr lang="en-US" dirty="0">
              <a:latin typeface="+mn-lt"/>
            </a:endParaRPr>
          </a:p>
          <a:p>
            <a:pPr marL="0" indent="0">
              <a:buFontTx/>
              <a:buNone/>
              <a:defRPr/>
            </a:pPr>
            <a:endParaRPr lang="en-US" dirty="0">
              <a:latin typeface="+mn-lt"/>
            </a:endParaRPr>
          </a:p>
          <a:p>
            <a:pPr>
              <a:defRPr/>
            </a:pPr>
            <a:r>
              <a:rPr lang="en-US" dirty="0">
                <a:latin typeface="+mn-lt"/>
              </a:rPr>
              <a:t>For Y1 = G1 and Y4 = G4, Rauch (low-pass) filter; for Y1 = G1 and Y4 = sC4, </a:t>
            </a:r>
            <a:r>
              <a:rPr lang="en-US" dirty="0" err="1">
                <a:latin typeface="+mn-lt"/>
              </a:rPr>
              <a:t>Delyiannis</a:t>
            </a:r>
            <a:r>
              <a:rPr lang="en-US" dirty="0">
                <a:latin typeface="+mn-lt"/>
              </a:rPr>
              <a:t> (</a:t>
            </a:r>
            <a:r>
              <a:rPr lang="en-US" dirty="0" err="1">
                <a:latin typeface="+mn-lt"/>
              </a:rPr>
              <a:t>bandpass</a:t>
            </a:r>
            <a:r>
              <a:rPr lang="en-US" dirty="0">
                <a:latin typeface="+mn-lt"/>
              </a:rPr>
              <a:t>) filter. For Y1 = sC1, Y2 = sC2 and Y4 = sC4, high-pass filter results.</a:t>
            </a: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20484" name="Title 2">
            <a:extLst>
              <a:ext uri="{FF2B5EF4-FFF2-40B4-BE49-F238E27FC236}">
                <a16:creationId xmlns:a16="http://schemas.microsoft.com/office/drawing/2014/main" id="{2F0BE61F-8BE2-E672-7A57-9D4C08CF4686}"/>
              </a:ext>
            </a:extLst>
          </p:cNvPr>
          <p:cNvSpPr>
            <a:spLocks noGrp="1"/>
          </p:cNvSpPr>
          <p:nvPr>
            <p:ph type="title" idx="4294967295"/>
          </p:nvPr>
        </p:nvSpPr>
        <p:spPr/>
        <p:txBody>
          <a:bodyPr/>
          <a:lstStyle/>
          <a:p>
            <a:r>
              <a:rPr lang="en-US" altLang="en-US"/>
              <a:t>Single-Amplifier Stage</a:t>
            </a:r>
          </a:p>
        </p:txBody>
      </p:sp>
      <p:pic>
        <p:nvPicPr>
          <p:cNvPr id="20485" name="Picture 3">
            <a:extLst>
              <a:ext uri="{FF2B5EF4-FFF2-40B4-BE49-F238E27FC236}">
                <a16:creationId xmlns:a16="http://schemas.microsoft.com/office/drawing/2014/main" id="{CD4DE2E1-90E3-FA80-4916-513FFEB7C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2286000"/>
            <a:ext cx="48037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灯片编号占位符 11">
            <a:extLst>
              <a:ext uri="{FF2B5EF4-FFF2-40B4-BE49-F238E27FC236}">
                <a16:creationId xmlns:a16="http://schemas.microsoft.com/office/drawing/2014/main" id="{B5570E5A-A591-385F-57AF-35AB9E646D8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7E4F55D-A278-4A4F-B7E1-1A60F08550CB}" type="slidenum">
              <a:rPr lang="en-US" altLang="en-US" sz="1600">
                <a:ea typeface="굴림" panose="020B0600000101010101" pitchFamily="34" charset="-127"/>
              </a:rPr>
              <a:pPr eaLnBrk="1" hangingPunct="1">
                <a:spcBef>
                  <a:spcPct val="0"/>
                </a:spcBef>
                <a:buFontTx/>
                <a:buNone/>
              </a:pPr>
              <a:t>180</a:t>
            </a:fld>
            <a:endParaRPr lang="en-US" altLang="en-US" sz="1600">
              <a:ea typeface="굴림" panose="020B0600000101010101" pitchFamily="34" charset="-127"/>
            </a:endParaRPr>
          </a:p>
        </p:txBody>
      </p:sp>
      <p:sp>
        <p:nvSpPr>
          <p:cNvPr id="186371" name="Title 1">
            <a:extLst>
              <a:ext uri="{FF2B5EF4-FFF2-40B4-BE49-F238E27FC236}">
                <a16:creationId xmlns:a16="http://schemas.microsoft.com/office/drawing/2014/main" id="{9CBAA364-A422-551C-0A73-4807238AC9B9}"/>
              </a:ext>
            </a:extLst>
          </p:cNvPr>
          <p:cNvSpPr>
            <a:spLocks noGrp="1"/>
          </p:cNvSpPr>
          <p:nvPr>
            <p:ph type="title" idx="4294967295"/>
          </p:nvPr>
        </p:nvSpPr>
        <p:spPr>
          <a:xfrm>
            <a:off x="0" y="152400"/>
            <a:ext cx="9144000" cy="685800"/>
          </a:xfrm>
        </p:spPr>
        <p:txBody>
          <a:bodyPr/>
          <a:lstStyle/>
          <a:p>
            <a:r>
              <a:rPr lang="en-US" altLang="zh-CN" sz="3200">
                <a:ea typeface="宋体" panose="02010600030101010101" pitchFamily="2" charset="-122"/>
              </a:rPr>
              <a:t>Calculation of SC Noise (Summary) (Cont’d)</a:t>
            </a:r>
            <a:endParaRPr lang="zh-CN" altLang="en-US" sz="3200">
              <a:ea typeface="宋体" panose="02010600030101010101" pitchFamily="2" charset="-122"/>
            </a:endParaRPr>
          </a:p>
        </p:txBody>
      </p:sp>
      <p:sp>
        <p:nvSpPr>
          <p:cNvPr id="186372" name="Content Placeholder 2">
            <a:extLst>
              <a:ext uri="{FF2B5EF4-FFF2-40B4-BE49-F238E27FC236}">
                <a16:creationId xmlns:a16="http://schemas.microsoft.com/office/drawing/2014/main" id="{35991DDE-C4FE-FB29-AA67-93BB5215AD10}"/>
              </a:ext>
            </a:extLst>
          </p:cNvPr>
          <p:cNvSpPr>
            <a:spLocks noGrp="1"/>
          </p:cNvSpPr>
          <p:nvPr>
            <p:ph idx="4294967295"/>
          </p:nvPr>
        </p:nvSpPr>
        <p:spPr>
          <a:xfrm>
            <a:off x="381000" y="990600"/>
            <a:ext cx="8382000" cy="5105400"/>
          </a:xfrm>
        </p:spPr>
        <p:txBody>
          <a:bodyPr/>
          <a:lstStyle/>
          <a:p>
            <a:pPr marL="0" indent="0">
              <a:buFontTx/>
              <a:buNone/>
            </a:pPr>
            <a:r>
              <a:rPr lang="en-US" altLang="zh-CN" sz="2000">
                <a:ea typeface="宋体" panose="02010600030101010101" pitchFamily="2" charset="-122"/>
              </a:rPr>
              <a:t>To find the PSD of the S/H noise, let the noise charge in C be sampled and- held at fc, and then windowed by a rectangular periodic window</a:t>
            </a:r>
          </a:p>
          <a:p>
            <a:pPr marL="0" indent="0">
              <a:buFontTx/>
              <a:buNone/>
            </a:pPr>
            <a:r>
              <a:rPr lang="en-US" altLang="zh-CN" sz="2000">
                <a:ea typeface="宋体" panose="02010600030101010101" pitchFamily="2" charset="-122"/>
              </a:rPr>
              <a:t>             w(t)=0 for n/fc&lt;t&lt;n/fc+m/fc</a:t>
            </a:r>
          </a:p>
          <a:p>
            <a:pPr marL="0" indent="0">
              <a:buFontTx/>
              <a:buNone/>
            </a:pPr>
            <a:r>
              <a:rPr lang="en-US" altLang="zh-CN" sz="2000">
                <a:ea typeface="宋体" panose="02010600030101010101" pitchFamily="2" charset="-122"/>
              </a:rPr>
              <a:t>             w(t)=1 for n/fc+m/fc&lt;t&lt;(n+1)/fc  </a:t>
            </a:r>
          </a:p>
          <a:p>
            <a:pPr marL="0" indent="0">
              <a:buFontTx/>
              <a:buNone/>
            </a:pPr>
            <a:r>
              <a:rPr lang="en-US" altLang="zh-CN" sz="2000">
                <a:ea typeface="宋体" panose="02010600030101010101" pitchFamily="2" charset="-122"/>
              </a:rPr>
              <a:t>      	n=0,1,2,…</a:t>
            </a:r>
          </a:p>
          <a:p>
            <a:pPr marL="0" indent="0">
              <a:spcBef>
                <a:spcPts val="1200"/>
              </a:spcBef>
              <a:spcAft>
                <a:spcPts val="1200"/>
              </a:spcAft>
              <a:buFontTx/>
              <a:buNone/>
            </a:pPr>
            <a:r>
              <a:rPr lang="en-US" altLang="zh-CN" sz="2000">
                <a:ea typeface="宋体" panose="02010600030101010101" pitchFamily="2" charset="-122"/>
              </a:rPr>
              <a:t>     	Note that is windowing reduces the noise power by (1-m)     	squared(!), since the S/H noise is not random within each 	period.</a:t>
            </a:r>
          </a:p>
          <a:p>
            <a:pPr marL="0" indent="0">
              <a:spcBef>
                <a:spcPts val="1200"/>
              </a:spcBef>
              <a:spcAft>
                <a:spcPts val="1200"/>
              </a:spcAft>
              <a:buFontTx/>
              <a:buNone/>
            </a:pPr>
            <a:r>
              <a:rPr lang="en-US" altLang="zh-CN" sz="2000">
                <a:ea typeface="宋体" panose="02010600030101010101" pitchFamily="2" charset="-122"/>
              </a:rPr>
              <a:t>Usually, at low frequencies the S/H noise dominates, since it has approximately the same average power as the direct noise, but its PSD spectrum is concentrated at low frequencies. As a first estimate, its PSD can be estimated at                           </a:t>
            </a:r>
            <a:r>
              <a:rPr lang="en-US" altLang="zh-CN" sz="2000" i="1">
                <a:ea typeface="宋体" panose="02010600030101010101" pitchFamily="2" charset="-122"/>
              </a:rPr>
              <a:t>for frequencies up to fc/2.</a:t>
            </a:r>
          </a:p>
          <a:p>
            <a:pPr marL="0" indent="0">
              <a:buFontTx/>
              <a:buNone/>
            </a:pPr>
            <a:endParaRPr lang="zh-CN" altLang="en-US" sz="2000">
              <a:ea typeface="宋体" panose="02010600030101010101" pitchFamily="2" charset="-122"/>
            </a:endParaRPr>
          </a:p>
        </p:txBody>
      </p:sp>
      <p:pic>
        <p:nvPicPr>
          <p:cNvPr id="186373" name="Picture 3">
            <a:extLst>
              <a:ext uri="{FF2B5EF4-FFF2-40B4-BE49-F238E27FC236}">
                <a16:creationId xmlns:a16="http://schemas.microsoft.com/office/drawing/2014/main" id="{E8BE4D65-BC99-B5D7-91DF-A7D53CF83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029200"/>
            <a:ext cx="1628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灯片编号占位符 11">
            <a:extLst>
              <a:ext uri="{FF2B5EF4-FFF2-40B4-BE49-F238E27FC236}">
                <a16:creationId xmlns:a16="http://schemas.microsoft.com/office/drawing/2014/main" id="{D83EFAB4-917D-16A1-CE15-568609BA62E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877AA89-8BFA-4370-83CF-B5E017DAFF56}" type="slidenum">
              <a:rPr lang="en-US" altLang="en-US" sz="1600">
                <a:ea typeface="굴림" panose="020B0600000101010101" pitchFamily="34" charset="-127"/>
              </a:rPr>
              <a:pPr eaLnBrk="1" hangingPunct="1">
                <a:spcBef>
                  <a:spcPct val="0"/>
                </a:spcBef>
                <a:buFontTx/>
                <a:buNone/>
              </a:pPr>
              <a:t>181</a:t>
            </a:fld>
            <a:endParaRPr lang="en-US" altLang="en-US" sz="1600">
              <a:ea typeface="굴림" panose="020B0600000101010101" pitchFamily="34" charset="-127"/>
            </a:endParaRPr>
          </a:p>
        </p:txBody>
      </p:sp>
      <p:sp>
        <p:nvSpPr>
          <p:cNvPr id="187395" name="Title 1">
            <a:extLst>
              <a:ext uri="{FF2B5EF4-FFF2-40B4-BE49-F238E27FC236}">
                <a16:creationId xmlns:a16="http://schemas.microsoft.com/office/drawing/2014/main" id="{82F57B31-72D8-0604-3A05-594C1B7DF932}"/>
              </a:ext>
            </a:extLst>
          </p:cNvPr>
          <p:cNvSpPr>
            <a:spLocks noGrp="1"/>
          </p:cNvSpPr>
          <p:nvPr>
            <p:ph type="title" idx="4294967295"/>
          </p:nvPr>
        </p:nvSpPr>
        <p:spPr>
          <a:xfrm>
            <a:off x="684213" y="1196975"/>
            <a:ext cx="7772400" cy="609600"/>
          </a:xfrm>
        </p:spPr>
        <p:txBody>
          <a:bodyPr/>
          <a:lstStyle/>
          <a:p>
            <a:r>
              <a:rPr lang="en-US" altLang="en-US" sz="4800"/>
              <a:t>Switched R-MOSFET-C Filters</a:t>
            </a:r>
          </a:p>
        </p:txBody>
      </p:sp>
      <p:sp>
        <p:nvSpPr>
          <p:cNvPr id="187396" name="Content Placeholder 2">
            <a:extLst>
              <a:ext uri="{FF2B5EF4-FFF2-40B4-BE49-F238E27FC236}">
                <a16:creationId xmlns:a16="http://schemas.microsoft.com/office/drawing/2014/main" id="{4FCE689C-DDE7-7BDB-5E4E-B3EE9026FF05}"/>
              </a:ext>
            </a:extLst>
          </p:cNvPr>
          <p:cNvSpPr>
            <a:spLocks noGrp="1"/>
          </p:cNvSpPr>
          <p:nvPr>
            <p:ph idx="4294967295"/>
          </p:nvPr>
        </p:nvSpPr>
        <p:spPr/>
        <p:txBody>
          <a:bodyPr/>
          <a:lstStyle/>
          <a:p>
            <a:endParaRPr lang="en-US" altLang="en-US"/>
          </a:p>
          <a:p>
            <a:pPr algn="ctr"/>
            <a:endParaRPr lang="en-US" altLang="en-US"/>
          </a:p>
          <a:p>
            <a:pPr algn="ctr"/>
            <a:endParaRPr lang="en-US" altLang="en-US"/>
          </a:p>
          <a:p>
            <a:pPr algn="ctr">
              <a:buFontTx/>
              <a:buNone/>
            </a:pPr>
            <a:r>
              <a:rPr lang="en-US" altLang="en-US" sz="2800"/>
              <a:t>P. Kurahashi, P. Hanumolu, G. Temes and U. Moon</a:t>
            </a:r>
          </a:p>
          <a:p>
            <a:pPr algn="ctr">
              <a:buFontTx/>
              <a:buNone/>
            </a:pPr>
            <a:r>
              <a:rPr lang="en-US" altLang="en-US" sz="2800"/>
              <a:t>(JSSC, pp.1699-1709, Aug. 2007)</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灯片编号占位符 11">
            <a:extLst>
              <a:ext uri="{FF2B5EF4-FFF2-40B4-BE49-F238E27FC236}">
                <a16:creationId xmlns:a16="http://schemas.microsoft.com/office/drawing/2014/main" id="{047B57B7-AB50-BB2D-8CBB-D6CD0F279FE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56DA324-A62E-4B8E-B8E1-9D23E4700CC6}" type="slidenum">
              <a:rPr lang="en-US" altLang="en-US" sz="1600">
                <a:ea typeface="굴림" panose="020B0600000101010101" pitchFamily="34" charset="-127"/>
              </a:rPr>
              <a:pPr eaLnBrk="1" hangingPunct="1">
                <a:spcBef>
                  <a:spcPct val="0"/>
                </a:spcBef>
                <a:buFontTx/>
                <a:buNone/>
              </a:pPr>
              <a:t>182</a:t>
            </a:fld>
            <a:endParaRPr lang="en-US" altLang="en-US" sz="1600">
              <a:ea typeface="굴림" panose="020B0600000101010101" pitchFamily="34" charset="-127"/>
            </a:endParaRPr>
          </a:p>
        </p:txBody>
      </p:sp>
      <p:sp>
        <p:nvSpPr>
          <p:cNvPr id="188419" name="Rectangle 2">
            <a:extLst>
              <a:ext uri="{FF2B5EF4-FFF2-40B4-BE49-F238E27FC236}">
                <a16:creationId xmlns:a16="http://schemas.microsoft.com/office/drawing/2014/main" id="{9FE0C4D9-7D34-4E35-08C7-05040C61974F}"/>
              </a:ext>
            </a:extLst>
          </p:cNvPr>
          <p:cNvSpPr>
            <a:spLocks noGrp="1" noChangeArrowheads="1"/>
          </p:cNvSpPr>
          <p:nvPr>
            <p:ph type="title" idx="4294967295"/>
          </p:nvPr>
        </p:nvSpPr>
        <p:spPr>
          <a:xfrm>
            <a:off x="685800" y="147638"/>
            <a:ext cx="7772400" cy="685800"/>
          </a:xfrm>
        </p:spPr>
        <p:txBody>
          <a:bodyPr/>
          <a:lstStyle/>
          <a:p>
            <a:pPr eaLnBrk="1" hangingPunct="1"/>
            <a:r>
              <a:rPr lang="en-US" altLang="en-US" i="1"/>
              <a:t>Switched R-MOSFET-C</a:t>
            </a:r>
            <a:r>
              <a:rPr lang="en-US" altLang="en-US"/>
              <a:t> (SRMC) Filter</a:t>
            </a:r>
          </a:p>
        </p:txBody>
      </p:sp>
      <p:sp>
        <p:nvSpPr>
          <p:cNvPr id="188420" name="Text Box 4">
            <a:extLst>
              <a:ext uri="{FF2B5EF4-FFF2-40B4-BE49-F238E27FC236}">
                <a16:creationId xmlns:a16="http://schemas.microsoft.com/office/drawing/2014/main" id="{B789F103-DA20-3216-BA72-8657D12A9250}"/>
              </a:ext>
            </a:extLst>
          </p:cNvPr>
          <p:cNvSpPr txBox="1">
            <a:spLocks noChangeArrowheads="1"/>
          </p:cNvSpPr>
          <p:nvPr/>
        </p:nvSpPr>
        <p:spPr bwMode="auto">
          <a:xfrm>
            <a:off x="3182938" y="3421063"/>
            <a:ext cx="2963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Switched R-MOSFET-C</a:t>
            </a:r>
          </a:p>
        </p:txBody>
      </p:sp>
      <p:sp>
        <p:nvSpPr>
          <p:cNvPr id="188421" name="Text Box 5">
            <a:extLst>
              <a:ext uri="{FF2B5EF4-FFF2-40B4-BE49-F238E27FC236}">
                <a16:creationId xmlns:a16="http://schemas.microsoft.com/office/drawing/2014/main" id="{EBBCDCAF-DEE8-E6D1-6528-21CAE5A943D3}"/>
              </a:ext>
            </a:extLst>
          </p:cNvPr>
          <p:cNvSpPr txBox="1">
            <a:spLocks noChangeArrowheads="1"/>
          </p:cNvSpPr>
          <p:nvPr/>
        </p:nvSpPr>
        <p:spPr bwMode="auto">
          <a:xfrm>
            <a:off x="1306513" y="5643563"/>
            <a:ext cx="34734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1800" b="1">
                <a:solidFill>
                  <a:srgbClr val="0000FF"/>
                </a:solidFill>
                <a:ea typeface="굴림" panose="020B0600000101010101" pitchFamily="34" charset="-127"/>
              </a:rPr>
              <a:t>Adjustable Duty Cycle Control</a:t>
            </a:r>
          </a:p>
        </p:txBody>
      </p:sp>
      <p:sp>
        <p:nvSpPr>
          <p:cNvPr id="188422" name="Line 6">
            <a:extLst>
              <a:ext uri="{FF2B5EF4-FFF2-40B4-BE49-F238E27FC236}">
                <a16:creationId xmlns:a16="http://schemas.microsoft.com/office/drawing/2014/main" id="{47170AED-A528-28AA-4787-3F3F2AC9D64D}"/>
              </a:ext>
            </a:extLst>
          </p:cNvPr>
          <p:cNvSpPr>
            <a:spLocks noChangeShapeType="1"/>
          </p:cNvSpPr>
          <p:nvPr/>
        </p:nvSpPr>
        <p:spPr bwMode="auto">
          <a:xfrm flipH="1">
            <a:off x="4902200" y="2811463"/>
            <a:ext cx="731838" cy="682625"/>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8423" name="Line 7">
            <a:extLst>
              <a:ext uri="{FF2B5EF4-FFF2-40B4-BE49-F238E27FC236}">
                <a16:creationId xmlns:a16="http://schemas.microsoft.com/office/drawing/2014/main" id="{F733F2A1-67CE-BBE3-3CFE-EB5D813BBCC4}"/>
              </a:ext>
            </a:extLst>
          </p:cNvPr>
          <p:cNvSpPr>
            <a:spLocks noChangeShapeType="1"/>
          </p:cNvSpPr>
          <p:nvPr/>
        </p:nvSpPr>
        <p:spPr bwMode="auto">
          <a:xfrm>
            <a:off x="3357563" y="2801938"/>
            <a:ext cx="862012" cy="69215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88424" name="Group 150">
            <a:extLst>
              <a:ext uri="{FF2B5EF4-FFF2-40B4-BE49-F238E27FC236}">
                <a16:creationId xmlns:a16="http://schemas.microsoft.com/office/drawing/2014/main" id="{FA51AA50-E687-56DB-42AD-A19C6C3A7D8A}"/>
              </a:ext>
            </a:extLst>
          </p:cNvPr>
          <p:cNvGrpSpPr>
            <a:grpSpLocks/>
          </p:cNvGrpSpPr>
          <p:nvPr/>
        </p:nvGrpSpPr>
        <p:grpSpPr bwMode="auto">
          <a:xfrm>
            <a:off x="1098550" y="1046163"/>
            <a:ext cx="7070725" cy="2124075"/>
            <a:chOff x="692" y="659"/>
            <a:chExt cx="4454" cy="1338"/>
          </a:xfrm>
        </p:grpSpPr>
        <p:sp>
          <p:nvSpPr>
            <p:cNvPr id="188481" name="Text Box 9">
              <a:extLst>
                <a:ext uri="{FF2B5EF4-FFF2-40B4-BE49-F238E27FC236}">
                  <a16:creationId xmlns:a16="http://schemas.microsoft.com/office/drawing/2014/main" id="{380E211D-D24E-E678-6699-063573FE58B1}"/>
                </a:ext>
              </a:extLst>
            </p:cNvPr>
            <p:cNvSpPr txBox="1">
              <a:spLocks noChangeArrowheads="1"/>
            </p:cNvSpPr>
            <p:nvPr/>
          </p:nvSpPr>
          <p:spPr bwMode="auto">
            <a:xfrm>
              <a:off x="1134" y="671"/>
              <a:ext cx="11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R-MOSFET-C</a:t>
              </a:r>
            </a:p>
          </p:txBody>
        </p:sp>
        <p:sp>
          <p:nvSpPr>
            <p:cNvPr id="188482" name="Text Box 10">
              <a:extLst>
                <a:ext uri="{FF2B5EF4-FFF2-40B4-BE49-F238E27FC236}">
                  <a16:creationId xmlns:a16="http://schemas.microsoft.com/office/drawing/2014/main" id="{65C6E94B-4431-22E2-71BC-57B5C6672930}"/>
                </a:ext>
              </a:extLst>
            </p:cNvPr>
            <p:cNvSpPr txBox="1">
              <a:spLocks noChangeArrowheads="1"/>
            </p:cNvSpPr>
            <p:nvPr/>
          </p:nvSpPr>
          <p:spPr bwMode="auto">
            <a:xfrm>
              <a:off x="3546" y="659"/>
              <a:ext cx="160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Switched Capacitor</a:t>
              </a:r>
            </a:p>
          </p:txBody>
        </p:sp>
        <p:grpSp>
          <p:nvGrpSpPr>
            <p:cNvPr id="188483" name="Group 11">
              <a:extLst>
                <a:ext uri="{FF2B5EF4-FFF2-40B4-BE49-F238E27FC236}">
                  <a16:creationId xmlns:a16="http://schemas.microsoft.com/office/drawing/2014/main" id="{366CDF8A-D451-FD50-13C4-0AA7774B6D01}"/>
                </a:ext>
              </a:extLst>
            </p:cNvPr>
            <p:cNvGrpSpPr>
              <a:grpSpLocks/>
            </p:cNvGrpSpPr>
            <p:nvPr/>
          </p:nvGrpSpPr>
          <p:grpSpPr bwMode="auto">
            <a:xfrm>
              <a:off x="1515" y="1427"/>
              <a:ext cx="642" cy="450"/>
              <a:chOff x="1056" y="1728"/>
              <a:chExt cx="642" cy="450"/>
            </a:xfrm>
          </p:grpSpPr>
          <p:sp>
            <p:nvSpPr>
              <p:cNvPr id="188559" name="AutoShape 12">
                <a:extLst>
                  <a:ext uri="{FF2B5EF4-FFF2-40B4-BE49-F238E27FC236}">
                    <a16:creationId xmlns:a16="http://schemas.microsoft.com/office/drawing/2014/main" id="{21331E71-BC10-8203-C738-B738A09D4F26}"/>
                  </a:ext>
                </a:extLst>
              </p:cNvPr>
              <p:cNvSpPr>
                <a:spLocks noChangeArrowheads="1"/>
              </p:cNvSpPr>
              <p:nvPr/>
            </p:nvSpPr>
            <p:spPr bwMode="auto">
              <a:xfrm rot="5400000">
                <a:off x="1167" y="1761"/>
                <a:ext cx="450" cy="384"/>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560" name="Text Box 13">
                <a:extLst>
                  <a:ext uri="{FF2B5EF4-FFF2-40B4-BE49-F238E27FC236}">
                    <a16:creationId xmlns:a16="http://schemas.microsoft.com/office/drawing/2014/main" id="{2BF0B32A-41C6-D556-6179-A8E8E6549471}"/>
                  </a:ext>
                </a:extLst>
              </p:cNvPr>
              <p:cNvSpPr txBox="1">
                <a:spLocks noChangeArrowheads="1"/>
              </p:cNvSpPr>
              <p:nvPr/>
            </p:nvSpPr>
            <p:spPr bwMode="auto">
              <a:xfrm>
                <a:off x="1160" y="172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88561" name="Line 14">
                <a:extLst>
                  <a:ext uri="{FF2B5EF4-FFF2-40B4-BE49-F238E27FC236}">
                    <a16:creationId xmlns:a16="http://schemas.microsoft.com/office/drawing/2014/main" id="{34CB8208-DDAB-D7D3-8C58-AD05E537D5D6}"/>
                  </a:ext>
                </a:extLst>
              </p:cNvPr>
              <p:cNvSpPr>
                <a:spLocks noChangeShapeType="1"/>
              </p:cNvSpPr>
              <p:nvPr/>
            </p:nvSpPr>
            <p:spPr bwMode="auto">
              <a:xfrm>
                <a:off x="1224" y="2070"/>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62" name="Line 15">
                <a:extLst>
                  <a:ext uri="{FF2B5EF4-FFF2-40B4-BE49-F238E27FC236}">
                    <a16:creationId xmlns:a16="http://schemas.microsoft.com/office/drawing/2014/main" id="{3A7AFBE8-2792-E0A1-6B85-05398381FB9C}"/>
                  </a:ext>
                </a:extLst>
              </p:cNvPr>
              <p:cNvSpPr>
                <a:spLocks noChangeShapeType="1"/>
              </p:cNvSpPr>
              <p:nvPr/>
            </p:nvSpPr>
            <p:spPr bwMode="auto">
              <a:xfrm flipH="1">
                <a:off x="1056" y="1848"/>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63" name="Line 16">
                <a:extLst>
                  <a:ext uri="{FF2B5EF4-FFF2-40B4-BE49-F238E27FC236}">
                    <a16:creationId xmlns:a16="http://schemas.microsoft.com/office/drawing/2014/main" id="{55C8AA8D-F7AD-5806-D4B5-624A325A9BD5}"/>
                  </a:ext>
                </a:extLst>
              </p:cNvPr>
              <p:cNvSpPr>
                <a:spLocks noChangeShapeType="1"/>
              </p:cNvSpPr>
              <p:nvPr/>
            </p:nvSpPr>
            <p:spPr bwMode="auto">
              <a:xfrm flipH="1">
                <a:off x="1062" y="2070"/>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64" name="Line 17">
                <a:extLst>
                  <a:ext uri="{FF2B5EF4-FFF2-40B4-BE49-F238E27FC236}">
                    <a16:creationId xmlns:a16="http://schemas.microsoft.com/office/drawing/2014/main" id="{AB276398-C06E-C048-289F-2A65AA47E132}"/>
                  </a:ext>
                </a:extLst>
              </p:cNvPr>
              <p:cNvSpPr>
                <a:spLocks noChangeShapeType="1"/>
              </p:cNvSpPr>
              <p:nvPr/>
            </p:nvSpPr>
            <p:spPr bwMode="auto">
              <a:xfrm flipH="1">
                <a:off x="1560" y="1956"/>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484" name="Group 18">
              <a:extLst>
                <a:ext uri="{FF2B5EF4-FFF2-40B4-BE49-F238E27FC236}">
                  <a16:creationId xmlns:a16="http://schemas.microsoft.com/office/drawing/2014/main" id="{8D62EBEA-5E83-70CE-3B92-0F68224D04CC}"/>
                </a:ext>
              </a:extLst>
            </p:cNvPr>
            <p:cNvGrpSpPr>
              <a:grpSpLocks/>
            </p:cNvGrpSpPr>
            <p:nvPr/>
          </p:nvGrpSpPr>
          <p:grpSpPr bwMode="auto">
            <a:xfrm rot="-5400000">
              <a:off x="1751" y="1077"/>
              <a:ext cx="152" cy="354"/>
              <a:chOff x="1536" y="2496"/>
              <a:chExt cx="152" cy="354"/>
            </a:xfrm>
          </p:grpSpPr>
          <p:sp>
            <p:nvSpPr>
              <p:cNvPr id="188555" name="Line 19">
                <a:extLst>
                  <a:ext uri="{FF2B5EF4-FFF2-40B4-BE49-F238E27FC236}">
                    <a16:creationId xmlns:a16="http://schemas.microsoft.com/office/drawing/2014/main" id="{7156B80F-77BB-8071-C0FF-AE226B39D9A4}"/>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6" name="Line 20">
                <a:extLst>
                  <a:ext uri="{FF2B5EF4-FFF2-40B4-BE49-F238E27FC236}">
                    <a16:creationId xmlns:a16="http://schemas.microsoft.com/office/drawing/2014/main" id="{D4C9E761-7FC5-08DE-4DAF-4147ABCE09C5}"/>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7" name="Line 21">
                <a:extLst>
                  <a:ext uri="{FF2B5EF4-FFF2-40B4-BE49-F238E27FC236}">
                    <a16:creationId xmlns:a16="http://schemas.microsoft.com/office/drawing/2014/main" id="{638D8B18-43E0-9676-0A2D-961B991C998A}"/>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8" name="Line 22">
                <a:extLst>
                  <a:ext uri="{FF2B5EF4-FFF2-40B4-BE49-F238E27FC236}">
                    <a16:creationId xmlns:a16="http://schemas.microsoft.com/office/drawing/2014/main" id="{AC4B5CA9-0279-55AF-E530-A7BEC9D3403A}"/>
                  </a:ext>
                </a:extLst>
              </p:cNvPr>
              <p:cNvSpPr>
                <a:spLocks noChangeShapeType="1"/>
              </p:cNvSpPr>
              <p:nvPr/>
            </p:nvSpPr>
            <p:spPr bwMode="auto">
              <a:xfrm flipH="1"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8485" name="Line 23">
              <a:extLst>
                <a:ext uri="{FF2B5EF4-FFF2-40B4-BE49-F238E27FC236}">
                  <a16:creationId xmlns:a16="http://schemas.microsoft.com/office/drawing/2014/main" id="{0F2CDBC4-C442-BB66-BF8C-84CABE58299A}"/>
                </a:ext>
              </a:extLst>
            </p:cNvPr>
            <p:cNvSpPr>
              <a:spLocks noChangeShapeType="1"/>
            </p:cNvSpPr>
            <p:nvPr/>
          </p:nvSpPr>
          <p:spPr bwMode="auto">
            <a:xfrm flipV="1">
              <a:off x="1519" y="1253"/>
              <a:ext cx="0" cy="29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86" name="Line 24">
              <a:extLst>
                <a:ext uri="{FF2B5EF4-FFF2-40B4-BE49-F238E27FC236}">
                  <a16:creationId xmlns:a16="http://schemas.microsoft.com/office/drawing/2014/main" id="{BB40468A-3C74-BD49-D2D0-DD7835BE89C8}"/>
                </a:ext>
              </a:extLst>
            </p:cNvPr>
            <p:cNvSpPr>
              <a:spLocks noChangeShapeType="1"/>
            </p:cNvSpPr>
            <p:nvPr/>
          </p:nvSpPr>
          <p:spPr bwMode="auto">
            <a:xfrm flipV="1">
              <a:off x="2149" y="1253"/>
              <a:ext cx="0" cy="39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87" name="Line 25">
              <a:extLst>
                <a:ext uri="{FF2B5EF4-FFF2-40B4-BE49-F238E27FC236}">
                  <a16:creationId xmlns:a16="http://schemas.microsoft.com/office/drawing/2014/main" id="{AEA83BE0-85A3-0899-89D1-8390395637B7}"/>
                </a:ext>
              </a:extLst>
            </p:cNvPr>
            <p:cNvSpPr>
              <a:spLocks noChangeShapeType="1"/>
            </p:cNvSpPr>
            <p:nvPr/>
          </p:nvSpPr>
          <p:spPr bwMode="auto">
            <a:xfrm>
              <a:off x="2005" y="1253"/>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88" name="Line 26">
              <a:extLst>
                <a:ext uri="{FF2B5EF4-FFF2-40B4-BE49-F238E27FC236}">
                  <a16:creationId xmlns:a16="http://schemas.microsoft.com/office/drawing/2014/main" id="{7E921CB4-73D4-5033-1372-BEE972D143B0}"/>
                </a:ext>
              </a:extLst>
            </p:cNvPr>
            <p:cNvSpPr>
              <a:spLocks noChangeShapeType="1"/>
            </p:cNvSpPr>
            <p:nvPr/>
          </p:nvSpPr>
          <p:spPr bwMode="auto">
            <a:xfrm>
              <a:off x="1512" y="1252"/>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8489" name="Group 27">
              <a:extLst>
                <a:ext uri="{FF2B5EF4-FFF2-40B4-BE49-F238E27FC236}">
                  <a16:creationId xmlns:a16="http://schemas.microsoft.com/office/drawing/2014/main" id="{D777B8ED-DFA9-1120-C90C-BCDA9A4941FF}"/>
                </a:ext>
              </a:extLst>
            </p:cNvPr>
            <p:cNvGrpSpPr>
              <a:grpSpLocks/>
            </p:cNvGrpSpPr>
            <p:nvPr/>
          </p:nvGrpSpPr>
          <p:grpSpPr bwMode="auto">
            <a:xfrm>
              <a:off x="1459" y="1760"/>
              <a:ext cx="133" cy="222"/>
              <a:chOff x="336" y="2647"/>
              <a:chExt cx="133" cy="222"/>
            </a:xfrm>
          </p:grpSpPr>
          <p:sp>
            <p:nvSpPr>
              <p:cNvPr id="188551" name="Line 28">
                <a:extLst>
                  <a:ext uri="{FF2B5EF4-FFF2-40B4-BE49-F238E27FC236}">
                    <a16:creationId xmlns:a16="http://schemas.microsoft.com/office/drawing/2014/main" id="{DAD8D268-9D22-4A8D-ECB4-31E643B3FFB4}"/>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2" name="Line 29">
                <a:extLst>
                  <a:ext uri="{FF2B5EF4-FFF2-40B4-BE49-F238E27FC236}">
                    <a16:creationId xmlns:a16="http://schemas.microsoft.com/office/drawing/2014/main" id="{BD072CB2-144A-41E1-CD36-32668678C74F}"/>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3" name="Line 30">
                <a:extLst>
                  <a:ext uri="{FF2B5EF4-FFF2-40B4-BE49-F238E27FC236}">
                    <a16:creationId xmlns:a16="http://schemas.microsoft.com/office/drawing/2014/main" id="{35379464-092B-CDD1-1F08-248511793E30}"/>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54" name="Line 31">
                <a:extLst>
                  <a:ext uri="{FF2B5EF4-FFF2-40B4-BE49-F238E27FC236}">
                    <a16:creationId xmlns:a16="http://schemas.microsoft.com/office/drawing/2014/main" id="{9CA2F34D-B60D-9992-667C-2D2D3A66757B}"/>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188490" name="Group 32">
              <a:extLst>
                <a:ext uri="{FF2B5EF4-FFF2-40B4-BE49-F238E27FC236}">
                  <a16:creationId xmlns:a16="http://schemas.microsoft.com/office/drawing/2014/main" id="{E58F7BFF-5D20-11D9-FD0D-35243C4481E3}"/>
                </a:ext>
              </a:extLst>
            </p:cNvPr>
            <p:cNvGrpSpPr>
              <a:grpSpLocks/>
            </p:cNvGrpSpPr>
            <p:nvPr/>
          </p:nvGrpSpPr>
          <p:grpSpPr bwMode="auto">
            <a:xfrm>
              <a:off x="4339" y="1420"/>
              <a:ext cx="642" cy="450"/>
              <a:chOff x="1056" y="1728"/>
              <a:chExt cx="642" cy="450"/>
            </a:xfrm>
          </p:grpSpPr>
          <p:sp>
            <p:nvSpPr>
              <p:cNvPr id="188545" name="AutoShape 33">
                <a:extLst>
                  <a:ext uri="{FF2B5EF4-FFF2-40B4-BE49-F238E27FC236}">
                    <a16:creationId xmlns:a16="http://schemas.microsoft.com/office/drawing/2014/main" id="{0AD9442D-1A27-291E-74AE-93830E2EC36D}"/>
                  </a:ext>
                </a:extLst>
              </p:cNvPr>
              <p:cNvSpPr>
                <a:spLocks noChangeArrowheads="1"/>
              </p:cNvSpPr>
              <p:nvPr/>
            </p:nvSpPr>
            <p:spPr bwMode="auto">
              <a:xfrm rot="5400000">
                <a:off x="1167" y="1761"/>
                <a:ext cx="450" cy="384"/>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546" name="Text Box 34">
                <a:extLst>
                  <a:ext uri="{FF2B5EF4-FFF2-40B4-BE49-F238E27FC236}">
                    <a16:creationId xmlns:a16="http://schemas.microsoft.com/office/drawing/2014/main" id="{5922B462-C7B6-C675-7E98-DCFB69B60AD3}"/>
                  </a:ext>
                </a:extLst>
              </p:cNvPr>
              <p:cNvSpPr txBox="1">
                <a:spLocks noChangeArrowheads="1"/>
              </p:cNvSpPr>
              <p:nvPr/>
            </p:nvSpPr>
            <p:spPr bwMode="auto">
              <a:xfrm>
                <a:off x="1160" y="172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88547" name="Line 35">
                <a:extLst>
                  <a:ext uri="{FF2B5EF4-FFF2-40B4-BE49-F238E27FC236}">
                    <a16:creationId xmlns:a16="http://schemas.microsoft.com/office/drawing/2014/main" id="{A04A00FA-C394-C540-5AF8-3BBEDB0708D4}"/>
                  </a:ext>
                </a:extLst>
              </p:cNvPr>
              <p:cNvSpPr>
                <a:spLocks noChangeShapeType="1"/>
              </p:cNvSpPr>
              <p:nvPr/>
            </p:nvSpPr>
            <p:spPr bwMode="auto">
              <a:xfrm>
                <a:off x="1224" y="2070"/>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48" name="Line 36">
                <a:extLst>
                  <a:ext uri="{FF2B5EF4-FFF2-40B4-BE49-F238E27FC236}">
                    <a16:creationId xmlns:a16="http://schemas.microsoft.com/office/drawing/2014/main" id="{3B7620CE-E3F7-CE21-D49E-9E02230B0063}"/>
                  </a:ext>
                </a:extLst>
              </p:cNvPr>
              <p:cNvSpPr>
                <a:spLocks noChangeShapeType="1"/>
              </p:cNvSpPr>
              <p:nvPr/>
            </p:nvSpPr>
            <p:spPr bwMode="auto">
              <a:xfrm flipH="1">
                <a:off x="1056" y="1848"/>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49" name="Line 37">
                <a:extLst>
                  <a:ext uri="{FF2B5EF4-FFF2-40B4-BE49-F238E27FC236}">
                    <a16:creationId xmlns:a16="http://schemas.microsoft.com/office/drawing/2014/main" id="{04434F62-7760-09A6-46A1-69B3C18BE32B}"/>
                  </a:ext>
                </a:extLst>
              </p:cNvPr>
              <p:cNvSpPr>
                <a:spLocks noChangeShapeType="1"/>
              </p:cNvSpPr>
              <p:nvPr/>
            </p:nvSpPr>
            <p:spPr bwMode="auto">
              <a:xfrm flipH="1">
                <a:off x="1062" y="2070"/>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50" name="Line 38">
                <a:extLst>
                  <a:ext uri="{FF2B5EF4-FFF2-40B4-BE49-F238E27FC236}">
                    <a16:creationId xmlns:a16="http://schemas.microsoft.com/office/drawing/2014/main" id="{6D152D19-2192-D04C-0A5D-E3ABC0DED39A}"/>
                  </a:ext>
                </a:extLst>
              </p:cNvPr>
              <p:cNvSpPr>
                <a:spLocks noChangeShapeType="1"/>
              </p:cNvSpPr>
              <p:nvPr/>
            </p:nvSpPr>
            <p:spPr bwMode="auto">
              <a:xfrm flipH="1">
                <a:off x="1560" y="1956"/>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491" name="Group 39">
              <a:extLst>
                <a:ext uri="{FF2B5EF4-FFF2-40B4-BE49-F238E27FC236}">
                  <a16:creationId xmlns:a16="http://schemas.microsoft.com/office/drawing/2014/main" id="{41AC8F8C-1C72-8CB6-6213-109869DB8115}"/>
                </a:ext>
              </a:extLst>
            </p:cNvPr>
            <p:cNvGrpSpPr>
              <a:grpSpLocks/>
            </p:cNvGrpSpPr>
            <p:nvPr/>
          </p:nvGrpSpPr>
          <p:grpSpPr bwMode="auto">
            <a:xfrm rot="-5400000">
              <a:off x="4575" y="1070"/>
              <a:ext cx="152" cy="354"/>
              <a:chOff x="1536" y="2496"/>
              <a:chExt cx="152" cy="354"/>
            </a:xfrm>
          </p:grpSpPr>
          <p:sp>
            <p:nvSpPr>
              <p:cNvPr id="188541" name="Line 40">
                <a:extLst>
                  <a:ext uri="{FF2B5EF4-FFF2-40B4-BE49-F238E27FC236}">
                    <a16:creationId xmlns:a16="http://schemas.microsoft.com/office/drawing/2014/main" id="{414E7263-9266-FBBC-5B11-8E3156D88925}"/>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42" name="Line 41">
                <a:extLst>
                  <a:ext uri="{FF2B5EF4-FFF2-40B4-BE49-F238E27FC236}">
                    <a16:creationId xmlns:a16="http://schemas.microsoft.com/office/drawing/2014/main" id="{8B5D9C03-942D-B8A1-734E-FB62C9A220E2}"/>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43" name="Line 42">
                <a:extLst>
                  <a:ext uri="{FF2B5EF4-FFF2-40B4-BE49-F238E27FC236}">
                    <a16:creationId xmlns:a16="http://schemas.microsoft.com/office/drawing/2014/main" id="{727852DC-71E8-BE2E-A581-F4B039EF0124}"/>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44" name="Line 43">
                <a:extLst>
                  <a:ext uri="{FF2B5EF4-FFF2-40B4-BE49-F238E27FC236}">
                    <a16:creationId xmlns:a16="http://schemas.microsoft.com/office/drawing/2014/main" id="{1F778831-D098-75AE-7D4B-74B88F520632}"/>
                  </a:ext>
                </a:extLst>
              </p:cNvPr>
              <p:cNvSpPr>
                <a:spLocks noChangeShapeType="1"/>
              </p:cNvSpPr>
              <p:nvPr/>
            </p:nvSpPr>
            <p:spPr bwMode="auto">
              <a:xfrm flipH="1"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8492" name="Line 44">
              <a:extLst>
                <a:ext uri="{FF2B5EF4-FFF2-40B4-BE49-F238E27FC236}">
                  <a16:creationId xmlns:a16="http://schemas.microsoft.com/office/drawing/2014/main" id="{8A13358A-B8EC-96D7-F028-2051953D75ED}"/>
                </a:ext>
              </a:extLst>
            </p:cNvPr>
            <p:cNvSpPr>
              <a:spLocks noChangeShapeType="1"/>
            </p:cNvSpPr>
            <p:nvPr/>
          </p:nvSpPr>
          <p:spPr bwMode="auto">
            <a:xfrm flipV="1">
              <a:off x="4343" y="1246"/>
              <a:ext cx="0" cy="29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93" name="Line 45">
              <a:extLst>
                <a:ext uri="{FF2B5EF4-FFF2-40B4-BE49-F238E27FC236}">
                  <a16:creationId xmlns:a16="http://schemas.microsoft.com/office/drawing/2014/main" id="{AFE8DE3B-8D93-C3CA-6B43-884B187D6122}"/>
                </a:ext>
              </a:extLst>
            </p:cNvPr>
            <p:cNvSpPr>
              <a:spLocks noChangeShapeType="1"/>
            </p:cNvSpPr>
            <p:nvPr/>
          </p:nvSpPr>
          <p:spPr bwMode="auto">
            <a:xfrm flipV="1">
              <a:off x="4973" y="1246"/>
              <a:ext cx="0" cy="39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94" name="Line 46">
              <a:extLst>
                <a:ext uri="{FF2B5EF4-FFF2-40B4-BE49-F238E27FC236}">
                  <a16:creationId xmlns:a16="http://schemas.microsoft.com/office/drawing/2014/main" id="{876145DA-51ED-C7B2-731F-81790984EEB3}"/>
                </a:ext>
              </a:extLst>
            </p:cNvPr>
            <p:cNvSpPr>
              <a:spLocks noChangeShapeType="1"/>
            </p:cNvSpPr>
            <p:nvPr/>
          </p:nvSpPr>
          <p:spPr bwMode="auto">
            <a:xfrm>
              <a:off x="4829" y="1246"/>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95" name="Line 47">
              <a:extLst>
                <a:ext uri="{FF2B5EF4-FFF2-40B4-BE49-F238E27FC236}">
                  <a16:creationId xmlns:a16="http://schemas.microsoft.com/office/drawing/2014/main" id="{93488878-BF66-13D8-F9C6-21666B76CCC3}"/>
                </a:ext>
              </a:extLst>
            </p:cNvPr>
            <p:cNvSpPr>
              <a:spLocks noChangeShapeType="1"/>
            </p:cNvSpPr>
            <p:nvPr/>
          </p:nvSpPr>
          <p:spPr bwMode="auto">
            <a:xfrm>
              <a:off x="4336" y="1245"/>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8496" name="Group 48">
              <a:extLst>
                <a:ext uri="{FF2B5EF4-FFF2-40B4-BE49-F238E27FC236}">
                  <a16:creationId xmlns:a16="http://schemas.microsoft.com/office/drawing/2014/main" id="{F7C49910-7D13-E245-CD29-A4632C9FA4DA}"/>
                </a:ext>
              </a:extLst>
            </p:cNvPr>
            <p:cNvGrpSpPr>
              <a:grpSpLocks/>
            </p:cNvGrpSpPr>
            <p:nvPr/>
          </p:nvGrpSpPr>
          <p:grpSpPr bwMode="auto">
            <a:xfrm>
              <a:off x="4283" y="1753"/>
              <a:ext cx="133" cy="222"/>
              <a:chOff x="336" y="2647"/>
              <a:chExt cx="133" cy="222"/>
            </a:xfrm>
          </p:grpSpPr>
          <p:sp>
            <p:nvSpPr>
              <p:cNvPr id="188537" name="Line 49">
                <a:extLst>
                  <a:ext uri="{FF2B5EF4-FFF2-40B4-BE49-F238E27FC236}">
                    <a16:creationId xmlns:a16="http://schemas.microsoft.com/office/drawing/2014/main" id="{63270F09-BA69-1A49-E252-775D8DD97E80}"/>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38" name="Line 50">
                <a:extLst>
                  <a:ext uri="{FF2B5EF4-FFF2-40B4-BE49-F238E27FC236}">
                    <a16:creationId xmlns:a16="http://schemas.microsoft.com/office/drawing/2014/main" id="{512B462A-4718-E77C-9B8E-10424DA4227F}"/>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39" name="Line 51">
                <a:extLst>
                  <a:ext uri="{FF2B5EF4-FFF2-40B4-BE49-F238E27FC236}">
                    <a16:creationId xmlns:a16="http://schemas.microsoft.com/office/drawing/2014/main" id="{B7047BBA-7120-972B-329D-6E8E041AF9B0}"/>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40" name="Line 52">
                <a:extLst>
                  <a:ext uri="{FF2B5EF4-FFF2-40B4-BE49-F238E27FC236}">
                    <a16:creationId xmlns:a16="http://schemas.microsoft.com/office/drawing/2014/main" id="{DC579686-E189-6BB0-0290-5CF53BBA0164}"/>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188497" name="Group 53">
              <a:extLst>
                <a:ext uri="{FF2B5EF4-FFF2-40B4-BE49-F238E27FC236}">
                  <a16:creationId xmlns:a16="http://schemas.microsoft.com/office/drawing/2014/main" id="{39A80B32-41D6-3771-E70E-D88DC8296DAE}"/>
                </a:ext>
              </a:extLst>
            </p:cNvPr>
            <p:cNvGrpSpPr>
              <a:grpSpLocks/>
            </p:cNvGrpSpPr>
            <p:nvPr/>
          </p:nvGrpSpPr>
          <p:grpSpPr bwMode="auto">
            <a:xfrm rot="5400000">
              <a:off x="3613" y="1288"/>
              <a:ext cx="111" cy="444"/>
              <a:chOff x="2983" y="2314"/>
              <a:chExt cx="111" cy="444"/>
            </a:xfrm>
          </p:grpSpPr>
          <p:sp>
            <p:nvSpPr>
              <p:cNvPr id="188532" name="Line 54">
                <a:extLst>
                  <a:ext uri="{FF2B5EF4-FFF2-40B4-BE49-F238E27FC236}">
                    <a16:creationId xmlns:a16="http://schemas.microsoft.com/office/drawing/2014/main" id="{B74B70A9-97AA-05A2-1998-D0819C7D92D0}"/>
                  </a:ext>
                </a:extLst>
              </p:cNvPr>
              <p:cNvSpPr>
                <a:spLocks noChangeShapeType="1"/>
              </p:cNvSpPr>
              <p:nvPr/>
            </p:nvSpPr>
            <p:spPr bwMode="auto">
              <a:xfrm rot="16200000" flipH="1">
                <a:off x="3001" y="238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33" name="Line 55">
                <a:extLst>
                  <a:ext uri="{FF2B5EF4-FFF2-40B4-BE49-F238E27FC236}">
                    <a16:creationId xmlns:a16="http://schemas.microsoft.com/office/drawing/2014/main" id="{C4C55FFB-FDF1-A092-4508-66629FF2CE1B}"/>
                  </a:ext>
                </a:extLst>
              </p:cNvPr>
              <p:cNvSpPr>
                <a:spLocks noChangeShapeType="1"/>
              </p:cNvSpPr>
              <p:nvPr/>
            </p:nvSpPr>
            <p:spPr bwMode="auto">
              <a:xfrm>
                <a:off x="2983" y="2502"/>
                <a:ext cx="69" cy="8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34" name="Line 56">
                <a:extLst>
                  <a:ext uri="{FF2B5EF4-FFF2-40B4-BE49-F238E27FC236}">
                    <a16:creationId xmlns:a16="http://schemas.microsoft.com/office/drawing/2014/main" id="{869AE5F9-2119-8AF6-DF5F-03332FEABB9E}"/>
                  </a:ext>
                </a:extLst>
              </p:cNvPr>
              <p:cNvSpPr>
                <a:spLocks noChangeShapeType="1"/>
              </p:cNvSpPr>
              <p:nvPr/>
            </p:nvSpPr>
            <p:spPr bwMode="auto">
              <a:xfrm rot="16200000" flipH="1">
                <a:off x="3001" y="268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35" name="Oval 57">
                <a:extLst>
                  <a:ext uri="{FF2B5EF4-FFF2-40B4-BE49-F238E27FC236}">
                    <a16:creationId xmlns:a16="http://schemas.microsoft.com/office/drawing/2014/main" id="{206D83BF-C50F-BAFE-8C3C-B24E15799D5E}"/>
                  </a:ext>
                </a:extLst>
              </p:cNvPr>
              <p:cNvSpPr>
                <a:spLocks noChangeArrowheads="1"/>
              </p:cNvSpPr>
              <p:nvPr/>
            </p:nvSpPr>
            <p:spPr bwMode="auto">
              <a:xfrm>
                <a:off x="3046" y="2448"/>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536" name="Oval 58">
                <a:extLst>
                  <a:ext uri="{FF2B5EF4-FFF2-40B4-BE49-F238E27FC236}">
                    <a16:creationId xmlns:a16="http://schemas.microsoft.com/office/drawing/2014/main" id="{C95D5D8C-46AA-5278-2884-5F55759D1C4D}"/>
                  </a:ext>
                </a:extLst>
              </p:cNvPr>
              <p:cNvSpPr>
                <a:spLocks noChangeArrowheads="1"/>
              </p:cNvSpPr>
              <p:nvPr/>
            </p:nvSpPr>
            <p:spPr bwMode="auto">
              <a:xfrm>
                <a:off x="3046" y="2576"/>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188498" name="Group 59">
              <a:extLst>
                <a:ext uri="{FF2B5EF4-FFF2-40B4-BE49-F238E27FC236}">
                  <a16:creationId xmlns:a16="http://schemas.microsoft.com/office/drawing/2014/main" id="{C53FF532-F8C7-0C9C-0B18-F8A005321609}"/>
                </a:ext>
              </a:extLst>
            </p:cNvPr>
            <p:cNvGrpSpPr>
              <a:grpSpLocks/>
            </p:cNvGrpSpPr>
            <p:nvPr/>
          </p:nvGrpSpPr>
          <p:grpSpPr bwMode="auto">
            <a:xfrm>
              <a:off x="3817" y="1533"/>
              <a:ext cx="152" cy="354"/>
              <a:chOff x="1536" y="2496"/>
              <a:chExt cx="152" cy="354"/>
            </a:xfrm>
          </p:grpSpPr>
          <p:sp>
            <p:nvSpPr>
              <p:cNvPr id="188528" name="Line 60">
                <a:extLst>
                  <a:ext uri="{FF2B5EF4-FFF2-40B4-BE49-F238E27FC236}">
                    <a16:creationId xmlns:a16="http://schemas.microsoft.com/office/drawing/2014/main" id="{E319F9D5-5BA8-E264-8017-3C1F0A757B14}"/>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29" name="Line 61">
                <a:extLst>
                  <a:ext uri="{FF2B5EF4-FFF2-40B4-BE49-F238E27FC236}">
                    <a16:creationId xmlns:a16="http://schemas.microsoft.com/office/drawing/2014/main" id="{5901C1A8-5BC2-3709-2679-1913B8174E09}"/>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30" name="Line 62">
                <a:extLst>
                  <a:ext uri="{FF2B5EF4-FFF2-40B4-BE49-F238E27FC236}">
                    <a16:creationId xmlns:a16="http://schemas.microsoft.com/office/drawing/2014/main" id="{E06B868E-C432-C1AB-9C20-71404C6B0CEF}"/>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31" name="Line 63">
                <a:extLst>
                  <a:ext uri="{FF2B5EF4-FFF2-40B4-BE49-F238E27FC236}">
                    <a16:creationId xmlns:a16="http://schemas.microsoft.com/office/drawing/2014/main" id="{9D7D84C5-6423-DC2D-E511-37DBAD39ADBD}"/>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188499" name="Group 64">
              <a:extLst>
                <a:ext uri="{FF2B5EF4-FFF2-40B4-BE49-F238E27FC236}">
                  <a16:creationId xmlns:a16="http://schemas.microsoft.com/office/drawing/2014/main" id="{15831EE0-5D13-5131-1966-EA01D6D6B4C3}"/>
                </a:ext>
              </a:extLst>
            </p:cNvPr>
            <p:cNvGrpSpPr>
              <a:grpSpLocks/>
            </p:cNvGrpSpPr>
            <p:nvPr/>
          </p:nvGrpSpPr>
          <p:grpSpPr bwMode="auto">
            <a:xfrm>
              <a:off x="3828" y="1775"/>
              <a:ext cx="133" cy="222"/>
              <a:chOff x="336" y="2647"/>
              <a:chExt cx="133" cy="222"/>
            </a:xfrm>
          </p:grpSpPr>
          <p:sp>
            <p:nvSpPr>
              <p:cNvPr id="188524" name="Line 65">
                <a:extLst>
                  <a:ext uri="{FF2B5EF4-FFF2-40B4-BE49-F238E27FC236}">
                    <a16:creationId xmlns:a16="http://schemas.microsoft.com/office/drawing/2014/main" id="{2D2624B8-3DB1-5211-7CC8-ECAA7CD73953}"/>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25" name="Line 66">
                <a:extLst>
                  <a:ext uri="{FF2B5EF4-FFF2-40B4-BE49-F238E27FC236}">
                    <a16:creationId xmlns:a16="http://schemas.microsoft.com/office/drawing/2014/main" id="{3CBF3412-1482-50BB-A32E-4AB9F2898C2D}"/>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26" name="Line 67">
                <a:extLst>
                  <a:ext uri="{FF2B5EF4-FFF2-40B4-BE49-F238E27FC236}">
                    <a16:creationId xmlns:a16="http://schemas.microsoft.com/office/drawing/2014/main" id="{6B9CF256-1E6D-51A7-8191-2FB404217B79}"/>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527" name="Line 68">
                <a:extLst>
                  <a:ext uri="{FF2B5EF4-FFF2-40B4-BE49-F238E27FC236}">
                    <a16:creationId xmlns:a16="http://schemas.microsoft.com/office/drawing/2014/main" id="{60516345-8959-E3DC-9957-F1FA9687B565}"/>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188500" name="Group 69">
              <a:extLst>
                <a:ext uri="{FF2B5EF4-FFF2-40B4-BE49-F238E27FC236}">
                  <a16:creationId xmlns:a16="http://schemas.microsoft.com/office/drawing/2014/main" id="{470088D2-909F-63C6-C52A-84C42FAB2236}"/>
                </a:ext>
              </a:extLst>
            </p:cNvPr>
            <p:cNvGrpSpPr>
              <a:grpSpLocks/>
            </p:cNvGrpSpPr>
            <p:nvPr/>
          </p:nvGrpSpPr>
          <p:grpSpPr bwMode="auto">
            <a:xfrm rot="5400000">
              <a:off x="4062" y="1287"/>
              <a:ext cx="111" cy="444"/>
              <a:chOff x="2983" y="2314"/>
              <a:chExt cx="111" cy="444"/>
            </a:xfrm>
          </p:grpSpPr>
          <p:sp>
            <p:nvSpPr>
              <p:cNvPr id="188519" name="Line 70">
                <a:extLst>
                  <a:ext uri="{FF2B5EF4-FFF2-40B4-BE49-F238E27FC236}">
                    <a16:creationId xmlns:a16="http://schemas.microsoft.com/office/drawing/2014/main" id="{F4A249D6-FBF2-E736-10F5-A3D7AD0788D5}"/>
                  </a:ext>
                </a:extLst>
              </p:cNvPr>
              <p:cNvSpPr>
                <a:spLocks noChangeShapeType="1"/>
              </p:cNvSpPr>
              <p:nvPr/>
            </p:nvSpPr>
            <p:spPr bwMode="auto">
              <a:xfrm rot="16200000" flipH="1">
                <a:off x="3001" y="238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20" name="Line 71">
                <a:extLst>
                  <a:ext uri="{FF2B5EF4-FFF2-40B4-BE49-F238E27FC236}">
                    <a16:creationId xmlns:a16="http://schemas.microsoft.com/office/drawing/2014/main" id="{9A0A9D21-5161-DB06-5CDD-DACFE14139AB}"/>
                  </a:ext>
                </a:extLst>
              </p:cNvPr>
              <p:cNvSpPr>
                <a:spLocks noChangeShapeType="1"/>
              </p:cNvSpPr>
              <p:nvPr/>
            </p:nvSpPr>
            <p:spPr bwMode="auto">
              <a:xfrm>
                <a:off x="2983" y="2502"/>
                <a:ext cx="69" cy="8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21" name="Line 72">
                <a:extLst>
                  <a:ext uri="{FF2B5EF4-FFF2-40B4-BE49-F238E27FC236}">
                    <a16:creationId xmlns:a16="http://schemas.microsoft.com/office/drawing/2014/main" id="{5D794DF0-A724-EB05-B9B9-F80599D85BFE}"/>
                  </a:ext>
                </a:extLst>
              </p:cNvPr>
              <p:cNvSpPr>
                <a:spLocks noChangeShapeType="1"/>
              </p:cNvSpPr>
              <p:nvPr/>
            </p:nvSpPr>
            <p:spPr bwMode="auto">
              <a:xfrm rot="16200000" flipH="1">
                <a:off x="3001" y="268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22" name="Oval 73">
                <a:extLst>
                  <a:ext uri="{FF2B5EF4-FFF2-40B4-BE49-F238E27FC236}">
                    <a16:creationId xmlns:a16="http://schemas.microsoft.com/office/drawing/2014/main" id="{35F4895A-1815-2056-24F1-94AE7FAFDECA}"/>
                  </a:ext>
                </a:extLst>
              </p:cNvPr>
              <p:cNvSpPr>
                <a:spLocks noChangeArrowheads="1"/>
              </p:cNvSpPr>
              <p:nvPr/>
            </p:nvSpPr>
            <p:spPr bwMode="auto">
              <a:xfrm>
                <a:off x="3046" y="2448"/>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523" name="Oval 74">
                <a:extLst>
                  <a:ext uri="{FF2B5EF4-FFF2-40B4-BE49-F238E27FC236}">
                    <a16:creationId xmlns:a16="http://schemas.microsoft.com/office/drawing/2014/main" id="{AB501565-291F-2FA3-492E-27ECA09D6BB1}"/>
                  </a:ext>
                </a:extLst>
              </p:cNvPr>
              <p:cNvSpPr>
                <a:spLocks noChangeArrowheads="1"/>
              </p:cNvSpPr>
              <p:nvPr/>
            </p:nvSpPr>
            <p:spPr bwMode="auto">
              <a:xfrm>
                <a:off x="3046" y="2576"/>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88501" name="Line 75">
              <a:extLst>
                <a:ext uri="{FF2B5EF4-FFF2-40B4-BE49-F238E27FC236}">
                  <a16:creationId xmlns:a16="http://schemas.microsoft.com/office/drawing/2014/main" id="{0CAB7679-AA43-52D6-9E34-3D732B2665C7}"/>
                </a:ext>
              </a:extLst>
            </p:cNvPr>
            <p:cNvSpPr>
              <a:spLocks noChangeShapeType="1"/>
            </p:cNvSpPr>
            <p:nvPr/>
          </p:nvSpPr>
          <p:spPr bwMode="auto">
            <a:xfrm>
              <a:off x="2076" y="1656"/>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502" name="Line 76">
              <a:extLst>
                <a:ext uri="{FF2B5EF4-FFF2-40B4-BE49-F238E27FC236}">
                  <a16:creationId xmlns:a16="http://schemas.microsoft.com/office/drawing/2014/main" id="{685A20E2-DD11-0D94-2CB2-495A90164320}"/>
                </a:ext>
              </a:extLst>
            </p:cNvPr>
            <p:cNvSpPr>
              <a:spLocks noChangeShapeType="1"/>
            </p:cNvSpPr>
            <p:nvPr/>
          </p:nvSpPr>
          <p:spPr bwMode="auto">
            <a:xfrm>
              <a:off x="4906" y="1649"/>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8503" name="Group 77">
              <a:extLst>
                <a:ext uri="{FF2B5EF4-FFF2-40B4-BE49-F238E27FC236}">
                  <a16:creationId xmlns:a16="http://schemas.microsoft.com/office/drawing/2014/main" id="{92FDA5A4-8F6A-FE22-7008-43C7BA28B891}"/>
                </a:ext>
              </a:extLst>
            </p:cNvPr>
            <p:cNvGrpSpPr>
              <a:grpSpLocks/>
            </p:cNvGrpSpPr>
            <p:nvPr/>
          </p:nvGrpSpPr>
          <p:grpSpPr bwMode="auto">
            <a:xfrm rot="5400000" flipV="1">
              <a:off x="1117" y="1252"/>
              <a:ext cx="255" cy="343"/>
              <a:chOff x="2064" y="2112"/>
              <a:chExt cx="255" cy="343"/>
            </a:xfrm>
          </p:grpSpPr>
          <p:sp>
            <p:nvSpPr>
              <p:cNvPr id="188512" name="Line 78">
                <a:extLst>
                  <a:ext uri="{FF2B5EF4-FFF2-40B4-BE49-F238E27FC236}">
                    <a16:creationId xmlns:a16="http://schemas.microsoft.com/office/drawing/2014/main" id="{12612BB2-1CFF-4E75-1855-25C9AEC08195}"/>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88513" name="Line 79">
                <a:extLst>
                  <a:ext uri="{FF2B5EF4-FFF2-40B4-BE49-F238E27FC236}">
                    <a16:creationId xmlns:a16="http://schemas.microsoft.com/office/drawing/2014/main" id="{70B11011-719C-1BEC-E702-5C8A71E9B8C2}"/>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4" name="Line 80">
                <a:extLst>
                  <a:ext uri="{FF2B5EF4-FFF2-40B4-BE49-F238E27FC236}">
                    <a16:creationId xmlns:a16="http://schemas.microsoft.com/office/drawing/2014/main" id="{CD36D241-C936-A9C1-D603-13803EA44CBA}"/>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5" name="Line 81">
                <a:extLst>
                  <a:ext uri="{FF2B5EF4-FFF2-40B4-BE49-F238E27FC236}">
                    <a16:creationId xmlns:a16="http://schemas.microsoft.com/office/drawing/2014/main" id="{31999C6B-6457-DB5D-5A7A-DE237F10D155}"/>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6" name="Line 82">
                <a:extLst>
                  <a:ext uri="{FF2B5EF4-FFF2-40B4-BE49-F238E27FC236}">
                    <a16:creationId xmlns:a16="http://schemas.microsoft.com/office/drawing/2014/main" id="{6DB14977-8129-C730-9E88-3888B598DE09}"/>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7" name="Line 83">
                <a:extLst>
                  <a:ext uri="{FF2B5EF4-FFF2-40B4-BE49-F238E27FC236}">
                    <a16:creationId xmlns:a16="http://schemas.microsoft.com/office/drawing/2014/main" id="{F6A738C9-1D96-AA92-1338-27B05E94D6AC}"/>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18" name="Line 84">
                <a:extLst>
                  <a:ext uri="{FF2B5EF4-FFF2-40B4-BE49-F238E27FC236}">
                    <a16:creationId xmlns:a16="http://schemas.microsoft.com/office/drawing/2014/main" id="{A904620A-8D1F-E381-D581-3646ECCD2259}"/>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88504" name="Line 85">
              <a:extLst>
                <a:ext uri="{FF2B5EF4-FFF2-40B4-BE49-F238E27FC236}">
                  <a16:creationId xmlns:a16="http://schemas.microsoft.com/office/drawing/2014/main" id="{6754D10B-666C-DC0E-8812-F6FF5E26E51B}"/>
                </a:ext>
              </a:extLst>
            </p:cNvPr>
            <p:cNvSpPr>
              <a:spLocks noChangeShapeType="1"/>
            </p:cNvSpPr>
            <p:nvPr/>
          </p:nvSpPr>
          <p:spPr bwMode="auto">
            <a:xfrm>
              <a:off x="1385" y="1545"/>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505" name="Text Box 86">
              <a:extLst>
                <a:ext uri="{FF2B5EF4-FFF2-40B4-BE49-F238E27FC236}">
                  <a16:creationId xmlns:a16="http://schemas.microsoft.com/office/drawing/2014/main" id="{F4EA8C1F-B8EA-EB85-BB2E-C09132C79380}"/>
                </a:ext>
              </a:extLst>
            </p:cNvPr>
            <p:cNvSpPr txBox="1">
              <a:spLocks noChangeArrowheads="1"/>
            </p:cNvSpPr>
            <p:nvPr/>
          </p:nvSpPr>
          <p:spPr bwMode="auto">
            <a:xfrm>
              <a:off x="1703" y="910"/>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C</a:t>
              </a:r>
            </a:p>
          </p:txBody>
        </p:sp>
        <p:sp>
          <p:nvSpPr>
            <p:cNvPr id="188506" name="Text Box 87">
              <a:extLst>
                <a:ext uri="{FF2B5EF4-FFF2-40B4-BE49-F238E27FC236}">
                  <a16:creationId xmlns:a16="http://schemas.microsoft.com/office/drawing/2014/main" id="{F818D1A2-D602-478A-606D-420BA11EA6E2}"/>
                </a:ext>
              </a:extLst>
            </p:cNvPr>
            <p:cNvSpPr txBox="1">
              <a:spLocks noChangeArrowheads="1"/>
            </p:cNvSpPr>
            <p:nvPr/>
          </p:nvSpPr>
          <p:spPr bwMode="auto">
            <a:xfrm>
              <a:off x="3560" y="1550"/>
              <a:ext cx="2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C</a:t>
              </a:r>
              <a:r>
                <a:rPr lang="en-US" altLang="en-US" sz="2000" b="1" i="0" baseline="-25000">
                  <a:ea typeface="굴림" panose="020B0600000101010101" pitchFamily="34" charset="-127"/>
                </a:rPr>
                <a:t>1</a:t>
              </a:r>
            </a:p>
          </p:txBody>
        </p:sp>
        <p:sp>
          <p:nvSpPr>
            <p:cNvPr id="188507" name="Text Box 88">
              <a:extLst>
                <a:ext uri="{FF2B5EF4-FFF2-40B4-BE49-F238E27FC236}">
                  <a16:creationId xmlns:a16="http://schemas.microsoft.com/office/drawing/2014/main" id="{F1CD8732-442E-744A-1CAA-B635B8CAB3DF}"/>
                </a:ext>
              </a:extLst>
            </p:cNvPr>
            <p:cNvSpPr txBox="1">
              <a:spLocks noChangeArrowheads="1"/>
            </p:cNvSpPr>
            <p:nvPr/>
          </p:nvSpPr>
          <p:spPr bwMode="auto">
            <a:xfrm>
              <a:off x="4531" y="883"/>
              <a:ext cx="2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C</a:t>
              </a:r>
              <a:r>
                <a:rPr lang="en-US" altLang="en-US" sz="2000" b="1" i="0" baseline="-25000">
                  <a:ea typeface="굴림" panose="020B0600000101010101" pitchFamily="34" charset="-127"/>
                </a:rPr>
                <a:t>2</a:t>
              </a:r>
            </a:p>
          </p:txBody>
        </p:sp>
        <p:sp>
          <p:nvSpPr>
            <p:cNvPr id="188508" name="Text Box 89">
              <a:extLst>
                <a:ext uri="{FF2B5EF4-FFF2-40B4-BE49-F238E27FC236}">
                  <a16:creationId xmlns:a16="http://schemas.microsoft.com/office/drawing/2014/main" id="{F4C04584-BA7F-F47F-55C8-B7F8F10BAA7E}"/>
                </a:ext>
              </a:extLst>
            </p:cNvPr>
            <p:cNvSpPr txBox="1">
              <a:spLocks noChangeArrowheads="1"/>
            </p:cNvSpPr>
            <p:nvPr/>
          </p:nvSpPr>
          <p:spPr bwMode="auto">
            <a:xfrm>
              <a:off x="3555" y="1131"/>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l-GR" altLang="en-US" sz="2000" b="1" i="0">
                  <a:ea typeface="굴림" panose="020B0600000101010101" pitchFamily="34" charset="-127"/>
                </a:rPr>
                <a:t>Φ</a:t>
              </a:r>
            </a:p>
          </p:txBody>
        </p:sp>
        <p:sp>
          <p:nvSpPr>
            <p:cNvPr id="188509" name="Text Box 90">
              <a:extLst>
                <a:ext uri="{FF2B5EF4-FFF2-40B4-BE49-F238E27FC236}">
                  <a16:creationId xmlns:a16="http://schemas.microsoft.com/office/drawing/2014/main" id="{C7FAB09B-5D9E-FA4D-5E22-4391AC87B193}"/>
                </a:ext>
              </a:extLst>
            </p:cNvPr>
            <p:cNvSpPr txBox="1">
              <a:spLocks noChangeArrowheads="1"/>
            </p:cNvSpPr>
            <p:nvPr/>
          </p:nvSpPr>
          <p:spPr bwMode="auto">
            <a:xfrm>
              <a:off x="3992" y="1124"/>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l-GR" altLang="en-US" sz="2000" b="1" i="0">
                  <a:ea typeface="굴림" panose="020B0600000101010101" pitchFamily="34" charset="-127"/>
                </a:rPr>
                <a:t>Φ</a:t>
              </a:r>
            </a:p>
          </p:txBody>
        </p:sp>
        <p:sp>
          <p:nvSpPr>
            <p:cNvPr id="188510" name="Text Box 91">
              <a:extLst>
                <a:ext uri="{FF2B5EF4-FFF2-40B4-BE49-F238E27FC236}">
                  <a16:creationId xmlns:a16="http://schemas.microsoft.com/office/drawing/2014/main" id="{166F100B-41F3-694B-F4B9-1DC6FAC17666}"/>
                </a:ext>
              </a:extLst>
            </p:cNvPr>
            <p:cNvSpPr txBox="1">
              <a:spLocks noChangeArrowheads="1"/>
            </p:cNvSpPr>
            <p:nvPr/>
          </p:nvSpPr>
          <p:spPr bwMode="auto">
            <a:xfrm>
              <a:off x="1125" y="1004"/>
              <a:ext cx="28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V</a:t>
              </a:r>
              <a:r>
                <a:rPr lang="en-US" altLang="en-US" sz="2000" b="1" i="0" baseline="-25000">
                  <a:ea typeface="굴림" panose="020B0600000101010101" pitchFamily="34" charset="-127"/>
                </a:rPr>
                <a:t>g</a:t>
              </a:r>
            </a:p>
          </p:txBody>
        </p:sp>
        <p:sp>
          <p:nvSpPr>
            <p:cNvPr id="188511" name="Freeform 92">
              <a:extLst>
                <a:ext uri="{FF2B5EF4-FFF2-40B4-BE49-F238E27FC236}">
                  <a16:creationId xmlns:a16="http://schemas.microsoft.com/office/drawing/2014/main" id="{9ED04B54-33E8-E5DD-78B5-B1B462E9F571}"/>
                </a:ext>
              </a:extLst>
            </p:cNvPr>
            <p:cNvSpPr>
              <a:spLocks/>
            </p:cNvSpPr>
            <p:nvPr/>
          </p:nvSpPr>
          <p:spPr bwMode="auto">
            <a:xfrm rot="5400000">
              <a:off x="835" y="1351"/>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8425" name="Group 93">
            <a:extLst>
              <a:ext uri="{FF2B5EF4-FFF2-40B4-BE49-F238E27FC236}">
                <a16:creationId xmlns:a16="http://schemas.microsoft.com/office/drawing/2014/main" id="{C236F930-48B9-6BE9-60D5-35E2E8B328E7}"/>
              </a:ext>
            </a:extLst>
          </p:cNvPr>
          <p:cNvGrpSpPr>
            <a:grpSpLocks/>
          </p:cNvGrpSpPr>
          <p:nvPr/>
        </p:nvGrpSpPr>
        <p:grpSpPr bwMode="auto">
          <a:xfrm>
            <a:off x="2549525" y="4022725"/>
            <a:ext cx="4024313" cy="1936750"/>
            <a:chOff x="1579" y="2611"/>
            <a:chExt cx="2535" cy="1220"/>
          </a:xfrm>
        </p:grpSpPr>
        <p:grpSp>
          <p:nvGrpSpPr>
            <p:cNvPr id="188426" name="Group 94">
              <a:extLst>
                <a:ext uri="{FF2B5EF4-FFF2-40B4-BE49-F238E27FC236}">
                  <a16:creationId xmlns:a16="http://schemas.microsoft.com/office/drawing/2014/main" id="{D875A1D2-61EE-579E-8DA2-259CBD9DFDFD}"/>
                </a:ext>
              </a:extLst>
            </p:cNvPr>
            <p:cNvGrpSpPr>
              <a:grpSpLocks/>
            </p:cNvGrpSpPr>
            <p:nvPr/>
          </p:nvGrpSpPr>
          <p:grpSpPr bwMode="auto">
            <a:xfrm>
              <a:off x="3313" y="3276"/>
              <a:ext cx="642" cy="450"/>
              <a:chOff x="1056" y="1728"/>
              <a:chExt cx="642" cy="450"/>
            </a:xfrm>
          </p:grpSpPr>
          <p:sp>
            <p:nvSpPr>
              <p:cNvPr id="188475" name="AutoShape 95">
                <a:extLst>
                  <a:ext uri="{FF2B5EF4-FFF2-40B4-BE49-F238E27FC236}">
                    <a16:creationId xmlns:a16="http://schemas.microsoft.com/office/drawing/2014/main" id="{74771AC2-4A8E-BC12-9868-463707DDF8BF}"/>
                  </a:ext>
                </a:extLst>
              </p:cNvPr>
              <p:cNvSpPr>
                <a:spLocks noChangeArrowheads="1"/>
              </p:cNvSpPr>
              <p:nvPr/>
            </p:nvSpPr>
            <p:spPr bwMode="auto">
              <a:xfrm rot="5400000">
                <a:off x="1167" y="1761"/>
                <a:ext cx="450" cy="384"/>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476" name="Text Box 96">
                <a:extLst>
                  <a:ext uri="{FF2B5EF4-FFF2-40B4-BE49-F238E27FC236}">
                    <a16:creationId xmlns:a16="http://schemas.microsoft.com/office/drawing/2014/main" id="{8C88F743-462D-CCB5-935B-B837938C93BD}"/>
                  </a:ext>
                </a:extLst>
              </p:cNvPr>
              <p:cNvSpPr txBox="1">
                <a:spLocks noChangeArrowheads="1"/>
              </p:cNvSpPr>
              <p:nvPr/>
            </p:nvSpPr>
            <p:spPr bwMode="auto">
              <a:xfrm>
                <a:off x="1160" y="172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88477" name="Line 97">
                <a:extLst>
                  <a:ext uri="{FF2B5EF4-FFF2-40B4-BE49-F238E27FC236}">
                    <a16:creationId xmlns:a16="http://schemas.microsoft.com/office/drawing/2014/main" id="{84303546-382C-8AF1-47C4-E871FBE3AF9F}"/>
                  </a:ext>
                </a:extLst>
              </p:cNvPr>
              <p:cNvSpPr>
                <a:spLocks noChangeShapeType="1"/>
              </p:cNvSpPr>
              <p:nvPr/>
            </p:nvSpPr>
            <p:spPr bwMode="auto">
              <a:xfrm>
                <a:off x="1224" y="2070"/>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78" name="Line 98">
                <a:extLst>
                  <a:ext uri="{FF2B5EF4-FFF2-40B4-BE49-F238E27FC236}">
                    <a16:creationId xmlns:a16="http://schemas.microsoft.com/office/drawing/2014/main" id="{64932C73-5369-F75F-C104-6B9A891A523E}"/>
                  </a:ext>
                </a:extLst>
              </p:cNvPr>
              <p:cNvSpPr>
                <a:spLocks noChangeShapeType="1"/>
              </p:cNvSpPr>
              <p:nvPr/>
            </p:nvSpPr>
            <p:spPr bwMode="auto">
              <a:xfrm flipH="1">
                <a:off x="1056" y="1848"/>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79" name="Line 99">
                <a:extLst>
                  <a:ext uri="{FF2B5EF4-FFF2-40B4-BE49-F238E27FC236}">
                    <a16:creationId xmlns:a16="http://schemas.microsoft.com/office/drawing/2014/main" id="{2ACAF648-2F9B-2DF1-AECA-D9B0A7159D91}"/>
                  </a:ext>
                </a:extLst>
              </p:cNvPr>
              <p:cNvSpPr>
                <a:spLocks noChangeShapeType="1"/>
              </p:cNvSpPr>
              <p:nvPr/>
            </p:nvSpPr>
            <p:spPr bwMode="auto">
              <a:xfrm flipH="1">
                <a:off x="1062" y="2070"/>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80" name="Line 100">
                <a:extLst>
                  <a:ext uri="{FF2B5EF4-FFF2-40B4-BE49-F238E27FC236}">
                    <a16:creationId xmlns:a16="http://schemas.microsoft.com/office/drawing/2014/main" id="{0E7A64B2-A781-2E23-4E79-0CD729973DB9}"/>
                  </a:ext>
                </a:extLst>
              </p:cNvPr>
              <p:cNvSpPr>
                <a:spLocks noChangeShapeType="1"/>
              </p:cNvSpPr>
              <p:nvPr/>
            </p:nvSpPr>
            <p:spPr bwMode="auto">
              <a:xfrm flipH="1">
                <a:off x="1560" y="1956"/>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427" name="Group 101">
              <a:extLst>
                <a:ext uri="{FF2B5EF4-FFF2-40B4-BE49-F238E27FC236}">
                  <a16:creationId xmlns:a16="http://schemas.microsoft.com/office/drawing/2014/main" id="{CA221C58-A9C9-F093-B924-B097663E0E84}"/>
                </a:ext>
              </a:extLst>
            </p:cNvPr>
            <p:cNvGrpSpPr>
              <a:grpSpLocks/>
            </p:cNvGrpSpPr>
            <p:nvPr/>
          </p:nvGrpSpPr>
          <p:grpSpPr bwMode="auto">
            <a:xfrm rot="-5400000">
              <a:off x="3549" y="2926"/>
              <a:ext cx="152" cy="354"/>
              <a:chOff x="1536" y="2496"/>
              <a:chExt cx="152" cy="354"/>
            </a:xfrm>
          </p:grpSpPr>
          <p:sp>
            <p:nvSpPr>
              <p:cNvPr id="188471" name="Line 102">
                <a:extLst>
                  <a:ext uri="{FF2B5EF4-FFF2-40B4-BE49-F238E27FC236}">
                    <a16:creationId xmlns:a16="http://schemas.microsoft.com/office/drawing/2014/main" id="{EC4489AA-6685-96BC-7B0C-0731F7A67FB8}"/>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72" name="Line 103">
                <a:extLst>
                  <a:ext uri="{FF2B5EF4-FFF2-40B4-BE49-F238E27FC236}">
                    <a16:creationId xmlns:a16="http://schemas.microsoft.com/office/drawing/2014/main" id="{1CD4F8D7-F53D-5FD2-8220-12AA156F585B}"/>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73" name="Line 104">
                <a:extLst>
                  <a:ext uri="{FF2B5EF4-FFF2-40B4-BE49-F238E27FC236}">
                    <a16:creationId xmlns:a16="http://schemas.microsoft.com/office/drawing/2014/main" id="{61F15E61-765D-D21A-DD10-F9B27368894D}"/>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74" name="Line 105">
                <a:extLst>
                  <a:ext uri="{FF2B5EF4-FFF2-40B4-BE49-F238E27FC236}">
                    <a16:creationId xmlns:a16="http://schemas.microsoft.com/office/drawing/2014/main" id="{ECD7EEE6-0C13-6E27-2EBE-C21B92DF104C}"/>
                  </a:ext>
                </a:extLst>
              </p:cNvPr>
              <p:cNvSpPr>
                <a:spLocks noChangeShapeType="1"/>
              </p:cNvSpPr>
              <p:nvPr/>
            </p:nvSpPr>
            <p:spPr bwMode="auto">
              <a:xfrm flipH="1"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8428" name="Line 106">
              <a:extLst>
                <a:ext uri="{FF2B5EF4-FFF2-40B4-BE49-F238E27FC236}">
                  <a16:creationId xmlns:a16="http://schemas.microsoft.com/office/drawing/2014/main" id="{37EB0621-BDA0-79BF-B43E-DC2527066D48}"/>
                </a:ext>
              </a:extLst>
            </p:cNvPr>
            <p:cNvSpPr>
              <a:spLocks noChangeShapeType="1"/>
            </p:cNvSpPr>
            <p:nvPr/>
          </p:nvSpPr>
          <p:spPr bwMode="auto">
            <a:xfrm flipV="1">
              <a:off x="3317" y="3102"/>
              <a:ext cx="0" cy="29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29" name="Line 107">
              <a:extLst>
                <a:ext uri="{FF2B5EF4-FFF2-40B4-BE49-F238E27FC236}">
                  <a16:creationId xmlns:a16="http://schemas.microsoft.com/office/drawing/2014/main" id="{7384994B-9127-E862-71B2-02297E0A1CD5}"/>
                </a:ext>
              </a:extLst>
            </p:cNvPr>
            <p:cNvSpPr>
              <a:spLocks noChangeShapeType="1"/>
            </p:cNvSpPr>
            <p:nvPr/>
          </p:nvSpPr>
          <p:spPr bwMode="auto">
            <a:xfrm flipV="1">
              <a:off x="3947" y="3102"/>
              <a:ext cx="0" cy="39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30" name="Line 108">
              <a:extLst>
                <a:ext uri="{FF2B5EF4-FFF2-40B4-BE49-F238E27FC236}">
                  <a16:creationId xmlns:a16="http://schemas.microsoft.com/office/drawing/2014/main" id="{16A3272F-4136-5229-5DE0-AF86C57C9854}"/>
                </a:ext>
              </a:extLst>
            </p:cNvPr>
            <p:cNvSpPr>
              <a:spLocks noChangeShapeType="1"/>
            </p:cNvSpPr>
            <p:nvPr/>
          </p:nvSpPr>
          <p:spPr bwMode="auto">
            <a:xfrm>
              <a:off x="3803" y="3102"/>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31" name="Line 109">
              <a:extLst>
                <a:ext uri="{FF2B5EF4-FFF2-40B4-BE49-F238E27FC236}">
                  <a16:creationId xmlns:a16="http://schemas.microsoft.com/office/drawing/2014/main" id="{1BA71983-43BF-4447-785D-A9401AD7A70D}"/>
                </a:ext>
              </a:extLst>
            </p:cNvPr>
            <p:cNvSpPr>
              <a:spLocks noChangeShapeType="1"/>
            </p:cNvSpPr>
            <p:nvPr/>
          </p:nvSpPr>
          <p:spPr bwMode="auto">
            <a:xfrm>
              <a:off x="3310" y="3101"/>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8432" name="Group 110">
              <a:extLst>
                <a:ext uri="{FF2B5EF4-FFF2-40B4-BE49-F238E27FC236}">
                  <a16:creationId xmlns:a16="http://schemas.microsoft.com/office/drawing/2014/main" id="{ED32A402-66C5-9BE9-059A-5583DCF20607}"/>
                </a:ext>
              </a:extLst>
            </p:cNvPr>
            <p:cNvGrpSpPr>
              <a:grpSpLocks/>
            </p:cNvGrpSpPr>
            <p:nvPr/>
          </p:nvGrpSpPr>
          <p:grpSpPr bwMode="auto">
            <a:xfrm>
              <a:off x="3257" y="3609"/>
              <a:ext cx="133" cy="222"/>
              <a:chOff x="336" y="2647"/>
              <a:chExt cx="133" cy="222"/>
            </a:xfrm>
          </p:grpSpPr>
          <p:sp>
            <p:nvSpPr>
              <p:cNvPr id="188467" name="Line 111">
                <a:extLst>
                  <a:ext uri="{FF2B5EF4-FFF2-40B4-BE49-F238E27FC236}">
                    <a16:creationId xmlns:a16="http://schemas.microsoft.com/office/drawing/2014/main" id="{194A772E-994D-23E9-0BC3-112C7A191C3F}"/>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68" name="Line 112">
                <a:extLst>
                  <a:ext uri="{FF2B5EF4-FFF2-40B4-BE49-F238E27FC236}">
                    <a16:creationId xmlns:a16="http://schemas.microsoft.com/office/drawing/2014/main" id="{9F4BD74F-9FFD-9C59-3F29-5ED06D7DDE7B}"/>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69" name="Line 113">
                <a:extLst>
                  <a:ext uri="{FF2B5EF4-FFF2-40B4-BE49-F238E27FC236}">
                    <a16:creationId xmlns:a16="http://schemas.microsoft.com/office/drawing/2014/main" id="{3D93D984-0B83-D9CD-98C9-94AC574F1BBF}"/>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8470" name="Line 114">
                <a:extLst>
                  <a:ext uri="{FF2B5EF4-FFF2-40B4-BE49-F238E27FC236}">
                    <a16:creationId xmlns:a16="http://schemas.microsoft.com/office/drawing/2014/main" id="{77DEB404-1EEB-6DD8-F5F8-E5A5C3470752}"/>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8433" name="Line 115">
              <a:extLst>
                <a:ext uri="{FF2B5EF4-FFF2-40B4-BE49-F238E27FC236}">
                  <a16:creationId xmlns:a16="http://schemas.microsoft.com/office/drawing/2014/main" id="{E9272936-F86D-83FC-CE6B-B5D7570CABDD}"/>
                </a:ext>
              </a:extLst>
            </p:cNvPr>
            <p:cNvSpPr>
              <a:spLocks noChangeShapeType="1"/>
            </p:cNvSpPr>
            <p:nvPr/>
          </p:nvSpPr>
          <p:spPr bwMode="auto">
            <a:xfrm>
              <a:off x="3874" y="3505"/>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8434" name="Group 116">
              <a:extLst>
                <a:ext uri="{FF2B5EF4-FFF2-40B4-BE49-F238E27FC236}">
                  <a16:creationId xmlns:a16="http://schemas.microsoft.com/office/drawing/2014/main" id="{A03D32EE-FB3C-D1B4-9D8A-E279FA407F9F}"/>
                </a:ext>
              </a:extLst>
            </p:cNvPr>
            <p:cNvGrpSpPr>
              <a:grpSpLocks/>
            </p:cNvGrpSpPr>
            <p:nvPr/>
          </p:nvGrpSpPr>
          <p:grpSpPr bwMode="auto">
            <a:xfrm rot="5400000" flipV="1">
              <a:off x="2915" y="3101"/>
              <a:ext cx="255" cy="343"/>
              <a:chOff x="2064" y="2112"/>
              <a:chExt cx="255" cy="343"/>
            </a:xfrm>
          </p:grpSpPr>
          <p:sp>
            <p:nvSpPr>
              <p:cNvPr id="188460" name="Line 117">
                <a:extLst>
                  <a:ext uri="{FF2B5EF4-FFF2-40B4-BE49-F238E27FC236}">
                    <a16:creationId xmlns:a16="http://schemas.microsoft.com/office/drawing/2014/main" id="{69C9B71B-76BB-ACEA-0C14-E22A427ABE24}"/>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88461" name="Line 118">
                <a:extLst>
                  <a:ext uri="{FF2B5EF4-FFF2-40B4-BE49-F238E27FC236}">
                    <a16:creationId xmlns:a16="http://schemas.microsoft.com/office/drawing/2014/main" id="{41D690E6-8C0F-BBE7-2146-B26DD72C6D01}"/>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62" name="Line 119">
                <a:extLst>
                  <a:ext uri="{FF2B5EF4-FFF2-40B4-BE49-F238E27FC236}">
                    <a16:creationId xmlns:a16="http://schemas.microsoft.com/office/drawing/2014/main" id="{BD47AA93-1F44-15FA-BB7F-9DC114674B1D}"/>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63" name="Line 120">
                <a:extLst>
                  <a:ext uri="{FF2B5EF4-FFF2-40B4-BE49-F238E27FC236}">
                    <a16:creationId xmlns:a16="http://schemas.microsoft.com/office/drawing/2014/main" id="{8B71902F-BC92-9FC2-B74F-A98679E8C228}"/>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64" name="Line 121">
                <a:extLst>
                  <a:ext uri="{FF2B5EF4-FFF2-40B4-BE49-F238E27FC236}">
                    <a16:creationId xmlns:a16="http://schemas.microsoft.com/office/drawing/2014/main" id="{466A7E62-35F4-FBD5-B658-80FC73414534}"/>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65" name="Line 122">
                <a:extLst>
                  <a:ext uri="{FF2B5EF4-FFF2-40B4-BE49-F238E27FC236}">
                    <a16:creationId xmlns:a16="http://schemas.microsoft.com/office/drawing/2014/main" id="{3BA9211B-52A0-DF6B-3B6F-96A897F2EAFF}"/>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66" name="Line 123">
                <a:extLst>
                  <a:ext uri="{FF2B5EF4-FFF2-40B4-BE49-F238E27FC236}">
                    <a16:creationId xmlns:a16="http://schemas.microsoft.com/office/drawing/2014/main" id="{39948BAA-1E8F-78F5-A8F9-6224A081FC92}"/>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88435" name="Line 124">
              <a:extLst>
                <a:ext uri="{FF2B5EF4-FFF2-40B4-BE49-F238E27FC236}">
                  <a16:creationId xmlns:a16="http://schemas.microsoft.com/office/drawing/2014/main" id="{9F2E2C9A-2089-E8CF-FF68-8CD09E0E8936}"/>
                </a:ext>
              </a:extLst>
            </p:cNvPr>
            <p:cNvSpPr>
              <a:spLocks noChangeShapeType="1"/>
            </p:cNvSpPr>
            <p:nvPr/>
          </p:nvSpPr>
          <p:spPr bwMode="auto">
            <a:xfrm>
              <a:off x="3183" y="3394"/>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436" name="Text Box 125">
              <a:extLst>
                <a:ext uri="{FF2B5EF4-FFF2-40B4-BE49-F238E27FC236}">
                  <a16:creationId xmlns:a16="http://schemas.microsoft.com/office/drawing/2014/main" id="{245ED0F1-1F18-C925-F61B-E44EF92CC21A}"/>
                </a:ext>
              </a:extLst>
            </p:cNvPr>
            <p:cNvSpPr txBox="1">
              <a:spLocks noChangeArrowheads="1"/>
            </p:cNvSpPr>
            <p:nvPr/>
          </p:nvSpPr>
          <p:spPr bwMode="auto">
            <a:xfrm>
              <a:off x="3501" y="2741"/>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C</a:t>
              </a:r>
            </a:p>
          </p:txBody>
        </p:sp>
        <p:sp>
          <p:nvSpPr>
            <p:cNvPr id="188437" name="Text Box 126">
              <a:extLst>
                <a:ext uri="{FF2B5EF4-FFF2-40B4-BE49-F238E27FC236}">
                  <a16:creationId xmlns:a16="http://schemas.microsoft.com/office/drawing/2014/main" id="{C00E1D2B-CD25-B1BE-26B2-910F328B9F22}"/>
                </a:ext>
              </a:extLst>
            </p:cNvPr>
            <p:cNvSpPr txBox="1">
              <a:spLocks noChangeArrowheads="1"/>
            </p:cNvSpPr>
            <p:nvPr/>
          </p:nvSpPr>
          <p:spPr bwMode="auto">
            <a:xfrm>
              <a:off x="2918" y="2866"/>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l-GR" altLang="en-US" sz="2000" b="1" i="0">
                  <a:solidFill>
                    <a:srgbClr val="0000FF"/>
                  </a:solidFill>
                  <a:ea typeface="굴림" panose="020B0600000101010101" pitchFamily="34" charset="-127"/>
                </a:rPr>
                <a:t>Φ</a:t>
              </a:r>
            </a:p>
          </p:txBody>
        </p:sp>
        <p:grpSp>
          <p:nvGrpSpPr>
            <p:cNvPr id="188438" name="Group 127">
              <a:extLst>
                <a:ext uri="{FF2B5EF4-FFF2-40B4-BE49-F238E27FC236}">
                  <a16:creationId xmlns:a16="http://schemas.microsoft.com/office/drawing/2014/main" id="{F3866A0B-44AB-99AF-8939-7D6A59CDFDEE}"/>
                </a:ext>
              </a:extLst>
            </p:cNvPr>
            <p:cNvGrpSpPr>
              <a:grpSpLocks/>
            </p:cNvGrpSpPr>
            <p:nvPr/>
          </p:nvGrpSpPr>
          <p:grpSpPr bwMode="auto">
            <a:xfrm>
              <a:off x="1579" y="3050"/>
              <a:ext cx="696" cy="227"/>
              <a:chOff x="1451" y="2681"/>
              <a:chExt cx="696" cy="227"/>
            </a:xfrm>
          </p:grpSpPr>
          <p:sp>
            <p:nvSpPr>
              <p:cNvPr id="188451" name="Line 128">
                <a:extLst>
                  <a:ext uri="{FF2B5EF4-FFF2-40B4-BE49-F238E27FC236}">
                    <a16:creationId xmlns:a16="http://schemas.microsoft.com/office/drawing/2014/main" id="{2A7419DC-D259-A86D-8850-716CC5198E46}"/>
                  </a:ext>
                </a:extLst>
              </p:cNvPr>
              <p:cNvSpPr>
                <a:spLocks noChangeShapeType="1"/>
              </p:cNvSpPr>
              <p:nvPr/>
            </p:nvSpPr>
            <p:spPr bwMode="auto">
              <a:xfrm rot="5400000" flipV="1">
                <a:off x="1483"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2" name="Line 129">
                <a:extLst>
                  <a:ext uri="{FF2B5EF4-FFF2-40B4-BE49-F238E27FC236}">
                    <a16:creationId xmlns:a16="http://schemas.microsoft.com/office/drawing/2014/main" id="{8F330689-2CD6-B965-F079-781703D262F9}"/>
                  </a:ext>
                </a:extLst>
              </p:cNvPr>
              <p:cNvSpPr>
                <a:spLocks noChangeShapeType="1"/>
              </p:cNvSpPr>
              <p:nvPr/>
            </p:nvSpPr>
            <p:spPr bwMode="auto">
              <a:xfrm>
                <a:off x="1591"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3" name="Line 130">
                <a:extLst>
                  <a:ext uri="{FF2B5EF4-FFF2-40B4-BE49-F238E27FC236}">
                    <a16:creationId xmlns:a16="http://schemas.microsoft.com/office/drawing/2014/main" id="{CCAADE32-0C41-DE74-3C0C-B720DAF2D879}"/>
                  </a:ext>
                </a:extLst>
              </p:cNvPr>
              <p:cNvSpPr>
                <a:spLocks noChangeShapeType="1"/>
              </p:cNvSpPr>
              <p:nvPr/>
            </p:nvSpPr>
            <p:spPr bwMode="auto">
              <a:xfrm rot="5400000" flipV="1">
                <a:off x="161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4" name="Line 131">
                <a:extLst>
                  <a:ext uri="{FF2B5EF4-FFF2-40B4-BE49-F238E27FC236}">
                    <a16:creationId xmlns:a16="http://schemas.microsoft.com/office/drawing/2014/main" id="{A1A2DAED-63D3-C856-99AB-7015A72A6B1C}"/>
                  </a:ext>
                </a:extLst>
              </p:cNvPr>
              <p:cNvSpPr>
                <a:spLocks noChangeShapeType="1"/>
              </p:cNvSpPr>
              <p:nvPr/>
            </p:nvSpPr>
            <p:spPr bwMode="auto">
              <a:xfrm flipV="1">
                <a:off x="1725" y="2900"/>
                <a:ext cx="154"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5" name="Line 132">
                <a:extLst>
                  <a:ext uri="{FF2B5EF4-FFF2-40B4-BE49-F238E27FC236}">
                    <a16:creationId xmlns:a16="http://schemas.microsoft.com/office/drawing/2014/main" id="{6115663A-09D3-9CE6-5083-AB18ECF42D53}"/>
                  </a:ext>
                </a:extLst>
              </p:cNvPr>
              <p:cNvSpPr>
                <a:spLocks noChangeShapeType="1"/>
              </p:cNvSpPr>
              <p:nvPr/>
            </p:nvSpPr>
            <p:spPr bwMode="auto">
              <a:xfrm rot="5400000" flipV="1">
                <a:off x="175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6" name="Line 133">
                <a:extLst>
                  <a:ext uri="{FF2B5EF4-FFF2-40B4-BE49-F238E27FC236}">
                    <a16:creationId xmlns:a16="http://schemas.microsoft.com/office/drawing/2014/main" id="{71702B77-E196-4766-80D7-F222F67AAB07}"/>
                  </a:ext>
                </a:extLst>
              </p:cNvPr>
              <p:cNvSpPr>
                <a:spLocks noChangeShapeType="1"/>
              </p:cNvSpPr>
              <p:nvPr/>
            </p:nvSpPr>
            <p:spPr bwMode="auto">
              <a:xfrm>
                <a:off x="1865"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7" name="Line 134">
                <a:extLst>
                  <a:ext uri="{FF2B5EF4-FFF2-40B4-BE49-F238E27FC236}">
                    <a16:creationId xmlns:a16="http://schemas.microsoft.com/office/drawing/2014/main" id="{40FA2DD4-808D-0961-5C59-3F669B8CB5F8}"/>
                  </a:ext>
                </a:extLst>
              </p:cNvPr>
              <p:cNvSpPr>
                <a:spLocks noChangeShapeType="1"/>
              </p:cNvSpPr>
              <p:nvPr/>
            </p:nvSpPr>
            <p:spPr bwMode="auto">
              <a:xfrm rot="5400000" flipV="1">
                <a:off x="1891"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8" name="Line 135">
                <a:extLst>
                  <a:ext uri="{FF2B5EF4-FFF2-40B4-BE49-F238E27FC236}">
                    <a16:creationId xmlns:a16="http://schemas.microsoft.com/office/drawing/2014/main" id="{0291F3F3-431F-837A-BFD9-A8EEC2925975}"/>
                  </a:ext>
                </a:extLst>
              </p:cNvPr>
              <p:cNvSpPr>
                <a:spLocks noChangeShapeType="1"/>
              </p:cNvSpPr>
              <p:nvPr/>
            </p:nvSpPr>
            <p:spPr bwMode="auto">
              <a:xfrm>
                <a:off x="200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9" name="Line 136">
                <a:extLst>
                  <a:ext uri="{FF2B5EF4-FFF2-40B4-BE49-F238E27FC236}">
                    <a16:creationId xmlns:a16="http://schemas.microsoft.com/office/drawing/2014/main" id="{32AC33F7-896D-3D51-9D7C-FB7A00A9F49C}"/>
                  </a:ext>
                </a:extLst>
              </p:cNvPr>
              <p:cNvSpPr>
                <a:spLocks noChangeShapeType="1"/>
              </p:cNvSpPr>
              <p:nvPr/>
            </p:nvSpPr>
            <p:spPr bwMode="auto">
              <a:xfrm>
                <a:off x="145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439" name="Group 137">
              <a:extLst>
                <a:ext uri="{FF2B5EF4-FFF2-40B4-BE49-F238E27FC236}">
                  <a16:creationId xmlns:a16="http://schemas.microsoft.com/office/drawing/2014/main" id="{0FE9577C-B3FA-05AE-E183-87EEE5F3F61B}"/>
                </a:ext>
              </a:extLst>
            </p:cNvPr>
            <p:cNvGrpSpPr>
              <a:grpSpLocks/>
            </p:cNvGrpSpPr>
            <p:nvPr/>
          </p:nvGrpSpPr>
          <p:grpSpPr bwMode="auto">
            <a:xfrm>
              <a:off x="1584" y="3383"/>
              <a:ext cx="682" cy="230"/>
              <a:chOff x="4188" y="1804"/>
              <a:chExt cx="682" cy="230"/>
            </a:xfrm>
          </p:grpSpPr>
          <p:sp>
            <p:nvSpPr>
              <p:cNvPr id="188442" name="Line 138">
                <a:extLst>
                  <a:ext uri="{FF2B5EF4-FFF2-40B4-BE49-F238E27FC236}">
                    <a16:creationId xmlns:a16="http://schemas.microsoft.com/office/drawing/2014/main" id="{C0ADEDC9-7376-2854-86C6-B15B239B62F0}"/>
                  </a:ext>
                </a:extLst>
              </p:cNvPr>
              <p:cNvSpPr>
                <a:spLocks noChangeShapeType="1"/>
              </p:cNvSpPr>
              <p:nvPr/>
            </p:nvSpPr>
            <p:spPr bwMode="auto">
              <a:xfrm flipV="1">
                <a:off x="4398" y="2020"/>
                <a:ext cx="212"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3" name="Line 139">
                <a:extLst>
                  <a:ext uri="{FF2B5EF4-FFF2-40B4-BE49-F238E27FC236}">
                    <a16:creationId xmlns:a16="http://schemas.microsoft.com/office/drawing/2014/main" id="{6FC43B09-C63B-1C44-6BC4-CCE56F2B8373}"/>
                  </a:ext>
                </a:extLst>
              </p:cNvPr>
              <p:cNvSpPr>
                <a:spLocks noChangeShapeType="1"/>
              </p:cNvSpPr>
              <p:nvPr/>
            </p:nvSpPr>
            <p:spPr bwMode="auto">
              <a:xfrm rot="5400000" flipV="1">
                <a:off x="4495" y="1915"/>
                <a:ext cx="219"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4" name="Line 140">
                <a:extLst>
                  <a:ext uri="{FF2B5EF4-FFF2-40B4-BE49-F238E27FC236}">
                    <a16:creationId xmlns:a16="http://schemas.microsoft.com/office/drawing/2014/main" id="{193E75EC-C589-B350-B1BA-2E14C70A92DD}"/>
                  </a:ext>
                </a:extLst>
              </p:cNvPr>
              <p:cNvSpPr>
                <a:spLocks noChangeShapeType="1"/>
              </p:cNvSpPr>
              <p:nvPr/>
            </p:nvSpPr>
            <p:spPr bwMode="auto">
              <a:xfrm rot="5400000" flipV="1">
                <a:off x="4215" y="1920"/>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5" name="Line 141">
                <a:extLst>
                  <a:ext uri="{FF2B5EF4-FFF2-40B4-BE49-F238E27FC236}">
                    <a16:creationId xmlns:a16="http://schemas.microsoft.com/office/drawing/2014/main" id="{2ED8797C-AAF3-6568-44DF-B91BF83B4E15}"/>
                  </a:ext>
                </a:extLst>
              </p:cNvPr>
              <p:cNvSpPr>
                <a:spLocks noChangeShapeType="1"/>
              </p:cNvSpPr>
              <p:nvPr/>
            </p:nvSpPr>
            <p:spPr bwMode="auto">
              <a:xfrm rot="5400000" flipV="1">
                <a:off x="4283" y="1918"/>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6" name="Line 142">
                <a:extLst>
                  <a:ext uri="{FF2B5EF4-FFF2-40B4-BE49-F238E27FC236}">
                    <a16:creationId xmlns:a16="http://schemas.microsoft.com/office/drawing/2014/main" id="{2EF5AAA2-DC79-5C99-5306-635FEBA23B82}"/>
                  </a:ext>
                </a:extLst>
              </p:cNvPr>
              <p:cNvSpPr>
                <a:spLocks noChangeShapeType="1"/>
              </p:cNvSpPr>
              <p:nvPr/>
            </p:nvSpPr>
            <p:spPr bwMode="auto">
              <a:xfrm>
                <a:off x="4595" y="1814"/>
                <a:ext cx="8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7" name="Line 143">
                <a:extLst>
                  <a:ext uri="{FF2B5EF4-FFF2-40B4-BE49-F238E27FC236}">
                    <a16:creationId xmlns:a16="http://schemas.microsoft.com/office/drawing/2014/main" id="{EA645AAA-C42D-DB4E-4C3A-2B1B961D8490}"/>
                  </a:ext>
                </a:extLst>
              </p:cNvPr>
              <p:cNvSpPr>
                <a:spLocks noChangeShapeType="1"/>
              </p:cNvSpPr>
              <p:nvPr/>
            </p:nvSpPr>
            <p:spPr bwMode="auto">
              <a:xfrm flipV="1">
                <a:off x="4188" y="2023"/>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8" name="Line 144">
                <a:extLst>
                  <a:ext uri="{FF2B5EF4-FFF2-40B4-BE49-F238E27FC236}">
                    <a16:creationId xmlns:a16="http://schemas.microsoft.com/office/drawing/2014/main" id="{F150E09E-EEED-29A1-6FF0-07DDA0E3BEFC}"/>
                  </a:ext>
                </a:extLst>
              </p:cNvPr>
              <p:cNvSpPr>
                <a:spLocks noChangeShapeType="1"/>
              </p:cNvSpPr>
              <p:nvPr/>
            </p:nvSpPr>
            <p:spPr bwMode="auto">
              <a:xfrm flipV="1">
                <a:off x="4319" y="1811"/>
                <a:ext cx="87"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9" name="Line 145">
                <a:extLst>
                  <a:ext uri="{FF2B5EF4-FFF2-40B4-BE49-F238E27FC236}">
                    <a16:creationId xmlns:a16="http://schemas.microsoft.com/office/drawing/2014/main" id="{15416E69-D800-1445-0D60-4C258EF91FBE}"/>
                  </a:ext>
                </a:extLst>
              </p:cNvPr>
              <p:cNvSpPr>
                <a:spLocks noChangeShapeType="1"/>
              </p:cNvSpPr>
              <p:nvPr/>
            </p:nvSpPr>
            <p:spPr bwMode="auto">
              <a:xfrm rot="-5400000" flipH="1" flipV="1">
                <a:off x="4566" y="1926"/>
                <a:ext cx="21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50" name="Line 146">
                <a:extLst>
                  <a:ext uri="{FF2B5EF4-FFF2-40B4-BE49-F238E27FC236}">
                    <a16:creationId xmlns:a16="http://schemas.microsoft.com/office/drawing/2014/main" id="{7A56C2E3-430C-C469-A8C3-8CF512276657}"/>
                  </a:ext>
                </a:extLst>
              </p:cNvPr>
              <p:cNvSpPr>
                <a:spLocks noChangeShapeType="1"/>
              </p:cNvSpPr>
              <p:nvPr/>
            </p:nvSpPr>
            <p:spPr bwMode="auto">
              <a:xfrm flipV="1">
                <a:off x="4671" y="2022"/>
                <a:ext cx="19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8440" name="AutoShape 147">
              <a:extLst>
                <a:ext uri="{FF2B5EF4-FFF2-40B4-BE49-F238E27FC236}">
                  <a16:creationId xmlns:a16="http://schemas.microsoft.com/office/drawing/2014/main" id="{53E41C72-7C34-8AA0-73B3-6318A52B993F}"/>
                </a:ext>
              </a:extLst>
            </p:cNvPr>
            <p:cNvSpPr>
              <a:spLocks noChangeArrowheads="1"/>
            </p:cNvSpPr>
            <p:nvPr/>
          </p:nvSpPr>
          <p:spPr bwMode="auto">
            <a:xfrm rot="5355835" flipH="1">
              <a:off x="2284" y="2084"/>
              <a:ext cx="284" cy="1337"/>
            </a:xfrm>
            <a:prstGeom prst="curvedLeftArrow">
              <a:avLst>
                <a:gd name="adj1" fmla="val 47208"/>
                <a:gd name="adj2" fmla="val 95811"/>
                <a:gd name="adj3" fmla="val 46435"/>
              </a:avLst>
            </a:prstGeom>
            <a:solidFill>
              <a:srgbClr val="FFFFFF"/>
            </a:solidFill>
            <a:ln w="50800">
              <a:solidFill>
                <a:srgbClr val="0000FF"/>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8441" name="Freeform 148">
              <a:extLst>
                <a:ext uri="{FF2B5EF4-FFF2-40B4-BE49-F238E27FC236}">
                  <a16:creationId xmlns:a16="http://schemas.microsoft.com/office/drawing/2014/main" id="{A121F058-480D-221E-05E5-32D96EBC292C}"/>
                </a:ext>
              </a:extLst>
            </p:cNvPr>
            <p:cNvSpPr>
              <a:spLocks/>
            </p:cNvSpPr>
            <p:nvPr/>
          </p:nvSpPr>
          <p:spPr bwMode="auto">
            <a:xfrm rot="5400000">
              <a:off x="2633" y="3200"/>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灯片编号占位符 11">
            <a:extLst>
              <a:ext uri="{FF2B5EF4-FFF2-40B4-BE49-F238E27FC236}">
                <a16:creationId xmlns:a16="http://schemas.microsoft.com/office/drawing/2014/main" id="{7FDC60D0-E052-455A-44A6-A7F402B376B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62BB8E3-2B79-44F0-8807-DEF1B33CC094}" type="slidenum">
              <a:rPr lang="en-US" altLang="en-US" sz="1600">
                <a:ea typeface="굴림" panose="020B0600000101010101" pitchFamily="34" charset="-127"/>
              </a:rPr>
              <a:pPr eaLnBrk="1" hangingPunct="1">
                <a:spcBef>
                  <a:spcPct val="0"/>
                </a:spcBef>
                <a:buFontTx/>
                <a:buNone/>
              </a:pPr>
              <a:t>183</a:t>
            </a:fld>
            <a:endParaRPr lang="en-US" altLang="en-US" sz="1600">
              <a:ea typeface="굴림" panose="020B0600000101010101" pitchFamily="34" charset="-127"/>
            </a:endParaRPr>
          </a:p>
        </p:txBody>
      </p:sp>
      <p:grpSp>
        <p:nvGrpSpPr>
          <p:cNvPr id="189443" name="Group 3">
            <a:extLst>
              <a:ext uri="{FF2B5EF4-FFF2-40B4-BE49-F238E27FC236}">
                <a16:creationId xmlns:a16="http://schemas.microsoft.com/office/drawing/2014/main" id="{5FB64756-A019-91EE-CE08-EE9FDDA8F9CB}"/>
              </a:ext>
            </a:extLst>
          </p:cNvPr>
          <p:cNvGrpSpPr>
            <a:grpSpLocks/>
          </p:cNvGrpSpPr>
          <p:nvPr/>
        </p:nvGrpSpPr>
        <p:grpSpPr bwMode="auto">
          <a:xfrm>
            <a:off x="1117600" y="1276350"/>
            <a:ext cx="2765425" cy="1720850"/>
            <a:chOff x="3254" y="652"/>
            <a:chExt cx="1742" cy="1084"/>
          </a:xfrm>
        </p:grpSpPr>
        <p:grpSp>
          <p:nvGrpSpPr>
            <p:cNvPr id="189509" name="Group 4">
              <a:extLst>
                <a:ext uri="{FF2B5EF4-FFF2-40B4-BE49-F238E27FC236}">
                  <a16:creationId xmlns:a16="http://schemas.microsoft.com/office/drawing/2014/main" id="{CD87AF29-134C-0113-19CE-02363682ADEF}"/>
                </a:ext>
              </a:extLst>
            </p:cNvPr>
            <p:cNvGrpSpPr>
              <a:grpSpLocks/>
            </p:cNvGrpSpPr>
            <p:nvPr/>
          </p:nvGrpSpPr>
          <p:grpSpPr bwMode="auto">
            <a:xfrm>
              <a:off x="4195" y="1181"/>
              <a:ext cx="642" cy="450"/>
              <a:chOff x="1056" y="1728"/>
              <a:chExt cx="642" cy="450"/>
            </a:xfrm>
          </p:grpSpPr>
          <p:sp>
            <p:nvSpPr>
              <p:cNvPr id="189539" name="AutoShape 5">
                <a:extLst>
                  <a:ext uri="{FF2B5EF4-FFF2-40B4-BE49-F238E27FC236}">
                    <a16:creationId xmlns:a16="http://schemas.microsoft.com/office/drawing/2014/main" id="{3F013B14-2061-E0D8-C5FC-8E32F8E83D4A}"/>
                  </a:ext>
                </a:extLst>
              </p:cNvPr>
              <p:cNvSpPr>
                <a:spLocks noChangeArrowheads="1"/>
              </p:cNvSpPr>
              <p:nvPr/>
            </p:nvSpPr>
            <p:spPr bwMode="auto">
              <a:xfrm rot="5400000">
                <a:off x="1167" y="1761"/>
                <a:ext cx="450" cy="384"/>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9540" name="Text Box 6">
                <a:extLst>
                  <a:ext uri="{FF2B5EF4-FFF2-40B4-BE49-F238E27FC236}">
                    <a16:creationId xmlns:a16="http://schemas.microsoft.com/office/drawing/2014/main" id="{76F86A92-C6BE-B01C-80AD-80CDA779DEC4}"/>
                  </a:ext>
                </a:extLst>
              </p:cNvPr>
              <p:cNvSpPr txBox="1">
                <a:spLocks noChangeArrowheads="1"/>
              </p:cNvSpPr>
              <p:nvPr/>
            </p:nvSpPr>
            <p:spPr bwMode="auto">
              <a:xfrm>
                <a:off x="1160" y="172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89541" name="Line 7">
                <a:extLst>
                  <a:ext uri="{FF2B5EF4-FFF2-40B4-BE49-F238E27FC236}">
                    <a16:creationId xmlns:a16="http://schemas.microsoft.com/office/drawing/2014/main" id="{2D621DEA-8B6E-32C2-91B2-EC3B0B3BB5CA}"/>
                  </a:ext>
                </a:extLst>
              </p:cNvPr>
              <p:cNvSpPr>
                <a:spLocks noChangeShapeType="1"/>
              </p:cNvSpPr>
              <p:nvPr/>
            </p:nvSpPr>
            <p:spPr bwMode="auto">
              <a:xfrm>
                <a:off x="1224" y="2070"/>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42" name="Line 8">
                <a:extLst>
                  <a:ext uri="{FF2B5EF4-FFF2-40B4-BE49-F238E27FC236}">
                    <a16:creationId xmlns:a16="http://schemas.microsoft.com/office/drawing/2014/main" id="{DE1ED0EE-F9BB-8E24-930B-22D06D1BBBED}"/>
                  </a:ext>
                </a:extLst>
              </p:cNvPr>
              <p:cNvSpPr>
                <a:spLocks noChangeShapeType="1"/>
              </p:cNvSpPr>
              <p:nvPr/>
            </p:nvSpPr>
            <p:spPr bwMode="auto">
              <a:xfrm flipH="1">
                <a:off x="1056" y="1848"/>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43" name="Line 9">
                <a:extLst>
                  <a:ext uri="{FF2B5EF4-FFF2-40B4-BE49-F238E27FC236}">
                    <a16:creationId xmlns:a16="http://schemas.microsoft.com/office/drawing/2014/main" id="{20A72893-BD4D-3421-9D73-8B60F6B86463}"/>
                  </a:ext>
                </a:extLst>
              </p:cNvPr>
              <p:cNvSpPr>
                <a:spLocks noChangeShapeType="1"/>
              </p:cNvSpPr>
              <p:nvPr/>
            </p:nvSpPr>
            <p:spPr bwMode="auto">
              <a:xfrm flipH="1">
                <a:off x="1062" y="2070"/>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44" name="Line 10">
                <a:extLst>
                  <a:ext uri="{FF2B5EF4-FFF2-40B4-BE49-F238E27FC236}">
                    <a16:creationId xmlns:a16="http://schemas.microsoft.com/office/drawing/2014/main" id="{5127484D-6483-9B51-03FC-9572EB9FA181}"/>
                  </a:ext>
                </a:extLst>
              </p:cNvPr>
              <p:cNvSpPr>
                <a:spLocks noChangeShapeType="1"/>
              </p:cNvSpPr>
              <p:nvPr/>
            </p:nvSpPr>
            <p:spPr bwMode="auto">
              <a:xfrm flipH="1">
                <a:off x="1560" y="1956"/>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9510" name="Group 11">
              <a:extLst>
                <a:ext uri="{FF2B5EF4-FFF2-40B4-BE49-F238E27FC236}">
                  <a16:creationId xmlns:a16="http://schemas.microsoft.com/office/drawing/2014/main" id="{9489B2D7-5FA7-1CC8-C2B8-D31964BBDFBB}"/>
                </a:ext>
              </a:extLst>
            </p:cNvPr>
            <p:cNvGrpSpPr>
              <a:grpSpLocks/>
            </p:cNvGrpSpPr>
            <p:nvPr/>
          </p:nvGrpSpPr>
          <p:grpSpPr bwMode="auto">
            <a:xfrm rot="-5400000">
              <a:off x="4431" y="831"/>
              <a:ext cx="152" cy="354"/>
              <a:chOff x="1536" y="2496"/>
              <a:chExt cx="152" cy="354"/>
            </a:xfrm>
          </p:grpSpPr>
          <p:sp>
            <p:nvSpPr>
              <p:cNvPr id="189535" name="Line 12">
                <a:extLst>
                  <a:ext uri="{FF2B5EF4-FFF2-40B4-BE49-F238E27FC236}">
                    <a16:creationId xmlns:a16="http://schemas.microsoft.com/office/drawing/2014/main" id="{43341921-FCB0-FCFE-01EF-7AD4E6951564}"/>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6" name="Line 13">
                <a:extLst>
                  <a:ext uri="{FF2B5EF4-FFF2-40B4-BE49-F238E27FC236}">
                    <a16:creationId xmlns:a16="http://schemas.microsoft.com/office/drawing/2014/main" id="{163DEB12-2F56-D266-113C-96A96BB3E4BA}"/>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7" name="Line 14">
                <a:extLst>
                  <a:ext uri="{FF2B5EF4-FFF2-40B4-BE49-F238E27FC236}">
                    <a16:creationId xmlns:a16="http://schemas.microsoft.com/office/drawing/2014/main" id="{17CECA51-1506-31BF-7AB3-35E289834009}"/>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8" name="Line 15">
                <a:extLst>
                  <a:ext uri="{FF2B5EF4-FFF2-40B4-BE49-F238E27FC236}">
                    <a16:creationId xmlns:a16="http://schemas.microsoft.com/office/drawing/2014/main" id="{E0A5E859-30ED-85C1-4AE0-5E3D27370FA7}"/>
                  </a:ext>
                </a:extLst>
              </p:cNvPr>
              <p:cNvSpPr>
                <a:spLocks noChangeShapeType="1"/>
              </p:cNvSpPr>
              <p:nvPr/>
            </p:nvSpPr>
            <p:spPr bwMode="auto">
              <a:xfrm flipH="1"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9511" name="Line 16">
              <a:extLst>
                <a:ext uri="{FF2B5EF4-FFF2-40B4-BE49-F238E27FC236}">
                  <a16:creationId xmlns:a16="http://schemas.microsoft.com/office/drawing/2014/main" id="{E4C11233-1C75-1479-C06F-09A01CC53A0D}"/>
                </a:ext>
              </a:extLst>
            </p:cNvPr>
            <p:cNvSpPr>
              <a:spLocks noChangeShapeType="1"/>
            </p:cNvSpPr>
            <p:nvPr/>
          </p:nvSpPr>
          <p:spPr bwMode="auto">
            <a:xfrm flipV="1">
              <a:off x="4199" y="1007"/>
              <a:ext cx="0" cy="29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512" name="Line 17">
              <a:extLst>
                <a:ext uri="{FF2B5EF4-FFF2-40B4-BE49-F238E27FC236}">
                  <a16:creationId xmlns:a16="http://schemas.microsoft.com/office/drawing/2014/main" id="{0B87250C-5C1A-54CB-B31B-73D9D587FCDE}"/>
                </a:ext>
              </a:extLst>
            </p:cNvPr>
            <p:cNvSpPr>
              <a:spLocks noChangeShapeType="1"/>
            </p:cNvSpPr>
            <p:nvPr/>
          </p:nvSpPr>
          <p:spPr bwMode="auto">
            <a:xfrm flipV="1">
              <a:off x="4829" y="1007"/>
              <a:ext cx="0" cy="39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513" name="Line 18">
              <a:extLst>
                <a:ext uri="{FF2B5EF4-FFF2-40B4-BE49-F238E27FC236}">
                  <a16:creationId xmlns:a16="http://schemas.microsoft.com/office/drawing/2014/main" id="{3993A30F-CD86-8206-2B35-BAAC3BFF5543}"/>
                </a:ext>
              </a:extLst>
            </p:cNvPr>
            <p:cNvSpPr>
              <a:spLocks noChangeShapeType="1"/>
            </p:cNvSpPr>
            <p:nvPr/>
          </p:nvSpPr>
          <p:spPr bwMode="auto">
            <a:xfrm>
              <a:off x="4685" y="1007"/>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514" name="Line 19">
              <a:extLst>
                <a:ext uri="{FF2B5EF4-FFF2-40B4-BE49-F238E27FC236}">
                  <a16:creationId xmlns:a16="http://schemas.microsoft.com/office/drawing/2014/main" id="{701162CA-7532-3BAD-CEB7-98DA7C0B9DA6}"/>
                </a:ext>
              </a:extLst>
            </p:cNvPr>
            <p:cNvSpPr>
              <a:spLocks noChangeShapeType="1"/>
            </p:cNvSpPr>
            <p:nvPr/>
          </p:nvSpPr>
          <p:spPr bwMode="auto">
            <a:xfrm>
              <a:off x="4192" y="1006"/>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9515" name="Group 20">
              <a:extLst>
                <a:ext uri="{FF2B5EF4-FFF2-40B4-BE49-F238E27FC236}">
                  <a16:creationId xmlns:a16="http://schemas.microsoft.com/office/drawing/2014/main" id="{FC5AFF97-56AD-60B2-E5FA-A9696B9D7229}"/>
                </a:ext>
              </a:extLst>
            </p:cNvPr>
            <p:cNvGrpSpPr>
              <a:grpSpLocks/>
            </p:cNvGrpSpPr>
            <p:nvPr/>
          </p:nvGrpSpPr>
          <p:grpSpPr bwMode="auto">
            <a:xfrm>
              <a:off x="4139" y="1514"/>
              <a:ext cx="133" cy="222"/>
              <a:chOff x="336" y="2647"/>
              <a:chExt cx="133" cy="222"/>
            </a:xfrm>
          </p:grpSpPr>
          <p:sp>
            <p:nvSpPr>
              <p:cNvPr id="189531" name="Line 21">
                <a:extLst>
                  <a:ext uri="{FF2B5EF4-FFF2-40B4-BE49-F238E27FC236}">
                    <a16:creationId xmlns:a16="http://schemas.microsoft.com/office/drawing/2014/main" id="{33A39961-345A-7C0A-F1F8-BCEDA1CED01C}"/>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2" name="Line 22">
                <a:extLst>
                  <a:ext uri="{FF2B5EF4-FFF2-40B4-BE49-F238E27FC236}">
                    <a16:creationId xmlns:a16="http://schemas.microsoft.com/office/drawing/2014/main" id="{79556B96-8064-D41C-1D64-7329FC78E3C2}"/>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3" name="Line 23">
                <a:extLst>
                  <a:ext uri="{FF2B5EF4-FFF2-40B4-BE49-F238E27FC236}">
                    <a16:creationId xmlns:a16="http://schemas.microsoft.com/office/drawing/2014/main" id="{C973EBEF-6F84-6474-263C-F36E3A106273}"/>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89534" name="Line 24">
                <a:extLst>
                  <a:ext uri="{FF2B5EF4-FFF2-40B4-BE49-F238E27FC236}">
                    <a16:creationId xmlns:a16="http://schemas.microsoft.com/office/drawing/2014/main" id="{9D9BA104-9865-2481-23B9-082F990C5120}"/>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89516" name="Line 25">
              <a:extLst>
                <a:ext uri="{FF2B5EF4-FFF2-40B4-BE49-F238E27FC236}">
                  <a16:creationId xmlns:a16="http://schemas.microsoft.com/office/drawing/2014/main" id="{0C3B2319-B6CC-FA8E-1AE3-5C6C2622CA46}"/>
                </a:ext>
              </a:extLst>
            </p:cNvPr>
            <p:cNvSpPr>
              <a:spLocks noChangeShapeType="1"/>
            </p:cNvSpPr>
            <p:nvPr/>
          </p:nvSpPr>
          <p:spPr bwMode="auto">
            <a:xfrm>
              <a:off x="4756" y="1410"/>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9517" name="Group 26">
              <a:extLst>
                <a:ext uri="{FF2B5EF4-FFF2-40B4-BE49-F238E27FC236}">
                  <a16:creationId xmlns:a16="http://schemas.microsoft.com/office/drawing/2014/main" id="{233C9C3B-9C10-4B72-5D5C-EE8415CC2E38}"/>
                </a:ext>
              </a:extLst>
            </p:cNvPr>
            <p:cNvGrpSpPr>
              <a:grpSpLocks/>
            </p:cNvGrpSpPr>
            <p:nvPr/>
          </p:nvGrpSpPr>
          <p:grpSpPr bwMode="auto">
            <a:xfrm rot="5400000" flipV="1">
              <a:off x="3797" y="1006"/>
              <a:ext cx="255" cy="343"/>
              <a:chOff x="2064" y="2112"/>
              <a:chExt cx="255" cy="343"/>
            </a:xfrm>
          </p:grpSpPr>
          <p:sp>
            <p:nvSpPr>
              <p:cNvPr id="189524" name="Line 27">
                <a:extLst>
                  <a:ext uri="{FF2B5EF4-FFF2-40B4-BE49-F238E27FC236}">
                    <a16:creationId xmlns:a16="http://schemas.microsoft.com/office/drawing/2014/main" id="{A8AAA254-7F34-44B7-8774-BADE4B2816A0}"/>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89525" name="Line 28">
                <a:extLst>
                  <a:ext uri="{FF2B5EF4-FFF2-40B4-BE49-F238E27FC236}">
                    <a16:creationId xmlns:a16="http://schemas.microsoft.com/office/drawing/2014/main" id="{F2D4E11B-E586-5573-02BD-39922AA583C9}"/>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26" name="Line 29">
                <a:extLst>
                  <a:ext uri="{FF2B5EF4-FFF2-40B4-BE49-F238E27FC236}">
                    <a16:creationId xmlns:a16="http://schemas.microsoft.com/office/drawing/2014/main" id="{BBAE1FC3-D894-A7D3-754D-C7D7FA929005}"/>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27" name="Line 30">
                <a:extLst>
                  <a:ext uri="{FF2B5EF4-FFF2-40B4-BE49-F238E27FC236}">
                    <a16:creationId xmlns:a16="http://schemas.microsoft.com/office/drawing/2014/main" id="{C4342A78-2E39-602D-A787-4E452065E32D}"/>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28" name="Line 31">
                <a:extLst>
                  <a:ext uri="{FF2B5EF4-FFF2-40B4-BE49-F238E27FC236}">
                    <a16:creationId xmlns:a16="http://schemas.microsoft.com/office/drawing/2014/main" id="{40E65A43-BAB4-40E2-AA97-143330AAAB7C}"/>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29" name="Line 32">
                <a:extLst>
                  <a:ext uri="{FF2B5EF4-FFF2-40B4-BE49-F238E27FC236}">
                    <a16:creationId xmlns:a16="http://schemas.microsoft.com/office/drawing/2014/main" id="{E463F5EC-77A3-EF23-7E69-6AC07FF2857F}"/>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30" name="Line 33">
                <a:extLst>
                  <a:ext uri="{FF2B5EF4-FFF2-40B4-BE49-F238E27FC236}">
                    <a16:creationId xmlns:a16="http://schemas.microsoft.com/office/drawing/2014/main" id="{448FF680-D106-88A3-0941-8A18C2E7A758}"/>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89518" name="Line 34">
              <a:extLst>
                <a:ext uri="{FF2B5EF4-FFF2-40B4-BE49-F238E27FC236}">
                  <a16:creationId xmlns:a16="http://schemas.microsoft.com/office/drawing/2014/main" id="{95010EFC-600D-3CA2-BA8A-B04515154D79}"/>
                </a:ext>
              </a:extLst>
            </p:cNvPr>
            <p:cNvSpPr>
              <a:spLocks noChangeShapeType="1"/>
            </p:cNvSpPr>
            <p:nvPr/>
          </p:nvSpPr>
          <p:spPr bwMode="auto">
            <a:xfrm>
              <a:off x="4065" y="1299"/>
              <a:ext cx="14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519" name="Text Box 35">
              <a:extLst>
                <a:ext uri="{FF2B5EF4-FFF2-40B4-BE49-F238E27FC236}">
                  <a16:creationId xmlns:a16="http://schemas.microsoft.com/office/drawing/2014/main" id="{04775585-C047-15AF-9072-B3C2D351A897}"/>
                </a:ext>
              </a:extLst>
            </p:cNvPr>
            <p:cNvSpPr txBox="1">
              <a:spLocks noChangeArrowheads="1"/>
            </p:cNvSpPr>
            <p:nvPr/>
          </p:nvSpPr>
          <p:spPr bwMode="auto">
            <a:xfrm>
              <a:off x="4383" y="652"/>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C</a:t>
              </a:r>
            </a:p>
          </p:txBody>
        </p:sp>
        <p:sp>
          <p:nvSpPr>
            <p:cNvPr id="189520" name="Line 36">
              <a:extLst>
                <a:ext uri="{FF2B5EF4-FFF2-40B4-BE49-F238E27FC236}">
                  <a16:creationId xmlns:a16="http://schemas.microsoft.com/office/drawing/2014/main" id="{7CFEFE23-B5A0-C3D7-C35F-8E31489E4710}"/>
                </a:ext>
              </a:extLst>
            </p:cNvPr>
            <p:cNvSpPr>
              <a:spLocks noChangeShapeType="1"/>
            </p:cNvSpPr>
            <p:nvPr/>
          </p:nvSpPr>
          <p:spPr bwMode="auto">
            <a:xfrm>
              <a:off x="3591" y="1307"/>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521" name="Text Box 37">
              <a:extLst>
                <a:ext uri="{FF2B5EF4-FFF2-40B4-BE49-F238E27FC236}">
                  <a16:creationId xmlns:a16="http://schemas.microsoft.com/office/drawing/2014/main" id="{9DC00855-629E-62CD-6E13-965FD099B153}"/>
                </a:ext>
              </a:extLst>
            </p:cNvPr>
            <p:cNvSpPr txBox="1">
              <a:spLocks noChangeArrowheads="1"/>
            </p:cNvSpPr>
            <p:nvPr/>
          </p:nvSpPr>
          <p:spPr bwMode="auto">
            <a:xfrm>
              <a:off x="3800" y="771"/>
              <a:ext cx="2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l-GR" altLang="en-US" sz="2000" b="1" i="0">
                  <a:solidFill>
                    <a:srgbClr val="0000FF"/>
                  </a:solidFill>
                  <a:ea typeface="굴림" panose="020B0600000101010101" pitchFamily="34" charset="-127"/>
                </a:rPr>
                <a:t>Φ</a:t>
              </a:r>
            </a:p>
          </p:txBody>
        </p:sp>
        <p:sp>
          <p:nvSpPr>
            <p:cNvPr id="189522" name="Oval 38">
              <a:extLst>
                <a:ext uri="{FF2B5EF4-FFF2-40B4-BE49-F238E27FC236}">
                  <a16:creationId xmlns:a16="http://schemas.microsoft.com/office/drawing/2014/main" id="{1CB3C0B9-C39A-F8A7-5E59-81189F8CCE01}"/>
                </a:ext>
              </a:extLst>
            </p:cNvPr>
            <p:cNvSpPr>
              <a:spLocks noChangeArrowheads="1"/>
            </p:cNvSpPr>
            <p:nvPr/>
          </p:nvSpPr>
          <p:spPr bwMode="auto">
            <a:xfrm>
              <a:off x="3684" y="786"/>
              <a:ext cx="462" cy="720"/>
            </a:xfrm>
            <a:prstGeom prst="ellipse">
              <a:avLst/>
            </a:prstGeom>
            <a:noFill/>
            <a:ln w="25400" algn="ctr">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9523" name="Text Box 39">
              <a:extLst>
                <a:ext uri="{FF2B5EF4-FFF2-40B4-BE49-F238E27FC236}">
                  <a16:creationId xmlns:a16="http://schemas.microsoft.com/office/drawing/2014/main" id="{6FE5AFCF-DE2D-E24A-5E4D-8316805501B1}"/>
                </a:ext>
              </a:extLst>
            </p:cNvPr>
            <p:cNvSpPr txBox="1">
              <a:spLocks noChangeArrowheads="1"/>
            </p:cNvSpPr>
            <p:nvPr/>
          </p:nvSpPr>
          <p:spPr bwMode="auto">
            <a:xfrm>
              <a:off x="3254" y="1101"/>
              <a:ext cx="3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V</a:t>
              </a:r>
              <a:r>
                <a:rPr lang="en-US" altLang="en-US" sz="2000" b="1" i="0" baseline="-25000">
                  <a:ea typeface="굴림" panose="020B0600000101010101" pitchFamily="34" charset="-127"/>
                </a:rPr>
                <a:t>in</a:t>
              </a:r>
            </a:p>
          </p:txBody>
        </p:sp>
      </p:grpSp>
      <p:grpSp>
        <p:nvGrpSpPr>
          <p:cNvPr id="189444" name="Group 40">
            <a:extLst>
              <a:ext uri="{FF2B5EF4-FFF2-40B4-BE49-F238E27FC236}">
                <a16:creationId xmlns:a16="http://schemas.microsoft.com/office/drawing/2014/main" id="{9DA1FACF-3AD3-6CBA-9AA0-E27B09558726}"/>
              </a:ext>
            </a:extLst>
          </p:cNvPr>
          <p:cNvGrpSpPr>
            <a:grpSpLocks/>
          </p:cNvGrpSpPr>
          <p:nvPr/>
        </p:nvGrpSpPr>
        <p:grpSpPr bwMode="auto">
          <a:xfrm>
            <a:off x="4884738" y="1563688"/>
            <a:ext cx="3000375" cy="1219200"/>
            <a:chOff x="635" y="767"/>
            <a:chExt cx="1890" cy="768"/>
          </a:xfrm>
        </p:grpSpPr>
        <p:sp>
          <p:nvSpPr>
            <p:cNvPr id="189493" name="Freeform 41">
              <a:extLst>
                <a:ext uri="{FF2B5EF4-FFF2-40B4-BE49-F238E27FC236}">
                  <a16:creationId xmlns:a16="http://schemas.microsoft.com/office/drawing/2014/main" id="{7F1B6450-1DA0-0D47-8568-9E941D413CAF}"/>
                </a:ext>
              </a:extLst>
            </p:cNvPr>
            <p:cNvSpPr>
              <a:spLocks/>
            </p:cNvSpPr>
            <p:nvPr/>
          </p:nvSpPr>
          <p:spPr bwMode="auto">
            <a:xfrm rot="5400000">
              <a:off x="1376" y="939"/>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494" name="Line 42">
              <a:extLst>
                <a:ext uri="{FF2B5EF4-FFF2-40B4-BE49-F238E27FC236}">
                  <a16:creationId xmlns:a16="http://schemas.microsoft.com/office/drawing/2014/main" id="{3B2B0C71-A322-ECB9-DD82-AB289CFB0FC2}"/>
                </a:ext>
              </a:extLst>
            </p:cNvPr>
            <p:cNvSpPr>
              <a:spLocks noChangeShapeType="1"/>
            </p:cNvSpPr>
            <p:nvPr/>
          </p:nvSpPr>
          <p:spPr bwMode="auto">
            <a:xfrm>
              <a:off x="1551" y="1146"/>
              <a:ext cx="33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5" name="Line 43">
              <a:extLst>
                <a:ext uri="{FF2B5EF4-FFF2-40B4-BE49-F238E27FC236}">
                  <a16:creationId xmlns:a16="http://schemas.microsoft.com/office/drawing/2014/main" id="{4C8346F2-2871-A568-DBA2-7FB207B47487}"/>
                </a:ext>
              </a:extLst>
            </p:cNvPr>
            <p:cNvSpPr>
              <a:spLocks noChangeShapeType="1"/>
            </p:cNvSpPr>
            <p:nvPr/>
          </p:nvSpPr>
          <p:spPr bwMode="auto">
            <a:xfrm flipV="1">
              <a:off x="1096" y="1146"/>
              <a:ext cx="1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6" name="Text Box 44">
              <a:extLst>
                <a:ext uri="{FF2B5EF4-FFF2-40B4-BE49-F238E27FC236}">
                  <a16:creationId xmlns:a16="http://schemas.microsoft.com/office/drawing/2014/main" id="{1A890E42-481A-1274-9BB1-E06121E7AB5E}"/>
                </a:ext>
              </a:extLst>
            </p:cNvPr>
            <p:cNvSpPr txBox="1">
              <a:spLocks noChangeArrowheads="1"/>
            </p:cNvSpPr>
            <p:nvPr/>
          </p:nvSpPr>
          <p:spPr bwMode="auto">
            <a:xfrm>
              <a:off x="1290" y="820"/>
              <a:ext cx="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b="1" i="0">
                  <a:ea typeface="굴림" panose="020B0600000101010101" pitchFamily="34" charset="-127"/>
                </a:rPr>
                <a:t>R</a:t>
              </a:r>
              <a:r>
                <a:rPr lang="en-US" altLang="en-US" sz="2000" b="1" i="0" baseline="-25000">
                  <a:ea typeface="굴림" panose="020B0600000101010101" pitchFamily="34" charset="-127"/>
                </a:rPr>
                <a:t>on</a:t>
              </a:r>
              <a:endParaRPr lang="en-US" altLang="en-US" sz="2000" b="1" i="0" baseline="-25000">
                <a:ea typeface="굴림" panose="020B0600000101010101" pitchFamily="34" charset="-127"/>
                <a:sym typeface="Symbol" panose="05050102010706020507" pitchFamily="18" charset="2"/>
              </a:endParaRPr>
            </a:p>
          </p:txBody>
        </p:sp>
        <p:sp>
          <p:nvSpPr>
            <p:cNvPr id="189497" name="Line 45">
              <a:extLst>
                <a:ext uri="{FF2B5EF4-FFF2-40B4-BE49-F238E27FC236}">
                  <a16:creationId xmlns:a16="http://schemas.microsoft.com/office/drawing/2014/main" id="{00E3DACD-8233-61C7-CA66-1A1096B9D154}"/>
                </a:ext>
              </a:extLst>
            </p:cNvPr>
            <p:cNvSpPr>
              <a:spLocks noChangeShapeType="1"/>
            </p:cNvSpPr>
            <p:nvPr/>
          </p:nvSpPr>
          <p:spPr bwMode="auto">
            <a:xfrm flipV="1">
              <a:off x="2157" y="1145"/>
              <a:ext cx="1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8" name="Text Box 46">
              <a:extLst>
                <a:ext uri="{FF2B5EF4-FFF2-40B4-BE49-F238E27FC236}">
                  <a16:creationId xmlns:a16="http://schemas.microsoft.com/office/drawing/2014/main" id="{9E4C8301-659D-2A41-66D2-9259A41D1680}"/>
                </a:ext>
              </a:extLst>
            </p:cNvPr>
            <p:cNvSpPr txBox="1">
              <a:spLocks noChangeArrowheads="1"/>
            </p:cNvSpPr>
            <p:nvPr/>
          </p:nvSpPr>
          <p:spPr bwMode="auto">
            <a:xfrm>
              <a:off x="1920" y="829"/>
              <a:ext cx="2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2000" b="1" i="0">
                  <a:solidFill>
                    <a:srgbClr val="0000FF"/>
                  </a:solidFill>
                  <a:ea typeface="굴림" panose="020B0600000101010101" pitchFamily="34" charset="-127"/>
                  <a:sym typeface="Symbol" panose="05050102010706020507" pitchFamily="18" charset="2"/>
                </a:rPr>
                <a:t>Ф</a:t>
              </a:r>
              <a:endParaRPr lang="ru-RU" altLang="en-US" sz="2000" b="1" i="0" baseline="-25000">
                <a:solidFill>
                  <a:srgbClr val="0000FF"/>
                </a:solidFill>
                <a:ea typeface="굴림" panose="020B0600000101010101" pitchFamily="34" charset="-127"/>
                <a:sym typeface="Symbol" panose="05050102010706020507" pitchFamily="18" charset="2"/>
              </a:endParaRPr>
            </a:p>
          </p:txBody>
        </p:sp>
        <p:grpSp>
          <p:nvGrpSpPr>
            <p:cNvPr id="189499" name="Group 47">
              <a:extLst>
                <a:ext uri="{FF2B5EF4-FFF2-40B4-BE49-F238E27FC236}">
                  <a16:creationId xmlns:a16="http://schemas.microsoft.com/office/drawing/2014/main" id="{95FF09AD-0B86-9429-85B4-C718CBF5746F}"/>
                </a:ext>
              </a:extLst>
            </p:cNvPr>
            <p:cNvGrpSpPr>
              <a:grpSpLocks/>
            </p:cNvGrpSpPr>
            <p:nvPr/>
          </p:nvGrpSpPr>
          <p:grpSpPr bwMode="auto">
            <a:xfrm rot="5400000">
              <a:off x="1969" y="893"/>
              <a:ext cx="111" cy="444"/>
              <a:chOff x="2983" y="2314"/>
              <a:chExt cx="111" cy="444"/>
            </a:xfrm>
          </p:grpSpPr>
          <p:sp>
            <p:nvSpPr>
              <p:cNvPr id="189504" name="Line 48">
                <a:extLst>
                  <a:ext uri="{FF2B5EF4-FFF2-40B4-BE49-F238E27FC236}">
                    <a16:creationId xmlns:a16="http://schemas.microsoft.com/office/drawing/2014/main" id="{4FA30F3A-8952-60D1-C18F-0274FD846D89}"/>
                  </a:ext>
                </a:extLst>
              </p:cNvPr>
              <p:cNvSpPr>
                <a:spLocks noChangeShapeType="1"/>
              </p:cNvSpPr>
              <p:nvPr/>
            </p:nvSpPr>
            <p:spPr bwMode="auto">
              <a:xfrm rot="16200000" flipH="1">
                <a:off x="3001" y="238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05" name="Line 49">
                <a:extLst>
                  <a:ext uri="{FF2B5EF4-FFF2-40B4-BE49-F238E27FC236}">
                    <a16:creationId xmlns:a16="http://schemas.microsoft.com/office/drawing/2014/main" id="{4E85859E-B8B3-B6E4-ED4D-F7F1750A3ED4}"/>
                  </a:ext>
                </a:extLst>
              </p:cNvPr>
              <p:cNvSpPr>
                <a:spLocks noChangeShapeType="1"/>
              </p:cNvSpPr>
              <p:nvPr/>
            </p:nvSpPr>
            <p:spPr bwMode="auto">
              <a:xfrm>
                <a:off x="2983" y="2502"/>
                <a:ext cx="69" cy="8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06" name="Line 50">
                <a:extLst>
                  <a:ext uri="{FF2B5EF4-FFF2-40B4-BE49-F238E27FC236}">
                    <a16:creationId xmlns:a16="http://schemas.microsoft.com/office/drawing/2014/main" id="{4BFC67F0-EAFF-8ADB-8E30-75C74864E0B1}"/>
                  </a:ext>
                </a:extLst>
              </p:cNvPr>
              <p:cNvSpPr>
                <a:spLocks noChangeShapeType="1"/>
              </p:cNvSpPr>
              <p:nvPr/>
            </p:nvSpPr>
            <p:spPr bwMode="auto">
              <a:xfrm rot="16200000" flipH="1">
                <a:off x="3001" y="268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07" name="Oval 51">
                <a:extLst>
                  <a:ext uri="{FF2B5EF4-FFF2-40B4-BE49-F238E27FC236}">
                    <a16:creationId xmlns:a16="http://schemas.microsoft.com/office/drawing/2014/main" id="{69820B06-C412-65C5-8F8D-771C795250E3}"/>
                  </a:ext>
                </a:extLst>
              </p:cNvPr>
              <p:cNvSpPr>
                <a:spLocks noChangeArrowheads="1"/>
              </p:cNvSpPr>
              <p:nvPr/>
            </p:nvSpPr>
            <p:spPr bwMode="auto">
              <a:xfrm>
                <a:off x="3046" y="2448"/>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89508" name="Oval 52">
                <a:extLst>
                  <a:ext uri="{FF2B5EF4-FFF2-40B4-BE49-F238E27FC236}">
                    <a16:creationId xmlns:a16="http://schemas.microsoft.com/office/drawing/2014/main" id="{FFAB2F91-EB7B-CC73-6D7D-987DCAE76F8D}"/>
                  </a:ext>
                </a:extLst>
              </p:cNvPr>
              <p:cNvSpPr>
                <a:spLocks noChangeArrowheads="1"/>
              </p:cNvSpPr>
              <p:nvPr/>
            </p:nvSpPr>
            <p:spPr bwMode="auto">
              <a:xfrm>
                <a:off x="3046" y="2576"/>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89500" name="Text Box 53">
              <a:extLst>
                <a:ext uri="{FF2B5EF4-FFF2-40B4-BE49-F238E27FC236}">
                  <a16:creationId xmlns:a16="http://schemas.microsoft.com/office/drawing/2014/main" id="{8DA0D078-342B-0657-FC2E-15EE910D4BF2}"/>
                </a:ext>
              </a:extLst>
            </p:cNvPr>
            <p:cNvSpPr txBox="1">
              <a:spLocks noChangeArrowheads="1"/>
            </p:cNvSpPr>
            <p:nvPr/>
          </p:nvSpPr>
          <p:spPr bwMode="auto">
            <a:xfrm>
              <a:off x="799" y="956"/>
              <a:ext cx="3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V</a:t>
              </a:r>
              <a:r>
                <a:rPr lang="en-US" altLang="en-US" sz="2000" b="1" i="0" baseline="-25000">
                  <a:ea typeface="굴림" panose="020B0600000101010101" pitchFamily="34" charset="-127"/>
                </a:rPr>
                <a:t>in</a:t>
              </a:r>
            </a:p>
          </p:txBody>
        </p:sp>
        <p:sp>
          <p:nvSpPr>
            <p:cNvPr id="189501" name="Text Box 54">
              <a:extLst>
                <a:ext uri="{FF2B5EF4-FFF2-40B4-BE49-F238E27FC236}">
                  <a16:creationId xmlns:a16="http://schemas.microsoft.com/office/drawing/2014/main" id="{9B6B44E8-CA03-F95D-7461-8DACBABCD4D9}"/>
                </a:ext>
              </a:extLst>
            </p:cNvPr>
            <p:cNvSpPr txBox="1">
              <a:spLocks noChangeArrowheads="1"/>
            </p:cNvSpPr>
            <p:nvPr/>
          </p:nvSpPr>
          <p:spPr bwMode="auto">
            <a:xfrm>
              <a:off x="1350" y="1213"/>
              <a:ext cx="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I</a:t>
              </a:r>
              <a:endParaRPr lang="en-US" altLang="en-US" sz="2000" b="1" i="0" baseline="-25000">
                <a:ea typeface="굴림" panose="020B0600000101010101" pitchFamily="34" charset="-127"/>
              </a:endParaRPr>
            </a:p>
          </p:txBody>
        </p:sp>
        <p:sp>
          <p:nvSpPr>
            <p:cNvPr id="189502" name="Line 55">
              <a:extLst>
                <a:ext uri="{FF2B5EF4-FFF2-40B4-BE49-F238E27FC236}">
                  <a16:creationId xmlns:a16="http://schemas.microsoft.com/office/drawing/2014/main" id="{90F56147-F32D-4B61-5054-815974AB2416}"/>
                </a:ext>
              </a:extLst>
            </p:cNvPr>
            <p:cNvSpPr>
              <a:spLocks noChangeShapeType="1"/>
            </p:cNvSpPr>
            <p:nvPr/>
          </p:nvSpPr>
          <p:spPr bwMode="auto">
            <a:xfrm>
              <a:off x="1518" y="1386"/>
              <a:ext cx="354"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9503" name="Oval 56">
              <a:extLst>
                <a:ext uri="{FF2B5EF4-FFF2-40B4-BE49-F238E27FC236}">
                  <a16:creationId xmlns:a16="http://schemas.microsoft.com/office/drawing/2014/main" id="{13C5D9B0-CF80-7785-4AF7-F83D01E4B29F}"/>
                </a:ext>
              </a:extLst>
            </p:cNvPr>
            <p:cNvSpPr>
              <a:spLocks noChangeArrowheads="1"/>
            </p:cNvSpPr>
            <p:nvPr/>
          </p:nvSpPr>
          <p:spPr bwMode="auto">
            <a:xfrm>
              <a:off x="635" y="767"/>
              <a:ext cx="1890" cy="768"/>
            </a:xfrm>
            <a:prstGeom prst="ellipse">
              <a:avLst/>
            </a:prstGeom>
            <a:noFill/>
            <a:ln w="25400" algn="ctr">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189445" name="Group 57">
            <a:extLst>
              <a:ext uri="{FF2B5EF4-FFF2-40B4-BE49-F238E27FC236}">
                <a16:creationId xmlns:a16="http://schemas.microsoft.com/office/drawing/2014/main" id="{B1A38E58-DA1B-0225-1CB8-8F494EBC2ED3}"/>
              </a:ext>
            </a:extLst>
          </p:cNvPr>
          <p:cNvGrpSpPr>
            <a:grpSpLocks/>
          </p:cNvGrpSpPr>
          <p:nvPr/>
        </p:nvGrpSpPr>
        <p:grpSpPr bwMode="auto">
          <a:xfrm>
            <a:off x="2382838" y="3165475"/>
            <a:ext cx="2339975" cy="1322388"/>
            <a:chOff x="1513" y="1694"/>
            <a:chExt cx="1474" cy="986"/>
          </a:xfrm>
        </p:grpSpPr>
        <p:sp>
          <p:nvSpPr>
            <p:cNvPr id="189478" name="Text Box 58">
              <a:extLst>
                <a:ext uri="{FF2B5EF4-FFF2-40B4-BE49-F238E27FC236}">
                  <a16:creationId xmlns:a16="http://schemas.microsoft.com/office/drawing/2014/main" id="{F176BB42-3E22-4D3E-D841-55C8E171A197}"/>
                </a:ext>
              </a:extLst>
            </p:cNvPr>
            <p:cNvSpPr txBox="1">
              <a:spLocks noChangeArrowheads="1"/>
            </p:cNvSpPr>
            <p:nvPr/>
          </p:nvSpPr>
          <p:spPr bwMode="auto">
            <a:xfrm>
              <a:off x="1513" y="1694"/>
              <a:ext cx="2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l-GR" altLang="en-US" sz="2000" b="1" i="0">
                  <a:solidFill>
                    <a:srgbClr val="0000FF"/>
                  </a:solidFill>
                  <a:ea typeface="굴림" panose="020B0600000101010101" pitchFamily="34" charset="-127"/>
                </a:rPr>
                <a:t>Φ</a:t>
              </a:r>
            </a:p>
          </p:txBody>
        </p:sp>
        <p:grpSp>
          <p:nvGrpSpPr>
            <p:cNvPr id="189479" name="Group 59">
              <a:extLst>
                <a:ext uri="{FF2B5EF4-FFF2-40B4-BE49-F238E27FC236}">
                  <a16:creationId xmlns:a16="http://schemas.microsoft.com/office/drawing/2014/main" id="{C020F863-F058-3048-20BC-75F0EF9492FC}"/>
                </a:ext>
              </a:extLst>
            </p:cNvPr>
            <p:cNvGrpSpPr>
              <a:grpSpLocks/>
            </p:cNvGrpSpPr>
            <p:nvPr/>
          </p:nvGrpSpPr>
          <p:grpSpPr bwMode="auto">
            <a:xfrm>
              <a:off x="1746" y="1896"/>
              <a:ext cx="1241" cy="784"/>
              <a:chOff x="1746" y="1896"/>
              <a:chExt cx="1241" cy="784"/>
            </a:xfrm>
          </p:grpSpPr>
          <p:sp>
            <p:nvSpPr>
              <p:cNvPr id="189480" name="Line 60">
                <a:extLst>
                  <a:ext uri="{FF2B5EF4-FFF2-40B4-BE49-F238E27FC236}">
                    <a16:creationId xmlns:a16="http://schemas.microsoft.com/office/drawing/2014/main" id="{05B57C60-44C9-856B-C6AE-1DD605C2E6A1}"/>
                  </a:ext>
                </a:extLst>
              </p:cNvPr>
              <p:cNvSpPr>
                <a:spLocks noChangeShapeType="1"/>
              </p:cNvSpPr>
              <p:nvPr/>
            </p:nvSpPr>
            <p:spPr bwMode="auto">
              <a:xfrm flipV="1">
                <a:off x="1746" y="1896"/>
                <a:ext cx="1" cy="600"/>
              </a:xfrm>
              <a:prstGeom prst="line">
                <a:avLst/>
              </a:prstGeom>
              <a:noFill/>
              <a:ln w="31750">
                <a:solidFill>
                  <a:srgbClr val="9696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9481" name="Line 61">
                <a:extLst>
                  <a:ext uri="{FF2B5EF4-FFF2-40B4-BE49-F238E27FC236}">
                    <a16:creationId xmlns:a16="http://schemas.microsoft.com/office/drawing/2014/main" id="{988A830B-8B02-3A99-20C0-4CD8447E4E43}"/>
                  </a:ext>
                </a:extLst>
              </p:cNvPr>
              <p:cNvSpPr>
                <a:spLocks noChangeShapeType="1"/>
              </p:cNvSpPr>
              <p:nvPr/>
            </p:nvSpPr>
            <p:spPr bwMode="auto">
              <a:xfrm rot="5400000" flipV="1">
                <a:off x="2294" y="1952"/>
                <a:ext cx="0" cy="1080"/>
              </a:xfrm>
              <a:prstGeom prst="line">
                <a:avLst/>
              </a:prstGeom>
              <a:noFill/>
              <a:ln w="31750">
                <a:solidFill>
                  <a:srgbClr val="9696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89482" name="Group 62">
                <a:extLst>
                  <a:ext uri="{FF2B5EF4-FFF2-40B4-BE49-F238E27FC236}">
                    <a16:creationId xmlns:a16="http://schemas.microsoft.com/office/drawing/2014/main" id="{B3ACA798-59A8-8E04-2D05-A9C6AB0F9697}"/>
                  </a:ext>
                </a:extLst>
              </p:cNvPr>
              <p:cNvGrpSpPr>
                <a:grpSpLocks/>
              </p:cNvGrpSpPr>
              <p:nvPr/>
            </p:nvGrpSpPr>
            <p:grpSpPr bwMode="auto">
              <a:xfrm>
                <a:off x="1759" y="2059"/>
                <a:ext cx="696" cy="443"/>
                <a:chOff x="1451" y="2681"/>
                <a:chExt cx="696" cy="227"/>
              </a:xfrm>
            </p:grpSpPr>
            <p:sp>
              <p:nvSpPr>
                <p:cNvPr id="189484" name="Line 63">
                  <a:extLst>
                    <a:ext uri="{FF2B5EF4-FFF2-40B4-BE49-F238E27FC236}">
                      <a16:creationId xmlns:a16="http://schemas.microsoft.com/office/drawing/2014/main" id="{0EBD5638-F5E0-25B0-E0F1-93D147A4EA71}"/>
                    </a:ext>
                  </a:extLst>
                </p:cNvPr>
                <p:cNvSpPr>
                  <a:spLocks noChangeShapeType="1"/>
                </p:cNvSpPr>
                <p:nvPr/>
              </p:nvSpPr>
              <p:spPr bwMode="auto">
                <a:xfrm rot="5400000" flipV="1">
                  <a:off x="1483"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5" name="Line 64">
                  <a:extLst>
                    <a:ext uri="{FF2B5EF4-FFF2-40B4-BE49-F238E27FC236}">
                      <a16:creationId xmlns:a16="http://schemas.microsoft.com/office/drawing/2014/main" id="{81BD37A7-34F9-D5F2-2A0C-3B76BA810908}"/>
                    </a:ext>
                  </a:extLst>
                </p:cNvPr>
                <p:cNvSpPr>
                  <a:spLocks noChangeShapeType="1"/>
                </p:cNvSpPr>
                <p:nvPr/>
              </p:nvSpPr>
              <p:spPr bwMode="auto">
                <a:xfrm>
                  <a:off x="1591"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6" name="Line 65">
                  <a:extLst>
                    <a:ext uri="{FF2B5EF4-FFF2-40B4-BE49-F238E27FC236}">
                      <a16:creationId xmlns:a16="http://schemas.microsoft.com/office/drawing/2014/main" id="{44801A38-A01E-C159-B0FF-DD27879F11CD}"/>
                    </a:ext>
                  </a:extLst>
                </p:cNvPr>
                <p:cNvSpPr>
                  <a:spLocks noChangeShapeType="1"/>
                </p:cNvSpPr>
                <p:nvPr/>
              </p:nvSpPr>
              <p:spPr bwMode="auto">
                <a:xfrm rot="5400000" flipV="1">
                  <a:off x="161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7" name="Line 66">
                  <a:extLst>
                    <a:ext uri="{FF2B5EF4-FFF2-40B4-BE49-F238E27FC236}">
                      <a16:creationId xmlns:a16="http://schemas.microsoft.com/office/drawing/2014/main" id="{C09B1A2B-B73E-D1B4-934C-F1FC46669CAB}"/>
                    </a:ext>
                  </a:extLst>
                </p:cNvPr>
                <p:cNvSpPr>
                  <a:spLocks noChangeShapeType="1"/>
                </p:cNvSpPr>
                <p:nvPr/>
              </p:nvSpPr>
              <p:spPr bwMode="auto">
                <a:xfrm flipV="1">
                  <a:off x="1725" y="2900"/>
                  <a:ext cx="154"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8" name="Line 67">
                  <a:extLst>
                    <a:ext uri="{FF2B5EF4-FFF2-40B4-BE49-F238E27FC236}">
                      <a16:creationId xmlns:a16="http://schemas.microsoft.com/office/drawing/2014/main" id="{0EEB6B70-3859-E26B-75AA-FA1DE78D214D}"/>
                    </a:ext>
                  </a:extLst>
                </p:cNvPr>
                <p:cNvSpPr>
                  <a:spLocks noChangeShapeType="1"/>
                </p:cNvSpPr>
                <p:nvPr/>
              </p:nvSpPr>
              <p:spPr bwMode="auto">
                <a:xfrm rot="5400000" flipV="1">
                  <a:off x="175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89" name="Line 68">
                  <a:extLst>
                    <a:ext uri="{FF2B5EF4-FFF2-40B4-BE49-F238E27FC236}">
                      <a16:creationId xmlns:a16="http://schemas.microsoft.com/office/drawing/2014/main" id="{3367ABB5-24C5-5F83-61AD-CDF73FAC8EBA}"/>
                    </a:ext>
                  </a:extLst>
                </p:cNvPr>
                <p:cNvSpPr>
                  <a:spLocks noChangeShapeType="1"/>
                </p:cNvSpPr>
                <p:nvPr/>
              </p:nvSpPr>
              <p:spPr bwMode="auto">
                <a:xfrm>
                  <a:off x="1865"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0" name="Line 69">
                  <a:extLst>
                    <a:ext uri="{FF2B5EF4-FFF2-40B4-BE49-F238E27FC236}">
                      <a16:creationId xmlns:a16="http://schemas.microsoft.com/office/drawing/2014/main" id="{3D9D8B47-5005-020C-E1EC-DEA778BF4B71}"/>
                    </a:ext>
                  </a:extLst>
                </p:cNvPr>
                <p:cNvSpPr>
                  <a:spLocks noChangeShapeType="1"/>
                </p:cNvSpPr>
                <p:nvPr/>
              </p:nvSpPr>
              <p:spPr bwMode="auto">
                <a:xfrm rot="5400000" flipV="1">
                  <a:off x="1891"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1" name="Line 70">
                  <a:extLst>
                    <a:ext uri="{FF2B5EF4-FFF2-40B4-BE49-F238E27FC236}">
                      <a16:creationId xmlns:a16="http://schemas.microsoft.com/office/drawing/2014/main" id="{AF2CDBEA-B32B-F2BA-EB11-56DC44D05F6B}"/>
                    </a:ext>
                  </a:extLst>
                </p:cNvPr>
                <p:cNvSpPr>
                  <a:spLocks noChangeShapeType="1"/>
                </p:cNvSpPr>
                <p:nvPr/>
              </p:nvSpPr>
              <p:spPr bwMode="auto">
                <a:xfrm>
                  <a:off x="200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92" name="Line 71">
                  <a:extLst>
                    <a:ext uri="{FF2B5EF4-FFF2-40B4-BE49-F238E27FC236}">
                      <a16:creationId xmlns:a16="http://schemas.microsoft.com/office/drawing/2014/main" id="{EFCDAF88-C812-DFED-E276-E26027863FB2}"/>
                    </a:ext>
                  </a:extLst>
                </p:cNvPr>
                <p:cNvSpPr>
                  <a:spLocks noChangeShapeType="1"/>
                </p:cNvSpPr>
                <p:nvPr/>
              </p:nvSpPr>
              <p:spPr bwMode="auto">
                <a:xfrm>
                  <a:off x="145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9483" name="Text Box 72">
                <a:extLst>
                  <a:ext uri="{FF2B5EF4-FFF2-40B4-BE49-F238E27FC236}">
                    <a16:creationId xmlns:a16="http://schemas.microsoft.com/office/drawing/2014/main" id="{E05F659B-698C-6BAF-1BB0-00AE6E0A4787}"/>
                  </a:ext>
                </a:extLst>
              </p:cNvPr>
              <p:cNvSpPr txBox="1">
                <a:spLocks noChangeArrowheads="1"/>
              </p:cNvSpPr>
              <p:nvPr/>
            </p:nvSpPr>
            <p:spPr bwMode="auto">
              <a:xfrm>
                <a:off x="2818" y="2315"/>
                <a:ext cx="1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t</a:t>
                </a:r>
                <a:endParaRPr lang="en-US" altLang="en-US" sz="2000" b="1" i="0" baseline="-25000">
                  <a:ea typeface="굴림" panose="020B0600000101010101" pitchFamily="34" charset="-127"/>
                </a:endParaRPr>
              </a:p>
            </p:txBody>
          </p:sp>
        </p:grpSp>
      </p:grpSp>
      <p:grpSp>
        <p:nvGrpSpPr>
          <p:cNvPr id="189446" name="Group 73">
            <a:extLst>
              <a:ext uri="{FF2B5EF4-FFF2-40B4-BE49-F238E27FC236}">
                <a16:creationId xmlns:a16="http://schemas.microsoft.com/office/drawing/2014/main" id="{0911D8C1-B35D-C08A-6F0B-CDFE007FC2B4}"/>
              </a:ext>
            </a:extLst>
          </p:cNvPr>
          <p:cNvGrpSpPr>
            <a:grpSpLocks/>
          </p:cNvGrpSpPr>
          <p:nvPr/>
        </p:nvGrpSpPr>
        <p:grpSpPr bwMode="auto">
          <a:xfrm>
            <a:off x="419100" y="4191000"/>
            <a:ext cx="4330700" cy="1409700"/>
            <a:chOff x="276" y="2538"/>
            <a:chExt cx="2728" cy="888"/>
          </a:xfrm>
        </p:grpSpPr>
        <p:sp>
          <p:nvSpPr>
            <p:cNvPr id="189461" name="Text Box 74">
              <a:extLst>
                <a:ext uri="{FF2B5EF4-FFF2-40B4-BE49-F238E27FC236}">
                  <a16:creationId xmlns:a16="http://schemas.microsoft.com/office/drawing/2014/main" id="{11450490-C3D7-291C-4219-8D3A51F79C06}"/>
                </a:ext>
              </a:extLst>
            </p:cNvPr>
            <p:cNvSpPr txBox="1">
              <a:spLocks noChangeArrowheads="1"/>
            </p:cNvSpPr>
            <p:nvPr/>
          </p:nvSpPr>
          <p:spPr bwMode="auto">
            <a:xfrm>
              <a:off x="1565" y="2538"/>
              <a:ext cx="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I</a:t>
              </a:r>
              <a:endParaRPr lang="en-US" altLang="en-US" sz="2000" b="1" i="0" baseline="-25000">
                <a:ea typeface="굴림" panose="020B0600000101010101" pitchFamily="34" charset="-127"/>
              </a:endParaRPr>
            </a:p>
          </p:txBody>
        </p:sp>
        <p:grpSp>
          <p:nvGrpSpPr>
            <p:cNvPr id="189462" name="Group 75">
              <a:extLst>
                <a:ext uri="{FF2B5EF4-FFF2-40B4-BE49-F238E27FC236}">
                  <a16:creationId xmlns:a16="http://schemas.microsoft.com/office/drawing/2014/main" id="{417F0A2A-6073-3711-717E-98A693E5865B}"/>
                </a:ext>
              </a:extLst>
            </p:cNvPr>
            <p:cNvGrpSpPr>
              <a:grpSpLocks/>
            </p:cNvGrpSpPr>
            <p:nvPr/>
          </p:nvGrpSpPr>
          <p:grpSpPr bwMode="auto">
            <a:xfrm>
              <a:off x="276" y="2711"/>
              <a:ext cx="2728" cy="715"/>
              <a:chOff x="276" y="2711"/>
              <a:chExt cx="2728" cy="715"/>
            </a:xfrm>
          </p:grpSpPr>
          <p:sp>
            <p:nvSpPr>
              <p:cNvPr id="189463" name="Line 76">
                <a:extLst>
                  <a:ext uri="{FF2B5EF4-FFF2-40B4-BE49-F238E27FC236}">
                    <a16:creationId xmlns:a16="http://schemas.microsoft.com/office/drawing/2014/main" id="{DC993BCE-EBF4-BBB2-B2B1-9EEC4BEC7F5F}"/>
                  </a:ext>
                </a:extLst>
              </p:cNvPr>
              <p:cNvSpPr>
                <a:spLocks noChangeShapeType="1"/>
              </p:cNvSpPr>
              <p:nvPr/>
            </p:nvSpPr>
            <p:spPr bwMode="auto">
              <a:xfrm rot="5400000" flipV="1">
                <a:off x="2293" y="2767"/>
                <a:ext cx="0" cy="1080"/>
              </a:xfrm>
              <a:prstGeom prst="line">
                <a:avLst/>
              </a:prstGeom>
              <a:noFill/>
              <a:ln w="31750">
                <a:solidFill>
                  <a:srgbClr val="9696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89464" name="Group 77">
                <a:extLst>
                  <a:ext uri="{FF2B5EF4-FFF2-40B4-BE49-F238E27FC236}">
                    <a16:creationId xmlns:a16="http://schemas.microsoft.com/office/drawing/2014/main" id="{4F35E892-ED46-F44A-3A03-A0F4C2AA2B8B}"/>
                  </a:ext>
                </a:extLst>
              </p:cNvPr>
              <p:cNvGrpSpPr>
                <a:grpSpLocks/>
              </p:cNvGrpSpPr>
              <p:nvPr/>
            </p:nvGrpSpPr>
            <p:grpSpPr bwMode="auto">
              <a:xfrm>
                <a:off x="1752" y="2994"/>
                <a:ext cx="696" cy="317"/>
                <a:chOff x="1451" y="2681"/>
                <a:chExt cx="696" cy="227"/>
              </a:xfrm>
            </p:grpSpPr>
            <p:sp>
              <p:nvSpPr>
                <p:cNvPr id="189469" name="Line 78">
                  <a:extLst>
                    <a:ext uri="{FF2B5EF4-FFF2-40B4-BE49-F238E27FC236}">
                      <a16:creationId xmlns:a16="http://schemas.microsoft.com/office/drawing/2014/main" id="{E8FEC40A-0A65-C260-EC93-FAE7AD35E80F}"/>
                    </a:ext>
                  </a:extLst>
                </p:cNvPr>
                <p:cNvSpPr>
                  <a:spLocks noChangeShapeType="1"/>
                </p:cNvSpPr>
                <p:nvPr/>
              </p:nvSpPr>
              <p:spPr bwMode="auto">
                <a:xfrm rot="5400000" flipV="1">
                  <a:off x="1483"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0" name="Line 79">
                  <a:extLst>
                    <a:ext uri="{FF2B5EF4-FFF2-40B4-BE49-F238E27FC236}">
                      <a16:creationId xmlns:a16="http://schemas.microsoft.com/office/drawing/2014/main" id="{8FF95B30-0F85-DF01-DF21-33DFC0E4EB9C}"/>
                    </a:ext>
                  </a:extLst>
                </p:cNvPr>
                <p:cNvSpPr>
                  <a:spLocks noChangeShapeType="1"/>
                </p:cNvSpPr>
                <p:nvPr/>
              </p:nvSpPr>
              <p:spPr bwMode="auto">
                <a:xfrm>
                  <a:off x="1591" y="2689"/>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1" name="Line 80">
                  <a:extLst>
                    <a:ext uri="{FF2B5EF4-FFF2-40B4-BE49-F238E27FC236}">
                      <a16:creationId xmlns:a16="http://schemas.microsoft.com/office/drawing/2014/main" id="{01DC3DD6-5C99-DFBF-F474-58C33AABC039}"/>
                    </a:ext>
                  </a:extLst>
                </p:cNvPr>
                <p:cNvSpPr>
                  <a:spLocks noChangeShapeType="1"/>
                </p:cNvSpPr>
                <p:nvPr/>
              </p:nvSpPr>
              <p:spPr bwMode="auto">
                <a:xfrm rot="5400000" flipV="1">
                  <a:off x="1617"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2" name="Line 81">
                  <a:extLst>
                    <a:ext uri="{FF2B5EF4-FFF2-40B4-BE49-F238E27FC236}">
                      <a16:creationId xmlns:a16="http://schemas.microsoft.com/office/drawing/2014/main" id="{97E520DD-9C79-1FEC-8780-924318869E12}"/>
                    </a:ext>
                  </a:extLst>
                </p:cNvPr>
                <p:cNvSpPr>
                  <a:spLocks noChangeShapeType="1"/>
                </p:cNvSpPr>
                <p:nvPr/>
              </p:nvSpPr>
              <p:spPr bwMode="auto">
                <a:xfrm flipV="1">
                  <a:off x="1725" y="2900"/>
                  <a:ext cx="1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3" name="Line 82">
                  <a:extLst>
                    <a:ext uri="{FF2B5EF4-FFF2-40B4-BE49-F238E27FC236}">
                      <a16:creationId xmlns:a16="http://schemas.microsoft.com/office/drawing/2014/main" id="{A02461C0-75A0-1412-8D9F-F7071B3ABA04}"/>
                    </a:ext>
                  </a:extLst>
                </p:cNvPr>
                <p:cNvSpPr>
                  <a:spLocks noChangeShapeType="1"/>
                </p:cNvSpPr>
                <p:nvPr/>
              </p:nvSpPr>
              <p:spPr bwMode="auto">
                <a:xfrm rot="5400000" flipV="1">
                  <a:off x="1757"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4" name="Line 83">
                  <a:extLst>
                    <a:ext uri="{FF2B5EF4-FFF2-40B4-BE49-F238E27FC236}">
                      <a16:creationId xmlns:a16="http://schemas.microsoft.com/office/drawing/2014/main" id="{4A377266-2C68-8630-8EEF-5EE38BB2BC17}"/>
                    </a:ext>
                  </a:extLst>
                </p:cNvPr>
                <p:cNvSpPr>
                  <a:spLocks noChangeShapeType="1"/>
                </p:cNvSpPr>
                <p:nvPr/>
              </p:nvSpPr>
              <p:spPr bwMode="auto">
                <a:xfrm>
                  <a:off x="1865" y="2689"/>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5" name="Line 84">
                  <a:extLst>
                    <a:ext uri="{FF2B5EF4-FFF2-40B4-BE49-F238E27FC236}">
                      <a16:creationId xmlns:a16="http://schemas.microsoft.com/office/drawing/2014/main" id="{4D74A4ED-F961-B154-2D13-86586D00F847}"/>
                    </a:ext>
                  </a:extLst>
                </p:cNvPr>
                <p:cNvSpPr>
                  <a:spLocks noChangeShapeType="1"/>
                </p:cNvSpPr>
                <p:nvPr/>
              </p:nvSpPr>
              <p:spPr bwMode="auto">
                <a:xfrm rot="5400000" flipV="1">
                  <a:off x="1891"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6" name="Line 85">
                  <a:extLst>
                    <a:ext uri="{FF2B5EF4-FFF2-40B4-BE49-F238E27FC236}">
                      <a16:creationId xmlns:a16="http://schemas.microsoft.com/office/drawing/2014/main" id="{1FD65ADF-DBF3-E4DA-26CB-4F018096403B}"/>
                    </a:ext>
                  </a:extLst>
                </p:cNvPr>
                <p:cNvSpPr>
                  <a:spLocks noChangeShapeType="1"/>
                </p:cNvSpPr>
                <p:nvPr/>
              </p:nvSpPr>
              <p:spPr bwMode="auto">
                <a:xfrm>
                  <a:off x="2001" y="2900"/>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77" name="Line 86">
                  <a:extLst>
                    <a:ext uri="{FF2B5EF4-FFF2-40B4-BE49-F238E27FC236}">
                      <a16:creationId xmlns:a16="http://schemas.microsoft.com/office/drawing/2014/main" id="{D847A616-237B-CF03-064E-D9E7E9F1502B}"/>
                    </a:ext>
                  </a:extLst>
                </p:cNvPr>
                <p:cNvSpPr>
                  <a:spLocks noChangeShapeType="1"/>
                </p:cNvSpPr>
                <p:nvPr/>
              </p:nvSpPr>
              <p:spPr bwMode="auto">
                <a:xfrm>
                  <a:off x="1451" y="2900"/>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9465" name="Text Box 87">
                <a:extLst>
                  <a:ext uri="{FF2B5EF4-FFF2-40B4-BE49-F238E27FC236}">
                    <a16:creationId xmlns:a16="http://schemas.microsoft.com/office/drawing/2014/main" id="{D0918EA1-19A4-1323-78C7-99105657C945}"/>
                  </a:ext>
                </a:extLst>
              </p:cNvPr>
              <p:cNvSpPr txBox="1">
                <a:spLocks noChangeArrowheads="1"/>
              </p:cNvSpPr>
              <p:nvPr/>
            </p:nvSpPr>
            <p:spPr bwMode="auto">
              <a:xfrm>
                <a:off x="276" y="2839"/>
                <a:ext cx="112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I</a:t>
                </a:r>
                <a:r>
                  <a:rPr lang="en-US" altLang="en-US" sz="2000" b="1" i="0" baseline="-25000">
                    <a:ea typeface="굴림" panose="020B0600000101010101" pitchFamily="34" charset="-127"/>
                  </a:rPr>
                  <a:t>max</a:t>
                </a:r>
                <a:r>
                  <a:rPr lang="en-US" altLang="en-US" sz="2000" b="1" i="0">
                    <a:ea typeface="굴림" panose="020B0600000101010101" pitchFamily="34" charset="-127"/>
                  </a:rPr>
                  <a:t> = V</a:t>
                </a:r>
                <a:r>
                  <a:rPr lang="en-US" altLang="en-US" sz="2000" b="1" i="0" baseline="-25000">
                    <a:ea typeface="굴림" panose="020B0600000101010101" pitchFamily="34" charset="-127"/>
                  </a:rPr>
                  <a:t>in</a:t>
                </a:r>
                <a:r>
                  <a:rPr lang="en-US" altLang="en-US" sz="2000" b="1" i="0">
                    <a:ea typeface="굴림" panose="020B0600000101010101" pitchFamily="34" charset="-127"/>
                  </a:rPr>
                  <a:t> / R</a:t>
                </a:r>
                <a:r>
                  <a:rPr lang="en-US" altLang="en-US" sz="2000" b="1" i="0" baseline="-25000">
                    <a:ea typeface="굴림" panose="020B0600000101010101" pitchFamily="34" charset="-127"/>
                  </a:rPr>
                  <a:t>on</a:t>
                </a:r>
                <a:endParaRPr lang="el-GR" altLang="en-US" sz="2000" b="1" i="0" baseline="-25000">
                  <a:ea typeface="굴림" panose="020B0600000101010101" pitchFamily="34" charset="-127"/>
                </a:endParaRPr>
              </a:p>
            </p:txBody>
          </p:sp>
          <p:sp>
            <p:nvSpPr>
              <p:cNvPr id="189466" name="Line 88">
                <a:extLst>
                  <a:ext uri="{FF2B5EF4-FFF2-40B4-BE49-F238E27FC236}">
                    <a16:creationId xmlns:a16="http://schemas.microsoft.com/office/drawing/2014/main" id="{8AC8B9F1-03A2-7F2F-B94B-E1FBF0AB280D}"/>
                  </a:ext>
                </a:extLst>
              </p:cNvPr>
              <p:cNvSpPr>
                <a:spLocks noChangeShapeType="1"/>
              </p:cNvSpPr>
              <p:nvPr/>
            </p:nvSpPr>
            <p:spPr bwMode="auto">
              <a:xfrm flipV="1">
                <a:off x="1745" y="2711"/>
                <a:ext cx="0" cy="600"/>
              </a:xfrm>
              <a:prstGeom prst="line">
                <a:avLst/>
              </a:prstGeom>
              <a:noFill/>
              <a:ln w="31750">
                <a:solidFill>
                  <a:srgbClr val="96969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9467" name="Line 89">
                <a:extLst>
                  <a:ext uri="{FF2B5EF4-FFF2-40B4-BE49-F238E27FC236}">
                    <a16:creationId xmlns:a16="http://schemas.microsoft.com/office/drawing/2014/main" id="{6E159C53-A0BF-2304-C483-4B6221216963}"/>
                  </a:ext>
                </a:extLst>
              </p:cNvPr>
              <p:cNvSpPr>
                <a:spLocks noChangeShapeType="1"/>
              </p:cNvSpPr>
              <p:nvPr/>
            </p:nvSpPr>
            <p:spPr bwMode="auto">
              <a:xfrm flipH="1">
                <a:off x="1440" y="3006"/>
                <a:ext cx="816"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68" name="Text Box 90">
                <a:extLst>
                  <a:ext uri="{FF2B5EF4-FFF2-40B4-BE49-F238E27FC236}">
                    <a16:creationId xmlns:a16="http://schemas.microsoft.com/office/drawing/2014/main" id="{D1AC1084-BA64-8B46-1CD1-E51ACC053B7B}"/>
                  </a:ext>
                </a:extLst>
              </p:cNvPr>
              <p:cNvSpPr txBox="1">
                <a:spLocks noChangeArrowheads="1"/>
              </p:cNvSpPr>
              <p:nvPr/>
            </p:nvSpPr>
            <p:spPr bwMode="auto">
              <a:xfrm>
                <a:off x="2835" y="3118"/>
                <a:ext cx="1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t</a:t>
                </a:r>
                <a:endParaRPr lang="en-US" altLang="en-US" sz="2000" b="1" i="0" baseline="-25000">
                  <a:ea typeface="굴림" panose="020B0600000101010101" pitchFamily="34" charset="-127"/>
                </a:endParaRPr>
              </a:p>
            </p:txBody>
          </p:sp>
        </p:grpSp>
      </p:grpSp>
      <p:grpSp>
        <p:nvGrpSpPr>
          <p:cNvPr id="189447" name="Group 91">
            <a:extLst>
              <a:ext uri="{FF2B5EF4-FFF2-40B4-BE49-F238E27FC236}">
                <a16:creationId xmlns:a16="http://schemas.microsoft.com/office/drawing/2014/main" id="{49AD58EA-A2BC-D189-0319-AD8B65CC6866}"/>
              </a:ext>
            </a:extLst>
          </p:cNvPr>
          <p:cNvGrpSpPr>
            <a:grpSpLocks/>
          </p:cNvGrpSpPr>
          <p:nvPr/>
        </p:nvGrpSpPr>
        <p:grpSpPr bwMode="auto">
          <a:xfrm>
            <a:off x="5443538" y="5351463"/>
            <a:ext cx="2979737" cy="935037"/>
            <a:chOff x="3441" y="3269"/>
            <a:chExt cx="1877" cy="589"/>
          </a:xfrm>
        </p:grpSpPr>
        <p:sp>
          <p:nvSpPr>
            <p:cNvPr id="189455" name="Rectangle 92">
              <a:extLst>
                <a:ext uri="{FF2B5EF4-FFF2-40B4-BE49-F238E27FC236}">
                  <a16:creationId xmlns:a16="http://schemas.microsoft.com/office/drawing/2014/main" id="{BC95E4DC-138C-35E0-CBD9-72ACFC7E0C3C}"/>
                </a:ext>
              </a:extLst>
            </p:cNvPr>
            <p:cNvSpPr>
              <a:spLocks noChangeArrowheads="1"/>
            </p:cNvSpPr>
            <p:nvPr/>
          </p:nvSpPr>
          <p:spPr bwMode="auto">
            <a:xfrm>
              <a:off x="4964" y="3548"/>
              <a:ext cx="35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2000" b="1" i="0">
                  <a:ea typeface="굴림" panose="020B0600000101010101" pitchFamily="34" charset="-127"/>
                  <a:sym typeface="Symbol" panose="05050102010706020507" pitchFamily="18" charset="2"/>
                </a:rPr>
                <a:t>R</a:t>
              </a:r>
              <a:r>
                <a:rPr lang="en-US" altLang="en-US" sz="2000" b="1" i="0" baseline="-25000">
                  <a:ea typeface="굴림" panose="020B0600000101010101" pitchFamily="34" charset="-127"/>
                  <a:sym typeface="Symbol" panose="05050102010706020507" pitchFamily="18" charset="2"/>
                </a:rPr>
                <a:t>eq</a:t>
              </a:r>
              <a:endParaRPr lang="en-US" altLang="en-US" sz="2000" b="1" i="0">
                <a:ea typeface="굴림" panose="020B0600000101010101" pitchFamily="34" charset="-127"/>
                <a:sym typeface="Symbol" panose="05050102010706020507" pitchFamily="18" charset="2"/>
              </a:endParaRPr>
            </a:p>
          </p:txBody>
        </p:sp>
        <p:sp>
          <p:nvSpPr>
            <p:cNvPr id="189456" name="Text Box 93">
              <a:extLst>
                <a:ext uri="{FF2B5EF4-FFF2-40B4-BE49-F238E27FC236}">
                  <a16:creationId xmlns:a16="http://schemas.microsoft.com/office/drawing/2014/main" id="{14E191B1-ACE4-27E9-10F6-5BB9F3E4E349}"/>
                </a:ext>
              </a:extLst>
            </p:cNvPr>
            <p:cNvSpPr txBox="1">
              <a:spLocks noChangeArrowheads="1"/>
            </p:cNvSpPr>
            <p:nvPr/>
          </p:nvSpPr>
          <p:spPr bwMode="auto">
            <a:xfrm>
              <a:off x="4030" y="3269"/>
              <a:ext cx="3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V</a:t>
              </a:r>
              <a:r>
                <a:rPr lang="en-US" altLang="en-US" sz="2000" b="1" i="0" baseline="-25000">
                  <a:ea typeface="굴림" panose="020B0600000101010101" pitchFamily="34" charset="-127"/>
                </a:rPr>
                <a:t>in</a:t>
              </a:r>
              <a:endParaRPr lang="el-GR" altLang="en-US" sz="2000" b="1" i="0" baseline="-25000">
                <a:ea typeface="굴림" panose="020B0600000101010101" pitchFamily="34" charset="-127"/>
              </a:endParaRPr>
            </a:p>
          </p:txBody>
        </p:sp>
        <p:sp>
          <p:nvSpPr>
            <p:cNvPr id="189457" name="Text Box 94">
              <a:extLst>
                <a:ext uri="{FF2B5EF4-FFF2-40B4-BE49-F238E27FC236}">
                  <a16:creationId xmlns:a16="http://schemas.microsoft.com/office/drawing/2014/main" id="{3860A4F1-A967-28F4-ACA7-8B163142623E}"/>
                </a:ext>
              </a:extLst>
            </p:cNvPr>
            <p:cNvSpPr txBox="1">
              <a:spLocks noChangeArrowheads="1"/>
            </p:cNvSpPr>
            <p:nvPr/>
          </p:nvSpPr>
          <p:spPr bwMode="auto">
            <a:xfrm>
              <a:off x="3891" y="3550"/>
              <a:ext cx="6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(R</a:t>
              </a:r>
              <a:r>
                <a:rPr lang="en-US" altLang="en-US" sz="2000" b="1" i="0" baseline="-25000">
                  <a:ea typeface="굴림" panose="020B0600000101010101" pitchFamily="34" charset="-127"/>
                </a:rPr>
                <a:t>on</a:t>
              </a:r>
              <a:r>
                <a:rPr lang="en-US" altLang="en-US" sz="2000" b="1" i="0">
                  <a:ea typeface="굴림" panose="020B0600000101010101" pitchFamily="34" charset="-127"/>
                </a:rPr>
                <a:t>/d)</a:t>
              </a:r>
              <a:endParaRPr lang="el-GR" altLang="en-US" sz="2000" b="1" i="0" baseline="-25000">
                <a:ea typeface="굴림" panose="020B0600000101010101" pitchFamily="34" charset="-127"/>
              </a:endParaRPr>
            </a:p>
          </p:txBody>
        </p:sp>
        <p:sp>
          <p:nvSpPr>
            <p:cNvPr id="189458" name="Line 95">
              <a:extLst>
                <a:ext uri="{FF2B5EF4-FFF2-40B4-BE49-F238E27FC236}">
                  <a16:creationId xmlns:a16="http://schemas.microsoft.com/office/drawing/2014/main" id="{620511B5-08E7-C838-5363-36E8788B0FC6}"/>
                </a:ext>
              </a:extLst>
            </p:cNvPr>
            <p:cNvSpPr>
              <a:spLocks noChangeShapeType="1"/>
            </p:cNvSpPr>
            <p:nvPr/>
          </p:nvSpPr>
          <p:spPr bwMode="auto">
            <a:xfrm flipH="1">
              <a:off x="3952" y="3598"/>
              <a:ext cx="4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59" name="Text Box 96">
              <a:extLst>
                <a:ext uri="{FF2B5EF4-FFF2-40B4-BE49-F238E27FC236}">
                  <a16:creationId xmlns:a16="http://schemas.microsoft.com/office/drawing/2014/main" id="{CCFF456F-5AD3-9955-DC77-DF7FA52A5B6A}"/>
                </a:ext>
              </a:extLst>
            </p:cNvPr>
            <p:cNvSpPr txBox="1">
              <a:spLocks noChangeArrowheads="1"/>
            </p:cNvSpPr>
            <p:nvPr/>
          </p:nvSpPr>
          <p:spPr bwMode="auto">
            <a:xfrm>
              <a:off x="3441" y="3430"/>
              <a:ext cx="47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solidFill>
                    <a:srgbClr val="008000"/>
                  </a:solidFill>
                  <a:ea typeface="굴림" panose="020B0600000101010101" pitchFamily="34" charset="-127"/>
                </a:rPr>
                <a:t>I</a:t>
              </a:r>
              <a:r>
                <a:rPr lang="en-US" altLang="en-US" sz="2000" b="1" i="0" baseline="-25000">
                  <a:solidFill>
                    <a:srgbClr val="008000"/>
                  </a:solidFill>
                  <a:ea typeface="굴림" panose="020B0600000101010101" pitchFamily="34" charset="-127"/>
                </a:rPr>
                <a:t>ave</a:t>
              </a:r>
              <a:r>
                <a:rPr lang="en-US" altLang="en-US" sz="2000" b="1" i="0">
                  <a:solidFill>
                    <a:srgbClr val="008000"/>
                  </a:solidFill>
                  <a:ea typeface="굴림" panose="020B0600000101010101" pitchFamily="34" charset="-127"/>
                </a:rPr>
                <a:t> </a:t>
              </a:r>
              <a:r>
                <a:rPr lang="en-US" altLang="en-US" sz="2000" b="1" i="0">
                  <a:ea typeface="굴림" panose="020B0600000101010101" pitchFamily="34" charset="-127"/>
                </a:rPr>
                <a:t>=</a:t>
              </a:r>
              <a:endParaRPr lang="el-GR" altLang="en-US" sz="2000" b="1" i="0" baseline="-25000">
                <a:ea typeface="굴림" panose="020B0600000101010101" pitchFamily="34" charset="-127"/>
              </a:endParaRPr>
            </a:p>
          </p:txBody>
        </p:sp>
        <p:sp>
          <p:nvSpPr>
            <p:cNvPr id="189460" name="Line 97">
              <a:extLst>
                <a:ext uri="{FF2B5EF4-FFF2-40B4-BE49-F238E27FC236}">
                  <a16:creationId xmlns:a16="http://schemas.microsoft.com/office/drawing/2014/main" id="{5A4DC19A-5F62-EDD3-FFF1-487E605D9584}"/>
                </a:ext>
              </a:extLst>
            </p:cNvPr>
            <p:cNvSpPr>
              <a:spLocks noChangeShapeType="1"/>
            </p:cNvSpPr>
            <p:nvPr/>
          </p:nvSpPr>
          <p:spPr bwMode="auto">
            <a:xfrm>
              <a:off x="4536" y="3720"/>
              <a:ext cx="420"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9448" name="Group 98">
            <a:extLst>
              <a:ext uri="{FF2B5EF4-FFF2-40B4-BE49-F238E27FC236}">
                <a16:creationId xmlns:a16="http://schemas.microsoft.com/office/drawing/2014/main" id="{BBD0EC28-A94C-413C-04FE-46D7E69A76D5}"/>
              </a:ext>
            </a:extLst>
          </p:cNvPr>
          <p:cNvGrpSpPr>
            <a:grpSpLocks/>
          </p:cNvGrpSpPr>
          <p:nvPr/>
        </p:nvGrpSpPr>
        <p:grpSpPr bwMode="auto">
          <a:xfrm>
            <a:off x="2741613" y="3638550"/>
            <a:ext cx="6069012" cy="1708150"/>
            <a:chOff x="1739" y="2190"/>
            <a:chExt cx="3823" cy="1076"/>
          </a:xfrm>
        </p:grpSpPr>
        <p:sp>
          <p:nvSpPr>
            <p:cNvPr id="189451" name="Line 99">
              <a:extLst>
                <a:ext uri="{FF2B5EF4-FFF2-40B4-BE49-F238E27FC236}">
                  <a16:creationId xmlns:a16="http://schemas.microsoft.com/office/drawing/2014/main" id="{47BF234B-BEEC-0B24-4E5E-52F2C0A2744C}"/>
                </a:ext>
              </a:extLst>
            </p:cNvPr>
            <p:cNvSpPr>
              <a:spLocks noChangeShapeType="1"/>
            </p:cNvSpPr>
            <p:nvPr/>
          </p:nvSpPr>
          <p:spPr bwMode="auto">
            <a:xfrm flipH="1">
              <a:off x="1739" y="3149"/>
              <a:ext cx="1056" cy="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52" name="Text Box 100">
              <a:extLst>
                <a:ext uri="{FF2B5EF4-FFF2-40B4-BE49-F238E27FC236}">
                  <a16:creationId xmlns:a16="http://schemas.microsoft.com/office/drawing/2014/main" id="{BD60B542-DB5D-90C6-CFFA-445BDA28012D}"/>
                </a:ext>
              </a:extLst>
            </p:cNvPr>
            <p:cNvSpPr txBox="1">
              <a:spLocks noChangeArrowheads="1"/>
            </p:cNvSpPr>
            <p:nvPr/>
          </p:nvSpPr>
          <p:spPr bwMode="auto">
            <a:xfrm>
              <a:off x="3425" y="2958"/>
              <a:ext cx="10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solidFill>
                    <a:srgbClr val="008000"/>
                  </a:solidFill>
                  <a:ea typeface="굴림" panose="020B0600000101010101" pitchFamily="34" charset="-127"/>
                </a:rPr>
                <a:t>I</a:t>
              </a:r>
              <a:r>
                <a:rPr lang="en-US" altLang="en-US" sz="2000" b="1" i="0" baseline="-25000">
                  <a:solidFill>
                    <a:srgbClr val="008000"/>
                  </a:solidFill>
                  <a:ea typeface="굴림" panose="020B0600000101010101" pitchFamily="34" charset="-127"/>
                </a:rPr>
                <a:t>ave</a:t>
              </a:r>
              <a:r>
                <a:rPr lang="en-US" altLang="en-US" sz="2000" b="1" i="0">
                  <a:solidFill>
                    <a:srgbClr val="008000"/>
                  </a:solidFill>
                  <a:ea typeface="굴림" panose="020B0600000101010101" pitchFamily="34" charset="-127"/>
                </a:rPr>
                <a:t> </a:t>
              </a:r>
              <a:r>
                <a:rPr lang="en-US" altLang="en-US" sz="2000" b="1" i="0">
                  <a:ea typeface="굴림" panose="020B0600000101010101" pitchFamily="34" charset="-127"/>
                </a:rPr>
                <a:t>= I</a:t>
              </a:r>
              <a:r>
                <a:rPr lang="en-US" altLang="en-US" sz="2000" b="1" i="0" baseline="-25000">
                  <a:ea typeface="굴림" panose="020B0600000101010101" pitchFamily="34" charset="-127"/>
                </a:rPr>
                <a:t>max</a:t>
              </a:r>
              <a:r>
                <a:rPr lang="en-US" altLang="en-US" sz="2000" b="1" i="0">
                  <a:ea typeface="굴림" panose="020B0600000101010101" pitchFamily="34" charset="-127"/>
                </a:rPr>
                <a:t> * d</a:t>
              </a:r>
              <a:endParaRPr lang="el-GR" altLang="en-US" sz="2000" b="1" i="0" baseline="-25000">
                <a:ea typeface="굴림" panose="020B0600000101010101" pitchFamily="34" charset="-127"/>
              </a:endParaRPr>
            </a:p>
          </p:txBody>
        </p:sp>
        <p:sp>
          <p:nvSpPr>
            <p:cNvPr id="189453" name="Line 101">
              <a:extLst>
                <a:ext uri="{FF2B5EF4-FFF2-40B4-BE49-F238E27FC236}">
                  <a16:creationId xmlns:a16="http://schemas.microsoft.com/office/drawing/2014/main" id="{9B2641F6-8D4F-6892-C698-3ADDE6482C64}"/>
                </a:ext>
              </a:extLst>
            </p:cNvPr>
            <p:cNvSpPr>
              <a:spLocks noChangeShapeType="1"/>
            </p:cNvSpPr>
            <p:nvPr/>
          </p:nvSpPr>
          <p:spPr bwMode="auto">
            <a:xfrm>
              <a:off x="2891" y="3149"/>
              <a:ext cx="474"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9454" name="AutoShape 102">
              <a:extLst>
                <a:ext uri="{FF2B5EF4-FFF2-40B4-BE49-F238E27FC236}">
                  <a16:creationId xmlns:a16="http://schemas.microsoft.com/office/drawing/2014/main" id="{0ECEE314-A84F-99FD-AAE2-11DD5C7FE424}"/>
                </a:ext>
              </a:extLst>
            </p:cNvPr>
            <p:cNvSpPr>
              <a:spLocks noChangeArrowheads="1"/>
            </p:cNvSpPr>
            <p:nvPr/>
          </p:nvSpPr>
          <p:spPr bwMode="auto">
            <a:xfrm>
              <a:off x="4326" y="2190"/>
              <a:ext cx="1236" cy="462"/>
            </a:xfrm>
            <a:prstGeom prst="wedgeRectCallout">
              <a:avLst>
                <a:gd name="adj1" fmla="val -43528"/>
                <a:gd name="adj2" fmla="val 121213"/>
              </a:avLst>
            </a:prstGeom>
            <a:solidFill>
              <a:srgbClr val="FFFFFF"/>
            </a:solidFill>
            <a:ln w="50800" algn="ctr">
              <a:solidFill>
                <a:srgbClr val="C0C0C0"/>
              </a:solidFill>
              <a:miter lim="800000"/>
              <a:headEnd/>
              <a:tailEnd/>
            </a:ln>
          </p:spPr>
          <p:txBody>
            <a:bodyPr anchor="ct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Font typeface="Wingdings" panose="05000000000000000000" pitchFamily="2" charset="2"/>
                <a:buNone/>
              </a:pPr>
              <a:r>
                <a:rPr lang="en-US" altLang="en-US" sz="1800" b="1" i="0">
                  <a:ea typeface="굴림" panose="020B0600000101010101" pitchFamily="34" charset="-127"/>
                </a:rPr>
                <a:t>Duty Cycle </a:t>
              </a:r>
            </a:p>
            <a:p>
              <a:pPr algn="ctr" eaLnBrk="1" hangingPunct="1">
                <a:lnSpc>
                  <a:spcPct val="90000"/>
                </a:lnSpc>
                <a:buFont typeface="Wingdings" panose="05000000000000000000" pitchFamily="2" charset="2"/>
                <a:buNone/>
              </a:pPr>
              <a:r>
                <a:rPr lang="en-US" altLang="en-US" sz="1800" b="1" i="0">
                  <a:ea typeface="굴림" panose="020B0600000101010101" pitchFamily="34" charset="-127"/>
                </a:rPr>
                <a:t>(as a fraction)</a:t>
              </a:r>
            </a:p>
          </p:txBody>
        </p:sp>
      </p:grpSp>
      <p:sp>
        <p:nvSpPr>
          <p:cNvPr id="189449" name="Freeform 103">
            <a:extLst>
              <a:ext uri="{FF2B5EF4-FFF2-40B4-BE49-F238E27FC236}">
                <a16:creationId xmlns:a16="http://schemas.microsoft.com/office/drawing/2014/main" id="{E118B152-AFCD-7697-E310-27ED79B3AA1C}"/>
              </a:ext>
            </a:extLst>
          </p:cNvPr>
          <p:cNvSpPr>
            <a:spLocks/>
          </p:cNvSpPr>
          <p:nvPr/>
        </p:nvSpPr>
        <p:spPr bwMode="auto">
          <a:xfrm>
            <a:off x="2352675" y="1154113"/>
            <a:ext cx="2800350" cy="487362"/>
          </a:xfrm>
          <a:custGeom>
            <a:avLst/>
            <a:gdLst>
              <a:gd name="T0" fmla="*/ 0 w 1764"/>
              <a:gd name="T1" fmla="*/ 2147483647 h 307"/>
              <a:gd name="T2" fmla="*/ 2147483647 w 1764"/>
              <a:gd name="T3" fmla="*/ 2147483647 h 307"/>
              <a:gd name="T4" fmla="*/ 2147483647 w 1764"/>
              <a:gd name="T5" fmla="*/ 2147483647 h 307"/>
              <a:gd name="T6" fmla="*/ 0 60000 65536"/>
              <a:gd name="T7" fmla="*/ 0 60000 65536"/>
              <a:gd name="T8" fmla="*/ 0 60000 65536"/>
              <a:gd name="T9" fmla="*/ 0 w 1764"/>
              <a:gd name="T10" fmla="*/ 0 h 307"/>
              <a:gd name="T11" fmla="*/ 1764 w 1764"/>
              <a:gd name="T12" fmla="*/ 307 h 307"/>
            </a:gdLst>
            <a:ahLst/>
            <a:cxnLst>
              <a:cxn ang="T6">
                <a:pos x="T0" y="T1"/>
              </a:cxn>
              <a:cxn ang="T7">
                <a:pos x="T2" y="T3"/>
              </a:cxn>
              <a:cxn ang="T8">
                <a:pos x="T4" y="T5"/>
              </a:cxn>
            </a:cxnLst>
            <a:rect l="T9" t="T10" r="T11" b="T12"/>
            <a:pathLst>
              <a:path w="1764" h="307">
                <a:moveTo>
                  <a:pt x="0" y="193"/>
                </a:moveTo>
                <a:cubicBezTo>
                  <a:pt x="66" y="164"/>
                  <a:pt x="108" y="0"/>
                  <a:pt x="402" y="19"/>
                </a:cubicBezTo>
                <a:cubicBezTo>
                  <a:pt x="696" y="38"/>
                  <a:pt x="1480" y="247"/>
                  <a:pt x="1764" y="307"/>
                </a:cubicBezTo>
              </a:path>
            </a:pathLst>
          </a:custGeom>
          <a:noFill/>
          <a:ln w="508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9450" name="Rectangle 105">
            <a:extLst>
              <a:ext uri="{FF2B5EF4-FFF2-40B4-BE49-F238E27FC236}">
                <a16:creationId xmlns:a16="http://schemas.microsoft.com/office/drawing/2014/main" id="{22D1B7B4-5E63-455E-16C5-6A34861F4EA7}"/>
              </a:ext>
            </a:extLst>
          </p:cNvPr>
          <p:cNvSpPr>
            <a:spLocks noGrp="1" noChangeArrowheads="1"/>
          </p:cNvSpPr>
          <p:nvPr>
            <p:ph type="title" idx="4294967295"/>
          </p:nvPr>
        </p:nvSpPr>
        <p:spPr/>
        <p:txBody>
          <a:bodyPr/>
          <a:lstStyle/>
          <a:p>
            <a:pPr eaLnBrk="1" hangingPunct="1"/>
            <a:r>
              <a:rPr lang="en-US" altLang="en-US"/>
              <a:t>Switched-MOSFET Equivalent Resistance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灯片编号占位符 11">
            <a:extLst>
              <a:ext uri="{FF2B5EF4-FFF2-40B4-BE49-F238E27FC236}">
                <a16:creationId xmlns:a16="http://schemas.microsoft.com/office/drawing/2014/main" id="{0AF830D7-1018-9EF8-A84D-A2C0A9ED71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726C887-982C-4417-97C0-D0E8D73686EF}" type="slidenum">
              <a:rPr lang="en-US" altLang="en-US" sz="1600">
                <a:ea typeface="굴림" panose="020B0600000101010101" pitchFamily="34" charset="-127"/>
              </a:rPr>
              <a:pPr eaLnBrk="1" hangingPunct="1">
                <a:spcBef>
                  <a:spcPct val="0"/>
                </a:spcBef>
                <a:buFontTx/>
                <a:buNone/>
              </a:pPr>
              <a:t>184</a:t>
            </a:fld>
            <a:endParaRPr lang="en-US" altLang="en-US" sz="1600">
              <a:ea typeface="굴림" panose="020B0600000101010101" pitchFamily="34" charset="-127"/>
            </a:endParaRPr>
          </a:p>
        </p:txBody>
      </p:sp>
      <p:sp>
        <p:nvSpPr>
          <p:cNvPr id="190467" name="Freeform 3">
            <a:extLst>
              <a:ext uri="{FF2B5EF4-FFF2-40B4-BE49-F238E27FC236}">
                <a16:creationId xmlns:a16="http://schemas.microsoft.com/office/drawing/2014/main" id="{0EFC7AB7-8DB9-54E4-D8AF-EC76353D4D59}"/>
              </a:ext>
            </a:extLst>
          </p:cNvPr>
          <p:cNvSpPr>
            <a:spLocks/>
          </p:cNvSpPr>
          <p:nvPr/>
        </p:nvSpPr>
        <p:spPr bwMode="auto">
          <a:xfrm rot="5400000">
            <a:off x="4328319" y="1547019"/>
            <a:ext cx="195263"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468" name="Line 4">
            <a:extLst>
              <a:ext uri="{FF2B5EF4-FFF2-40B4-BE49-F238E27FC236}">
                <a16:creationId xmlns:a16="http://schemas.microsoft.com/office/drawing/2014/main" id="{2C91C9A6-E2EB-DF8F-0533-07576C2ABDAF}"/>
              </a:ext>
            </a:extLst>
          </p:cNvPr>
          <p:cNvSpPr>
            <a:spLocks noChangeShapeType="1"/>
          </p:cNvSpPr>
          <p:nvPr/>
        </p:nvSpPr>
        <p:spPr bwMode="auto">
          <a:xfrm>
            <a:off x="4605338" y="1876425"/>
            <a:ext cx="534987"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69" name="Line 5">
            <a:extLst>
              <a:ext uri="{FF2B5EF4-FFF2-40B4-BE49-F238E27FC236}">
                <a16:creationId xmlns:a16="http://schemas.microsoft.com/office/drawing/2014/main" id="{9A451697-F254-7076-457A-2824D329FA60}"/>
              </a:ext>
            </a:extLst>
          </p:cNvPr>
          <p:cNvSpPr>
            <a:spLocks noChangeShapeType="1"/>
          </p:cNvSpPr>
          <p:nvPr/>
        </p:nvSpPr>
        <p:spPr bwMode="auto">
          <a:xfrm flipV="1">
            <a:off x="3883025" y="1876425"/>
            <a:ext cx="268288"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0" name="Text Box 6">
            <a:extLst>
              <a:ext uri="{FF2B5EF4-FFF2-40B4-BE49-F238E27FC236}">
                <a16:creationId xmlns:a16="http://schemas.microsoft.com/office/drawing/2014/main" id="{55C9F0B0-2F03-33CA-28AE-AB1A97122E20}"/>
              </a:ext>
            </a:extLst>
          </p:cNvPr>
          <p:cNvSpPr txBox="1">
            <a:spLocks noChangeArrowheads="1"/>
          </p:cNvSpPr>
          <p:nvPr/>
        </p:nvSpPr>
        <p:spPr bwMode="auto">
          <a:xfrm>
            <a:off x="4191000" y="1358900"/>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b="1" i="0">
                <a:ea typeface="굴림" panose="020B0600000101010101" pitchFamily="34" charset="-127"/>
              </a:rPr>
              <a:t>R</a:t>
            </a:r>
            <a:r>
              <a:rPr lang="en-US" altLang="en-US" sz="2000" b="1" i="0" baseline="-25000">
                <a:ea typeface="굴림" panose="020B0600000101010101" pitchFamily="34" charset="-127"/>
              </a:rPr>
              <a:t>on</a:t>
            </a:r>
            <a:endParaRPr lang="en-US" altLang="en-US" sz="2000" b="1" i="0" baseline="-25000">
              <a:ea typeface="굴림" panose="020B0600000101010101" pitchFamily="34" charset="-127"/>
              <a:sym typeface="Symbol" panose="05050102010706020507" pitchFamily="18" charset="2"/>
            </a:endParaRPr>
          </a:p>
        </p:txBody>
      </p:sp>
      <p:sp>
        <p:nvSpPr>
          <p:cNvPr id="190471" name="Line 7">
            <a:extLst>
              <a:ext uri="{FF2B5EF4-FFF2-40B4-BE49-F238E27FC236}">
                <a16:creationId xmlns:a16="http://schemas.microsoft.com/office/drawing/2014/main" id="{C7583529-1D39-747B-F7C8-D4CC29866E35}"/>
              </a:ext>
            </a:extLst>
          </p:cNvPr>
          <p:cNvSpPr>
            <a:spLocks noChangeShapeType="1"/>
          </p:cNvSpPr>
          <p:nvPr/>
        </p:nvSpPr>
        <p:spPr bwMode="auto">
          <a:xfrm flipV="1">
            <a:off x="5567363" y="1874838"/>
            <a:ext cx="268287" cy="158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2" name="Text Box 8">
            <a:extLst>
              <a:ext uri="{FF2B5EF4-FFF2-40B4-BE49-F238E27FC236}">
                <a16:creationId xmlns:a16="http://schemas.microsoft.com/office/drawing/2014/main" id="{9CB197B3-75E2-6CC2-2D79-E1F6EB067EDE}"/>
              </a:ext>
            </a:extLst>
          </p:cNvPr>
          <p:cNvSpPr txBox="1">
            <a:spLocks noChangeArrowheads="1"/>
          </p:cNvSpPr>
          <p:nvPr/>
        </p:nvSpPr>
        <p:spPr bwMode="auto">
          <a:xfrm>
            <a:off x="5191125" y="1373188"/>
            <a:ext cx="376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2000" b="1" i="0">
                <a:solidFill>
                  <a:srgbClr val="0000FF"/>
                </a:solidFill>
                <a:ea typeface="굴림" panose="020B0600000101010101" pitchFamily="34" charset="-127"/>
                <a:sym typeface="Symbol" panose="05050102010706020507" pitchFamily="18" charset="2"/>
              </a:rPr>
              <a:t>Ф</a:t>
            </a:r>
            <a:endParaRPr lang="ru-RU" altLang="en-US" sz="2000" b="1" i="0" baseline="-25000">
              <a:solidFill>
                <a:srgbClr val="0000FF"/>
              </a:solidFill>
              <a:ea typeface="굴림" panose="020B0600000101010101" pitchFamily="34" charset="-127"/>
              <a:sym typeface="Symbol" panose="05050102010706020507" pitchFamily="18" charset="2"/>
            </a:endParaRPr>
          </a:p>
        </p:txBody>
      </p:sp>
      <p:grpSp>
        <p:nvGrpSpPr>
          <p:cNvPr id="190473" name="Group 9">
            <a:extLst>
              <a:ext uri="{FF2B5EF4-FFF2-40B4-BE49-F238E27FC236}">
                <a16:creationId xmlns:a16="http://schemas.microsoft.com/office/drawing/2014/main" id="{C11B84E0-7F1E-6C49-E771-7D34A84311A3}"/>
              </a:ext>
            </a:extLst>
          </p:cNvPr>
          <p:cNvGrpSpPr>
            <a:grpSpLocks/>
          </p:cNvGrpSpPr>
          <p:nvPr/>
        </p:nvGrpSpPr>
        <p:grpSpPr bwMode="auto">
          <a:xfrm rot="5400000">
            <a:off x="5269707" y="1473994"/>
            <a:ext cx="176212" cy="704850"/>
            <a:chOff x="2983" y="2314"/>
            <a:chExt cx="111" cy="444"/>
          </a:xfrm>
        </p:grpSpPr>
        <p:sp>
          <p:nvSpPr>
            <p:cNvPr id="190516" name="Line 10">
              <a:extLst>
                <a:ext uri="{FF2B5EF4-FFF2-40B4-BE49-F238E27FC236}">
                  <a16:creationId xmlns:a16="http://schemas.microsoft.com/office/drawing/2014/main" id="{0DC4221E-F9EE-4ACB-E344-0802B25302C2}"/>
                </a:ext>
              </a:extLst>
            </p:cNvPr>
            <p:cNvSpPr>
              <a:spLocks noChangeShapeType="1"/>
            </p:cNvSpPr>
            <p:nvPr/>
          </p:nvSpPr>
          <p:spPr bwMode="auto">
            <a:xfrm rot="16200000" flipH="1">
              <a:off x="3001" y="238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7" name="Line 11">
              <a:extLst>
                <a:ext uri="{FF2B5EF4-FFF2-40B4-BE49-F238E27FC236}">
                  <a16:creationId xmlns:a16="http://schemas.microsoft.com/office/drawing/2014/main" id="{48EE82B9-65FD-F650-68C3-DF8692CB9003}"/>
                </a:ext>
              </a:extLst>
            </p:cNvPr>
            <p:cNvSpPr>
              <a:spLocks noChangeShapeType="1"/>
            </p:cNvSpPr>
            <p:nvPr/>
          </p:nvSpPr>
          <p:spPr bwMode="auto">
            <a:xfrm>
              <a:off x="2983" y="2502"/>
              <a:ext cx="69" cy="8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8" name="Line 12">
              <a:extLst>
                <a:ext uri="{FF2B5EF4-FFF2-40B4-BE49-F238E27FC236}">
                  <a16:creationId xmlns:a16="http://schemas.microsoft.com/office/drawing/2014/main" id="{6ED40BF7-0BC3-020E-5012-99033499019B}"/>
                </a:ext>
              </a:extLst>
            </p:cNvPr>
            <p:cNvSpPr>
              <a:spLocks noChangeShapeType="1"/>
            </p:cNvSpPr>
            <p:nvPr/>
          </p:nvSpPr>
          <p:spPr bwMode="auto">
            <a:xfrm rot="16200000" flipH="1">
              <a:off x="3001" y="268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9" name="Oval 13">
              <a:extLst>
                <a:ext uri="{FF2B5EF4-FFF2-40B4-BE49-F238E27FC236}">
                  <a16:creationId xmlns:a16="http://schemas.microsoft.com/office/drawing/2014/main" id="{F7F072EE-B900-D2CE-80DE-15E4E6DA96ED}"/>
                </a:ext>
              </a:extLst>
            </p:cNvPr>
            <p:cNvSpPr>
              <a:spLocks noChangeArrowheads="1"/>
            </p:cNvSpPr>
            <p:nvPr/>
          </p:nvSpPr>
          <p:spPr bwMode="auto">
            <a:xfrm>
              <a:off x="3046" y="2448"/>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0520" name="Oval 14">
              <a:extLst>
                <a:ext uri="{FF2B5EF4-FFF2-40B4-BE49-F238E27FC236}">
                  <a16:creationId xmlns:a16="http://schemas.microsoft.com/office/drawing/2014/main" id="{EF814200-AC84-A396-AD3F-2D438C842130}"/>
                </a:ext>
              </a:extLst>
            </p:cNvPr>
            <p:cNvSpPr>
              <a:spLocks noChangeArrowheads="1"/>
            </p:cNvSpPr>
            <p:nvPr/>
          </p:nvSpPr>
          <p:spPr bwMode="auto">
            <a:xfrm>
              <a:off x="3046" y="2576"/>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90474" name="Text Box 15">
            <a:extLst>
              <a:ext uri="{FF2B5EF4-FFF2-40B4-BE49-F238E27FC236}">
                <a16:creationId xmlns:a16="http://schemas.microsoft.com/office/drawing/2014/main" id="{0B46E3E4-064C-9BA8-014A-C63ACE468D57}"/>
              </a:ext>
            </a:extLst>
          </p:cNvPr>
          <p:cNvSpPr txBox="1">
            <a:spLocks noChangeArrowheads="1"/>
          </p:cNvSpPr>
          <p:nvPr/>
        </p:nvSpPr>
        <p:spPr bwMode="auto">
          <a:xfrm>
            <a:off x="3411538" y="1574800"/>
            <a:ext cx="501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V</a:t>
            </a:r>
            <a:r>
              <a:rPr lang="en-US" altLang="en-US" sz="2000" b="1" i="0" baseline="-25000">
                <a:ea typeface="굴림" panose="020B0600000101010101" pitchFamily="34" charset="-127"/>
              </a:rPr>
              <a:t>in</a:t>
            </a:r>
          </a:p>
        </p:txBody>
      </p:sp>
      <p:sp>
        <p:nvSpPr>
          <p:cNvPr id="190475" name="Text Box 16">
            <a:extLst>
              <a:ext uri="{FF2B5EF4-FFF2-40B4-BE49-F238E27FC236}">
                <a16:creationId xmlns:a16="http://schemas.microsoft.com/office/drawing/2014/main" id="{C102252B-E4BA-3004-013C-6253F8BD44AB}"/>
              </a:ext>
            </a:extLst>
          </p:cNvPr>
          <p:cNvSpPr txBox="1">
            <a:spLocks noChangeArrowheads="1"/>
          </p:cNvSpPr>
          <p:nvPr/>
        </p:nvSpPr>
        <p:spPr bwMode="auto">
          <a:xfrm>
            <a:off x="4286250" y="1982788"/>
            <a:ext cx="25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I</a:t>
            </a:r>
            <a:endParaRPr lang="en-US" altLang="en-US" sz="2000" b="1" i="0" baseline="-25000">
              <a:ea typeface="굴림" panose="020B0600000101010101" pitchFamily="34" charset="-127"/>
            </a:endParaRPr>
          </a:p>
        </p:txBody>
      </p:sp>
      <p:sp>
        <p:nvSpPr>
          <p:cNvPr id="190476" name="Line 17">
            <a:extLst>
              <a:ext uri="{FF2B5EF4-FFF2-40B4-BE49-F238E27FC236}">
                <a16:creationId xmlns:a16="http://schemas.microsoft.com/office/drawing/2014/main" id="{00F49F4D-9B16-06AD-C83E-04764E4EB0EF}"/>
              </a:ext>
            </a:extLst>
          </p:cNvPr>
          <p:cNvSpPr>
            <a:spLocks noChangeShapeType="1"/>
          </p:cNvSpPr>
          <p:nvPr/>
        </p:nvSpPr>
        <p:spPr bwMode="auto">
          <a:xfrm>
            <a:off x="4552950" y="2257425"/>
            <a:ext cx="56197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0477" name="Line 18">
            <a:extLst>
              <a:ext uri="{FF2B5EF4-FFF2-40B4-BE49-F238E27FC236}">
                <a16:creationId xmlns:a16="http://schemas.microsoft.com/office/drawing/2014/main" id="{7493E726-4D9F-4314-5ABE-B0C9FAC7F2A3}"/>
              </a:ext>
            </a:extLst>
          </p:cNvPr>
          <p:cNvSpPr>
            <a:spLocks noChangeShapeType="1"/>
          </p:cNvSpPr>
          <p:nvPr/>
        </p:nvSpPr>
        <p:spPr bwMode="auto">
          <a:xfrm flipV="1">
            <a:off x="3057525" y="3076575"/>
            <a:ext cx="0" cy="2438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0478" name="Line 19">
            <a:extLst>
              <a:ext uri="{FF2B5EF4-FFF2-40B4-BE49-F238E27FC236}">
                <a16:creationId xmlns:a16="http://schemas.microsoft.com/office/drawing/2014/main" id="{92EB3CD0-D974-02BB-F6B0-C70E3A671A5D}"/>
              </a:ext>
            </a:extLst>
          </p:cNvPr>
          <p:cNvSpPr>
            <a:spLocks noChangeShapeType="1"/>
          </p:cNvSpPr>
          <p:nvPr/>
        </p:nvSpPr>
        <p:spPr bwMode="auto">
          <a:xfrm rot="5400000" flipV="1">
            <a:off x="4879975" y="3689350"/>
            <a:ext cx="0" cy="363855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0479" name="Text Box 20">
            <a:extLst>
              <a:ext uri="{FF2B5EF4-FFF2-40B4-BE49-F238E27FC236}">
                <a16:creationId xmlns:a16="http://schemas.microsoft.com/office/drawing/2014/main" id="{33807E41-2F8A-265E-2ACB-30177E969DE2}"/>
              </a:ext>
            </a:extLst>
          </p:cNvPr>
          <p:cNvSpPr txBox="1">
            <a:spLocks noChangeArrowheads="1"/>
          </p:cNvSpPr>
          <p:nvPr/>
        </p:nvSpPr>
        <p:spPr bwMode="auto">
          <a:xfrm>
            <a:off x="6696075" y="5211763"/>
            <a:ext cx="339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d</a:t>
            </a:r>
            <a:endParaRPr lang="en-US" altLang="en-US" sz="2000" b="1" i="0" baseline="-25000">
              <a:ea typeface="굴림" panose="020B0600000101010101" pitchFamily="34" charset="-127"/>
            </a:endParaRPr>
          </a:p>
        </p:txBody>
      </p:sp>
      <p:sp>
        <p:nvSpPr>
          <p:cNvPr id="190480" name="Text Box 21">
            <a:extLst>
              <a:ext uri="{FF2B5EF4-FFF2-40B4-BE49-F238E27FC236}">
                <a16:creationId xmlns:a16="http://schemas.microsoft.com/office/drawing/2014/main" id="{597BF8E9-048C-2EB2-3BF4-6DA7A9491B20}"/>
              </a:ext>
            </a:extLst>
          </p:cNvPr>
          <p:cNvSpPr txBox="1">
            <a:spLocks noChangeArrowheads="1"/>
          </p:cNvSpPr>
          <p:nvPr/>
        </p:nvSpPr>
        <p:spPr bwMode="auto">
          <a:xfrm>
            <a:off x="1274763" y="2976563"/>
            <a:ext cx="226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b="1" i="0">
                <a:ea typeface="굴림" panose="020B0600000101010101" pitchFamily="34" charset="-127"/>
              </a:rPr>
              <a:t>R</a:t>
            </a:r>
            <a:r>
              <a:rPr lang="en-US" altLang="en-US" sz="2000" b="1" i="0" baseline="-25000">
                <a:ea typeface="굴림" panose="020B0600000101010101" pitchFamily="34" charset="-127"/>
              </a:rPr>
              <a:t>eq </a:t>
            </a:r>
            <a:r>
              <a:rPr lang="en-US" altLang="en-US" sz="2000" b="1" i="0">
                <a:ea typeface="굴림" panose="020B0600000101010101" pitchFamily="34" charset="-127"/>
              </a:rPr>
              <a:t> = R</a:t>
            </a:r>
            <a:r>
              <a:rPr lang="en-US" altLang="en-US" sz="2000" b="1" i="0" baseline="-25000">
                <a:ea typeface="굴림" panose="020B0600000101010101" pitchFamily="34" charset="-127"/>
              </a:rPr>
              <a:t>on</a:t>
            </a:r>
            <a:r>
              <a:rPr lang="en-US" altLang="en-US" sz="2000" b="1" i="0">
                <a:ea typeface="굴림" panose="020B0600000101010101" pitchFamily="34" charset="-127"/>
              </a:rPr>
              <a:t>/d</a:t>
            </a:r>
            <a:endParaRPr lang="en-US" altLang="en-US" sz="2000" b="1" i="0" baseline="-25000">
              <a:ea typeface="굴림" panose="020B0600000101010101" pitchFamily="34" charset="-127"/>
              <a:sym typeface="Symbol" panose="05050102010706020507" pitchFamily="18" charset="2"/>
            </a:endParaRPr>
          </a:p>
        </p:txBody>
      </p:sp>
      <p:sp>
        <p:nvSpPr>
          <p:cNvPr id="190481" name="Line 22">
            <a:extLst>
              <a:ext uri="{FF2B5EF4-FFF2-40B4-BE49-F238E27FC236}">
                <a16:creationId xmlns:a16="http://schemas.microsoft.com/office/drawing/2014/main" id="{01D1A803-4369-CC40-8A7D-395660D3A80D}"/>
              </a:ext>
            </a:extLst>
          </p:cNvPr>
          <p:cNvSpPr>
            <a:spLocks noChangeShapeType="1"/>
          </p:cNvSpPr>
          <p:nvPr/>
        </p:nvSpPr>
        <p:spPr bwMode="auto">
          <a:xfrm flipH="1">
            <a:off x="3038475" y="5286375"/>
            <a:ext cx="3400425"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482" name="Text Box 23">
            <a:extLst>
              <a:ext uri="{FF2B5EF4-FFF2-40B4-BE49-F238E27FC236}">
                <a16:creationId xmlns:a16="http://schemas.microsoft.com/office/drawing/2014/main" id="{2BA0395F-D157-4225-2358-78D6A7A94C81}"/>
              </a:ext>
            </a:extLst>
          </p:cNvPr>
          <p:cNvSpPr txBox="1">
            <a:spLocks noChangeArrowheads="1"/>
          </p:cNvSpPr>
          <p:nvPr/>
        </p:nvSpPr>
        <p:spPr bwMode="auto">
          <a:xfrm>
            <a:off x="2884488" y="5543550"/>
            <a:ext cx="325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0</a:t>
            </a:r>
            <a:endParaRPr lang="en-US" altLang="en-US" sz="2000" b="1" i="0" baseline="-25000">
              <a:ea typeface="굴림" panose="020B0600000101010101" pitchFamily="34" charset="-127"/>
            </a:endParaRPr>
          </a:p>
        </p:txBody>
      </p:sp>
      <p:sp>
        <p:nvSpPr>
          <p:cNvPr id="190483" name="Text Box 24">
            <a:extLst>
              <a:ext uri="{FF2B5EF4-FFF2-40B4-BE49-F238E27FC236}">
                <a16:creationId xmlns:a16="http://schemas.microsoft.com/office/drawing/2014/main" id="{D44664EC-030A-23C7-05C4-C1DDD71E7FFD}"/>
              </a:ext>
            </a:extLst>
          </p:cNvPr>
          <p:cNvSpPr txBox="1">
            <a:spLocks noChangeArrowheads="1"/>
          </p:cNvSpPr>
          <p:nvPr/>
        </p:nvSpPr>
        <p:spPr bwMode="auto">
          <a:xfrm>
            <a:off x="6254750" y="5561013"/>
            <a:ext cx="3254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buFont typeface="Wingdings" panose="05000000000000000000" pitchFamily="2" charset="2"/>
              <a:buNone/>
            </a:pPr>
            <a:r>
              <a:rPr lang="en-US" altLang="en-US" sz="2000" b="1" i="0">
                <a:ea typeface="굴림" panose="020B0600000101010101" pitchFamily="34" charset="-127"/>
              </a:rPr>
              <a:t>1</a:t>
            </a:r>
            <a:endParaRPr lang="en-US" altLang="en-US" sz="2000" b="1" i="0" baseline="-25000">
              <a:ea typeface="굴림" panose="020B0600000101010101" pitchFamily="34" charset="-127"/>
            </a:endParaRPr>
          </a:p>
        </p:txBody>
      </p:sp>
      <p:sp>
        <p:nvSpPr>
          <p:cNvPr id="190484" name="Freeform 25">
            <a:extLst>
              <a:ext uri="{FF2B5EF4-FFF2-40B4-BE49-F238E27FC236}">
                <a16:creationId xmlns:a16="http://schemas.microsoft.com/office/drawing/2014/main" id="{D257D9FE-02D7-7C9A-7CE5-279D811D1846}"/>
              </a:ext>
            </a:extLst>
          </p:cNvPr>
          <p:cNvSpPr>
            <a:spLocks/>
          </p:cNvSpPr>
          <p:nvPr/>
        </p:nvSpPr>
        <p:spPr bwMode="auto">
          <a:xfrm>
            <a:off x="3219450" y="3171825"/>
            <a:ext cx="3200400" cy="2095500"/>
          </a:xfrm>
          <a:custGeom>
            <a:avLst/>
            <a:gdLst>
              <a:gd name="T0" fmla="*/ 0 w 2016"/>
              <a:gd name="T1" fmla="*/ 0 h 1320"/>
              <a:gd name="T2" fmla="*/ 2147483647 w 2016"/>
              <a:gd name="T3" fmla="*/ 2147483647 h 1320"/>
              <a:gd name="T4" fmla="*/ 2147483647 w 2016"/>
              <a:gd name="T5" fmla="*/ 2147483647 h 1320"/>
              <a:gd name="T6" fmla="*/ 2147483647 w 2016"/>
              <a:gd name="T7" fmla="*/ 2147483647 h 1320"/>
              <a:gd name="T8" fmla="*/ 2147483647 w 2016"/>
              <a:gd name="T9" fmla="*/ 2147483647 h 1320"/>
              <a:gd name="T10" fmla="*/ 2147483647 w 2016"/>
              <a:gd name="T11" fmla="*/ 2147483647 h 1320"/>
              <a:gd name="T12" fmla="*/ 0 60000 65536"/>
              <a:gd name="T13" fmla="*/ 0 60000 65536"/>
              <a:gd name="T14" fmla="*/ 0 60000 65536"/>
              <a:gd name="T15" fmla="*/ 0 60000 65536"/>
              <a:gd name="T16" fmla="*/ 0 60000 65536"/>
              <a:gd name="T17" fmla="*/ 0 60000 65536"/>
              <a:gd name="T18" fmla="*/ 0 w 2016"/>
              <a:gd name="T19" fmla="*/ 0 h 1320"/>
              <a:gd name="T20" fmla="*/ 2016 w 2016"/>
              <a:gd name="T21" fmla="*/ 1320 h 1320"/>
            </a:gdLst>
            <a:ahLst/>
            <a:cxnLst>
              <a:cxn ang="T12">
                <a:pos x="T0" y="T1"/>
              </a:cxn>
              <a:cxn ang="T13">
                <a:pos x="T2" y="T3"/>
              </a:cxn>
              <a:cxn ang="T14">
                <a:pos x="T4" y="T5"/>
              </a:cxn>
              <a:cxn ang="T15">
                <a:pos x="T6" y="T7"/>
              </a:cxn>
              <a:cxn ang="T16">
                <a:pos x="T8" y="T9"/>
              </a:cxn>
              <a:cxn ang="T17">
                <a:pos x="T10" y="T11"/>
              </a:cxn>
            </a:cxnLst>
            <a:rect l="T18" t="T19" r="T20" b="T21"/>
            <a:pathLst>
              <a:path w="2016" h="1320">
                <a:moveTo>
                  <a:pt x="0" y="0"/>
                </a:moveTo>
                <a:cubicBezTo>
                  <a:pt x="11" y="55"/>
                  <a:pt x="25" y="212"/>
                  <a:pt x="72" y="330"/>
                </a:cubicBezTo>
                <a:cubicBezTo>
                  <a:pt x="119" y="448"/>
                  <a:pt x="185" y="594"/>
                  <a:pt x="282" y="708"/>
                </a:cubicBezTo>
                <a:cubicBezTo>
                  <a:pt x="379" y="822"/>
                  <a:pt x="486" y="926"/>
                  <a:pt x="654" y="1014"/>
                </a:cubicBezTo>
                <a:cubicBezTo>
                  <a:pt x="822" y="1102"/>
                  <a:pt x="1063" y="1185"/>
                  <a:pt x="1290" y="1236"/>
                </a:cubicBezTo>
                <a:cubicBezTo>
                  <a:pt x="1517" y="1287"/>
                  <a:pt x="1865" y="1303"/>
                  <a:pt x="2016" y="132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0485" name="Text Box 26">
            <a:extLst>
              <a:ext uri="{FF2B5EF4-FFF2-40B4-BE49-F238E27FC236}">
                <a16:creationId xmlns:a16="http://schemas.microsoft.com/office/drawing/2014/main" id="{6912FB1E-49A0-8088-AECD-CCA90598DF50}"/>
              </a:ext>
            </a:extLst>
          </p:cNvPr>
          <p:cNvSpPr txBox="1">
            <a:spLocks noChangeArrowheads="1"/>
          </p:cNvSpPr>
          <p:nvPr/>
        </p:nvSpPr>
        <p:spPr bwMode="auto">
          <a:xfrm>
            <a:off x="2455863" y="5100638"/>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b="1" i="0">
                <a:ea typeface="굴림" panose="020B0600000101010101" pitchFamily="34" charset="-127"/>
              </a:rPr>
              <a:t>R</a:t>
            </a:r>
            <a:r>
              <a:rPr lang="en-US" altLang="en-US" sz="2000" b="1" i="0" baseline="-25000">
                <a:ea typeface="굴림" panose="020B0600000101010101" pitchFamily="34" charset="-127"/>
              </a:rPr>
              <a:t>on</a:t>
            </a:r>
            <a:endParaRPr lang="en-US" altLang="en-US" sz="2000" b="1" i="0" baseline="-25000">
              <a:ea typeface="굴림" panose="020B0600000101010101" pitchFamily="34" charset="-127"/>
              <a:sym typeface="Symbol" panose="05050102010706020507" pitchFamily="18" charset="2"/>
            </a:endParaRPr>
          </a:p>
        </p:txBody>
      </p:sp>
      <p:grpSp>
        <p:nvGrpSpPr>
          <p:cNvPr id="190486" name="Group 27">
            <a:extLst>
              <a:ext uri="{FF2B5EF4-FFF2-40B4-BE49-F238E27FC236}">
                <a16:creationId xmlns:a16="http://schemas.microsoft.com/office/drawing/2014/main" id="{1194AC0F-4582-BB3D-A002-E9FC09A91AC8}"/>
              </a:ext>
            </a:extLst>
          </p:cNvPr>
          <p:cNvGrpSpPr>
            <a:grpSpLocks/>
          </p:cNvGrpSpPr>
          <p:nvPr/>
        </p:nvGrpSpPr>
        <p:grpSpPr bwMode="auto">
          <a:xfrm>
            <a:off x="4059238" y="4040188"/>
            <a:ext cx="1104900" cy="360362"/>
            <a:chOff x="1451" y="2681"/>
            <a:chExt cx="696" cy="227"/>
          </a:xfrm>
        </p:grpSpPr>
        <p:sp>
          <p:nvSpPr>
            <p:cNvPr id="190507" name="Line 28">
              <a:extLst>
                <a:ext uri="{FF2B5EF4-FFF2-40B4-BE49-F238E27FC236}">
                  <a16:creationId xmlns:a16="http://schemas.microsoft.com/office/drawing/2014/main" id="{8DA3C8B5-7B27-62D0-3FE7-775ABB386613}"/>
                </a:ext>
              </a:extLst>
            </p:cNvPr>
            <p:cNvSpPr>
              <a:spLocks noChangeShapeType="1"/>
            </p:cNvSpPr>
            <p:nvPr/>
          </p:nvSpPr>
          <p:spPr bwMode="auto">
            <a:xfrm rot="5400000" flipV="1">
              <a:off x="1483"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8" name="Line 29">
              <a:extLst>
                <a:ext uri="{FF2B5EF4-FFF2-40B4-BE49-F238E27FC236}">
                  <a16:creationId xmlns:a16="http://schemas.microsoft.com/office/drawing/2014/main" id="{0C0A2AF1-C905-D349-17C9-9F3D3A81F3BF}"/>
                </a:ext>
              </a:extLst>
            </p:cNvPr>
            <p:cNvSpPr>
              <a:spLocks noChangeShapeType="1"/>
            </p:cNvSpPr>
            <p:nvPr/>
          </p:nvSpPr>
          <p:spPr bwMode="auto">
            <a:xfrm>
              <a:off x="1591"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9" name="Line 30">
              <a:extLst>
                <a:ext uri="{FF2B5EF4-FFF2-40B4-BE49-F238E27FC236}">
                  <a16:creationId xmlns:a16="http://schemas.microsoft.com/office/drawing/2014/main" id="{B07B927A-F0FB-8360-4374-A3CA0C48C06E}"/>
                </a:ext>
              </a:extLst>
            </p:cNvPr>
            <p:cNvSpPr>
              <a:spLocks noChangeShapeType="1"/>
            </p:cNvSpPr>
            <p:nvPr/>
          </p:nvSpPr>
          <p:spPr bwMode="auto">
            <a:xfrm rot="5400000" flipV="1">
              <a:off x="161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0" name="Line 31">
              <a:extLst>
                <a:ext uri="{FF2B5EF4-FFF2-40B4-BE49-F238E27FC236}">
                  <a16:creationId xmlns:a16="http://schemas.microsoft.com/office/drawing/2014/main" id="{9201A721-2AB1-C54A-D213-B2E7C1C1AE48}"/>
                </a:ext>
              </a:extLst>
            </p:cNvPr>
            <p:cNvSpPr>
              <a:spLocks noChangeShapeType="1"/>
            </p:cNvSpPr>
            <p:nvPr/>
          </p:nvSpPr>
          <p:spPr bwMode="auto">
            <a:xfrm flipV="1">
              <a:off x="1725" y="2900"/>
              <a:ext cx="154"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1" name="Line 32">
              <a:extLst>
                <a:ext uri="{FF2B5EF4-FFF2-40B4-BE49-F238E27FC236}">
                  <a16:creationId xmlns:a16="http://schemas.microsoft.com/office/drawing/2014/main" id="{FF6A6538-1858-6590-C84B-B4DAE8FA907F}"/>
                </a:ext>
              </a:extLst>
            </p:cNvPr>
            <p:cNvSpPr>
              <a:spLocks noChangeShapeType="1"/>
            </p:cNvSpPr>
            <p:nvPr/>
          </p:nvSpPr>
          <p:spPr bwMode="auto">
            <a:xfrm rot="5400000" flipV="1">
              <a:off x="1757"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2" name="Line 33">
              <a:extLst>
                <a:ext uri="{FF2B5EF4-FFF2-40B4-BE49-F238E27FC236}">
                  <a16:creationId xmlns:a16="http://schemas.microsoft.com/office/drawing/2014/main" id="{C7389764-14CA-46E9-A6AF-309B3B3B4F62}"/>
                </a:ext>
              </a:extLst>
            </p:cNvPr>
            <p:cNvSpPr>
              <a:spLocks noChangeShapeType="1"/>
            </p:cNvSpPr>
            <p:nvPr/>
          </p:nvSpPr>
          <p:spPr bwMode="auto">
            <a:xfrm>
              <a:off x="1865" y="2689"/>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3" name="Line 34">
              <a:extLst>
                <a:ext uri="{FF2B5EF4-FFF2-40B4-BE49-F238E27FC236}">
                  <a16:creationId xmlns:a16="http://schemas.microsoft.com/office/drawing/2014/main" id="{0397988D-DC95-793B-3670-491C4E5CBA0A}"/>
                </a:ext>
              </a:extLst>
            </p:cNvPr>
            <p:cNvSpPr>
              <a:spLocks noChangeShapeType="1"/>
            </p:cNvSpPr>
            <p:nvPr/>
          </p:nvSpPr>
          <p:spPr bwMode="auto">
            <a:xfrm rot="5400000" flipV="1">
              <a:off x="1891" y="2795"/>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4" name="Line 35">
              <a:extLst>
                <a:ext uri="{FF2B5EF4-FFF2-40B4-BE49-F238E27FC236}">
                  <a16:creationId xmlns:a16="http://schemas.microsoft.com/office/drawing/2014/main" id="{83E339FB-B702-BB7F-D46D-A863781EBE4B}"/>
                </a:ext>
              </a:extLst>
            </p:cNvPr>
            <p:cNvSpPr>
              <a:spLocks noChangeShapeType="1"/>
            </p:cNvSpPr>
            <p:nvPr/>
          </p:nvSpPr>
          <p:spPr bwMode="auto">
            <a:xfrm>
              <a:off x="200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5" name="Line 36">
              <a:extLst>
                <a:ext uri="{FF2B5EF4-FFF2-40B4-BE49-F238E27FC236}">
                  <a16:creationId xmlns:a16="http://schemas.microsoft.com/office/drawing/2014/main" id="{88573CAC-65F5-76A7-B587-C66C8752F56C}"/>
                </a:ext>
              </a:extLst>
            </p:cNvPr>
            <p:cNvSpPr>
              <a:spLocks noChangeShapeType="1"/>
            </p:cNvSpPr>
            <p:nvPr/>
          </p:nvSpPr>
          <p:spPr bwMode="auto">
            <a:xfrm>
              <a:off x="1451" y="2900"/>
              <a:ext cx="14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0487" name="Group 37">
            <a:extLst>
              <a:ext uri="{FF2B5EF4-FFF2-40B4-BE49-F238E27FC236}">
                <a16:creationId xmlns:a16="http://schemas.microsoft.com/office/drawing/2014/main" id="{DE0D8A69-4D19-818F-CE12-8E92761033F3}"/>
              </a:ext>
            </a:extLst>
          </p:cNvPr>
          <p:cNvGrpSpPr>
            <a:grpSpLocks/>
          </p:cNvGrpSpPr>
          <p:nvPr/>
        </p:nvGrpSpPr>
        <p:grpSpPr bwMode="auto">
          <a:xfrm>
            <a:off x="3476625" y="3197225"/>
            <a:ext cx="1082675" cy="365125"/>
            <a:chOff x="4188" y="1804"/>
            <a:chExt cx="682" cy="230"/>
          </a:xfrm>
        </p:grpSpPr>
        <p:sp>
          <p:nvSpPr>
            <p:cNvPr id="190498" name="Line 38">
              <a:extLst>
                <a:ext uri="{FF2B5EF4-FFF2-40B4-BE49-F238E27FC236}">
                  <a16:creationId xmlns:a16="http://schemas.microsoft.com/office/drawing/2014/main" id="{167AF0DE-2654-6ADA-6D4A-68167B371EB4}"/>
                </a:ext>
              </a:extLst>
            </p:cNvPr>
            <p:cNvSpPr>
              <a:spLocks noChangeShapeType="1"/>
            </p:cNvSpPr>
            <p:nvPr/>
          </p:nvSpPr>
          <p:spPr bwMode="auto">
            <a:xfrm flipV="1">
              <a:off x="4398" y="2020"/>
              <a:ext cx="212"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9" name="Line 39">
              <a:extLst>
                <a:ext uri="{FF2B5EF4-FFF2-40B4-BE49-F238E27FC236}">
                  <a16:creationId xmlns:a16="http://schemas.microsoft.com/office/drawing/2014/main" id="{321E0EEE-0991-5FDD-6B64-B54AB0C90761}"/>
                </a:ext>
              </a:extLst>
            </p:cNvPr>
            <p:cNvSpPr>
              <a:spLocks noChangeShapeType="1"/>
            </p:cNvSpPr>
            <p:nvPr/>
          </p:nvSpPr>
          <p:spPr bwMode="auto">
            <a:xfrm rot="5400000" flipV="1">
              <a:off x="4495" y="1915"/>
              <a:ext cx="219"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0" name="Line 40">
              <a:extLst>
                <a:ext uri="{FF2B5EF4-FFF2-40B4-BE49-F238E27FC236}">
                  <a16:creationId xmlns:a16="http://schemas.microsoft.com/office/drawing/2014/main" id="{5FEE456A-B870-CFC2-60A8-135B115EF38D}"/>
                </a:ext>
              </a:extLst>
            </p:cNvPr>
            <p:cNvSpPr>
              <a:spLocks noChangeShapeType="1"/>
            </p:cNvSpPr>
            <p:nvPr/>
          </p:nvSpPr>
          <p:spPr bwMode="auto">
            <a:xfrm rot="5400000" flipV="1">
              <a:off x="4215" y="1920"/>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1" name="Line 41">
              <a:extLst>
                <a:ext uri="{FF2B5EF4-FFF2-40B4-BE49-F238E27FC236}">
                  <a16:creationId xmlns:a16="http://schemas.microsoft.com/office/drawing/2014/main" id="{9B2DE515-B760-8813-5DF1-2A916428B9DA}"/>
                </a:ext>
              </a:extLst>
            </p:cNvPr>
            <p:cNvSpPr>
              <a:spLocks noChangeShapeType="1"/>
            </p:cNvSpPr>
            <p:nvPr/>
          </p:nvSpPr>
          <p:spPr bwMode="auto">
            <a:xfrm rot="5400000" flipV="1">
              <a:off x="4283" y="1918"/>
              <a:ext cx="22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2" name="Line 42">
              <a:extLst>
                <a:ext uri="{FF2B5EF4-FFF2-40B4-BE49-F238E27FC236}">
                  <a16:creationId xmlns:a16="http://schemas.microsoft.com/office/drawing/2014/main" id="{7A1EE144-27F6-71D1-8369-AF567211AD5A}"/>
                </a:ext>
              </a:extLst>
            </p:cNvPr>
            <p:cNvSpPr>
              <a:spLocks noChangeShapeType="1"/>
            </p:cNvSpPr>
            <p:nvPr/>
          </p:nvSpPr>
          <p:spPr bwMode="auto">
            <a:xfrm>
              <a:off x="4595" y="1814"/>
              <a:ext cx="8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3" name="Line 43">
              <a:extLst>
                <a:ext uri="{FF2B5EF4-FFF2-40B4-BE49-F238E27FC236}">
                  <a16:creationId xmlns:a16="http://schemas.microsoft.com/office/drawing/2014/main" id="{A66B63AA-7C8E-7737-3815-7C91D74D6140}"/>
                </a:ext>
              </a:extLst>
            </p:cNvPr>
            <p:cNvSpPr>
              <a:spLocks noChangeShapeType="1"/>
            </p:cNvSpPr>
            <p:nvPr/>
          </p:nvSpPr>
          <p:spPr bwMode="auto">
            <a:xfrm flipV="1">
              <a:off x="4188" y="2023"/>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4" name="Line 44">
              <a:extLst>
                <a:ext uri="{FF2B5EF4-FFF2-40B4-BE49-F238E27FC236}">
                  <a16:creationId xmlns:a16="http://schemas.microsoft.com/office/drawing/2014/main" id="{08DA853D-B44A-C3F1-EC6C-3FE66F6F4FB5}"/>
                </a:ext>
              </a:extLst>
            </p:cNvPr>
            <p:cNvSpPr>
              <a:spLocks noChangeShapeType="1"/>
            </p:cNvSpPr>
            <p:nvPr/>
          </p:nvSpPr>
          <p:spPr bwMode="auto">
            <a:xfrm flipV="1">
              <a:off x="4319" y="1811"/>
              <a:ext cx="87"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5" name="Line 45">
              <a:extLst>
                <a:ext uri="{FF2B5EF4-FFF2-40B4-BE49-F238E27FC236}">
                  <a16:creationId xmlns:a16="http://schemas.microsoft.com/office/drawing/2014/main" id="{4057A948-FEB8-0CF5-ADC0-9F7BFD35A691}"/>
                </a:ext>
              </a:extLst>
            </p:cNvPr>
            <p:cNvSpPr>
              <a:spLocks noChangeShapeType="1"/>
            </p:cNvSpPr>
            <p:nvPr/>
          </p:nvSpPr>
          <p:spPr bwMode="auto">
            <a:xfrm rot="-5400000" flipH="1" flipV="1">
              <a:off x="4566" y="1926"/>
              <a:ext cx="217"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06" name="Line 46">
              <a:extLst>
                <a:ext uri="{FF2B5EF4-FFF2-40B4-BE49-F238E27FC236}">
                  <a16:creationId xmlns:a16="http://schemas.microsoft.com/office/drawing/2014/main" id="{ACCF34F6-C455-0760-A583-868BC001828B}"/>
                </a:ext>
              </a:extLst>
            </p:cNvPr>
            <p:cNvSpPr>
              <a:spLocks noChangeShapeType="1"/>
            </p:cNvSpPr>
            <p:nvPr/>
          </p:nvSpPr>
          <p:spPr bwMode="auto">
            <a:xfrm flipV="1">
              <a:off x="4671" y="2022"/>
              <a:ext cx="19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0488" name="Line 47">
            <a:extLst>
              <a:ext uri="{FF2B5EF4-FFF2-40B4-BE49-F238E27FC236}">
                <a16:creationId xmlns:a16="http://schemas.microsoft.com/office/drawing/2014/main" id="{A1F12ED7-6FC8-0A17-08E7-6D9D3020795B}"/>
              </a:ext>
            </a:extLst>
          </p:cNvPr>
          <p:cNvSpPr>
            <a:spLocks noChangeShapeType="1"/>
          </p:cNvSpPr>
          <p:nvPr/>
        </p:nvSpPr>
        <p:spPr bwMode="auto">
          <a:xfrm rot="5400000" flipV="1">
            <a:off x="5233193" y="4790282"/>
            <a:ext cx="3603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89" name="Line 48">
            <a:extLst>
              <a:ext uri="{FF2B5EF4-FFF2-40B4-BE49-F238E27FC236}">
                <a16:creationId xmlns:a16="http://schemas.microsoft.com/office/drawing/2014/main" id="{CECFC699-D4D1-A598-EAF5-D0A834C4B711}"/>
              </a:ext>
            </a:extLst>
          </p:cNvPr>
          <p:cNvSpPr>
            <a:spLocks noChangeShapeType="1"/>
          </p:cNvSpPr>
          <p:nvPr/>
        </p:nvSpPr>
        <p:spPr bwMode="auto">
          <a:xfrm>
            <a:off x="5407025" y="4622800"/>
            <a:ext cx="32861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0" name="Line 49">
            <a:extLst>
              <a:ext uri="{FF2B5EF4-FFF2-40B4-BE49-F238E27FC236}">
                <a16:creationId xmlns:a16="http://schemas.microsoft.com/office/drawing/2014/main" id="{2D6C9231-C9E8-FB37-7DFB-139544F6B125}"/>
              </a:ext>
            </a:extLst>
          </p:cNvPr>
          <p:cNvSpPr>
            <a:spLocks noChangeShapeType="1"/>
          </p:cNvSpPr>
          <p:nvPr/>
        </p:nvSpPr>
        <p:spPr bwMode="auto">
          <a:xfrm rot="5400000" flipV="1">
            <a:off x="5550693" y="4790282"/>
            <a:ext cx="3603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1" name="Line 50">
            <a:extLst>
              <a:ext uri="{FF2B5EF4-FFF2-40B4-BE49-F238E27FC236}">
                <a16:creationId xmlns:a16="http://schemas.microsoft.com/office/drawing/2014/main" id="{1769682C-0623-339E-4045-348CFD17D38F}"/>
              </a:ext>
            </a:extLst>
          </p:cNvPr>
          <p:cNvSpPr>
            <a:spLocks noChangeShapeType="1"/>
          </p:cNvSpPr>
          <p:nvPr/>
        </p:nvSpPr>
        <p:spPr bwMode="auto">
          <a:xfrm flipV="1">
            <a:off x="5716588" y="4957763"/>
            <a:ext cx="144462"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2" name="Line 51">
            <a:extLst>
              <a:ext uri="{FF2B5EF4-FFF2-40B4-BE49-F238E27FC236}">
                <a16:creationId xmlns:a16="http://schemas.microsoft.com/office/drawing/2014/main" id="{3369CDA5-42B5-34CE-5BB5-5AABD516FD96}"/>
              </a:ext>
            </a:extLst>
          </p:cNvPr>
          <p:cNvSpPr>
            <a:spLocks noChangeShapeType="1"/>
          </p:cNvSpPr>
          <p:nvPr/>
        </p:nvSpPr>
        <p:spPr bwMode="auto">
          <a:xfrm rot="5400000" flipV="1">
            <a:off x="5668168" y="4790282"/>
            <a:ext cx="3603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3" name="Line 52">
            <a:extLst>
              <a:ext uri="{FF2B5EF4-FFF2-40B4-BE49-F238E27FC236}">
                <a16:creationId xmlns:a16="http://schemas.microsoft.com/office/drawing/2014/main" id="{9E31D218-3594-55FC-CD57-B6A4DBA8D668}"/>
              </a:ext>
            </a:extLst>
          </p:cNvPr>
          <p:cNvSpPr>
            <a:spLocks noChangeShapeType="1"/>
          </p:cNvSpPr>
          <p:nvPr/>
        </p:nvSpPr>
        <p:spPr bwMode="auto">
          <a:xfrm>
            <a:off x="5832475" y="4622800"/>
            <a:ext cx="3635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4" name="Line 53">
            <a:extLst>
              <a:ext uri="{FF2B5EF4-FFF2-40B4-BE49-F238E27FC236}">
                <a16:creationId xmlns:a16="http://schemas.microsoft.com/office/drawing/2014/main" id="{86B4420A-04E5-946B-BBD0-7BEA56DC5FF8}"/>
              </a:ext>
            </a:extLst>
          </p:cNvPr>
          <p:cNvSpPr>
            <a:spLocks noChangeShapeType="1"/>
          </p:cNvSpPr>
          <p:nvPr/>
        </p:nvSpPr>
        <p:spPr bwMode="auto">
          <a:xfrm rot="5400000" flipV="1">
            <a:off x="6004718" y="4790282"/>
            <a:ext cx="36036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5" name="Line 54">
            <a:extLst>
              <a:ext uri="{FF2B5EF4-FFF2-40B4-BE49-F238E27FC236}">
                <a16:creationId xmlns:a16="http://schemas.microsoft.com/office/drawing/2014/main" id="{EAD55260-AE29-3ADE-188E-D1FD7A5D3316}"/>
              </a:ext>
            </a:extLst>
          </p:cNvPr>
          <p:cNvSpPr>
            <a:spLocks noChangeShapeType="1"/>
          </p:cNvSpPr>
          <p:nvPr/>
        </p:nvSpPr>
        <p:spPr bwMode="auto">
          <a:xfrm>
            <a:off x="6173788" y="4957763"/>
            <a:ext cx="131762"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6" name="Line 55">
            <a:extLst>
              <a:ext uri="{FF2B5EF4-FFF2-40B4-BE49-F238E27FC236}">
                <a16:creationId xmlns:a16="http://schemas.microsoft.com/office/drawing/2014/main" id="{649CEAC4-EFCE-842A-742C-771359605EB8}"/>
              </a:ext>
            </a:extLst>
          </p:cNvPr>
          <p:cNvSpPr>
            <a:spLocks noChangeShapeType="1"/>
          </p:cNvSpPr>
          <p:nvPr/>
        </p:nvSpPr>
        <p:spPr bwMode="auto">
          <a:xfrm>
            <a:off x="5300663" y="4957763"/>
            <a:ext cx="119062"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97" name="Rectangle 56">
            <a:extLst>
              <a:ext uri="{FF2B5EF4-FFF2-40B4-BE49-F238E27FC236}">
                <a16:creationId xmlns:a16="http://schemas.microsoft.com/office/drawing/2014/main" id="{0070B30B-374D-F04D-9628-B5A30BA52D8A}"/>
              </a:ext>
            </a:extLst>
          </p:cNvPr>
          <p:cNvSpPr>
            <a:spLocks noGrp="1" noChangeArrowheads="1"/>
          </p:cNvSpPr>
          <p:nvPr>
            <p:ph type="title" idx="4294967295"/>
          </p:nvPr>
        </p:nvSpPr>
        <p:spPr/>
        <p:txBody>
          <a:bodyPr/>
          <a:lstStyle/>
          <a:p>
            <a:pPr eaLnBrk="1" hangingPunct="1"/>
            <a:r>
              <a:rPr lang="en-US" altLang="en-US"/>
              <a:t>Switched-MOSFET Equivalent Resistance</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灯片编号占位符 11">
            <a:extLst>
              <a:ext uri="{FF2B5EF4-FFF2-40B4-BE49-F238E27FC236}">
                <a16:creationId xmlns:a16="http://schemas.microsoft.com/office/drawing/2014/main" id="{340BA897-19B6-97AE-5730-7C40339880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B737A4B-C10C-4D47-ACBC-0270B0A5B435}" type="slidenum">
              <a:rPr lang="en-US" altLang="en-US" sz="1600">
                <a:ea typeface="굴림" panose="020B0600000101010101" pitchFamily="34" charset="-127"/>
              </a:rPr>
              <a:pPr eaLnBrk="1" hangingPunct="1">
                <a:spcBef>
                  <a:spcPct val="0"/>
                </a:spcBef>
                <a:buFontTx/>
                <a:buNone/>
              </a:pPr>
              <a:t>185</a:t>
            </a:fld>
            <a:endParaRPr lang="en-US" altLang="en-US" sz="1600">
              <a:ea typeface="굴림" panose="020B0600000101010101" pitchFamily="34" charset="-127"/>
            </a:endParaRPr>
          </a:p>
        </p:txBody>
      </p:sp>
      <p:sp>
        <p:nvSpPr>
          <p:cNvPr id="191491" name="Rectangle 2">
            <a:extLst>
              <a:ext uri="{FF2B5EF4-FFF2-40B4-BE49-F238E27FC236}">
                <a16:creationId xmlns:a16="http://schemas.microsoft.com/office/drawing/2014/main" id="{725AF3D6-8AA6-7D80-684F-88346740E7BE}"/>
              </a:ext>
            </a:extLst>
          </p:cNvPr>
          <p:cNvSpPr>
            <a:spLocks noGrp="1" noChangeArrowheads="1"/>
          </p:cNvSpPr>
          <p:nvPr>
            <p:ph type="title" idx="4294967295"/>
          </p:nvPr>
        </p:nvSpPr>
        <p:spPr>
          <a:xfrm>
            <a:off x="719138" y="476250"/>
            <a:ext cx="7772400" cy="609600"/>
          </a:xfrm>
        </p:spPr>
        <p:txBody>
          <a:bodyPr/>
          <a:lstStyle/>
          <a:p>
            <a:pPr eaLnBrk="1" hangingPunct="1"/>
            <a:r>
              <a:rPr lang="en-US" altLang="en-US"/>
              <a:t>Switched R-MOSFET-C</a:t>
            </a:r>
            <a:r>
              <a:rPr lang="en-US" altLang="en-US" sz="3200"/>
              <a:t> </a:t>
            </a:r>
            <a:r>
              <a:rPr lang="en-US" altLang="en-US"/>
              <a:t>Filter</a:t>
            </a:r>
          </a:p>
        </p:txBody>
      </p:sp>
      <p:sp>
        <p:nvSpPr>
          <p:cNvPr id="191492" name="Rectangle 3">
            <a:extLst>
              <a:ext uri="{FF2B5EF4-FFF2-40B4-BE49-F238E27FC236}">
                <a16:creationId xmlns:a16="http://schemas.microsoft.com/office/drawing/2014/main" id="{2756DD86-7A35-B3C7-7D3C-6ABFA07B5BD9}"/>
              </a:ext>
            </a:extLst>
          </p:cNvPr>
          <p:cNvSpPr>
            <a:spLocks noGrp="1" noChangeArrowheads="1"/>
          </p:cNvSpPr>
          <p:nvPr>
            <p:ph type="body" idx="4294967295"/>
          </p:nvPr>
        </p:nvSpPr>
        <p:spPr>
          <a:xfrm>
            <a:off x="792163" y="1376363"/>
            <a:ext cx="7737475" cy="1736725"/>
          </a:xfrm>
          <a:noFill/>
        </p:spPr>
        <p:txBody>
          <a:bodyPr/>
          <a:lstStyle/>
          <a:p>
            <a:pPr eaLnBrk="1" hangingPunct="1">
              <a:spcBef>
                <a:spcPct val="40000"/>
              </a:spcBef>
            </a:pPr>
            <a:r>
              <a:rPr lang="en-US" altLang="en-US" sz="2000"/>
              <a:t>MOSFET is a non-linear element</a:t>
            </a:r>
          </a:p>
          <a:p>
            <a:pPr eaLnBrk="1" hangingPunct="1">
              <a:spcBef>
                <a:spcPct val="40000"/>
              </a:spcBef>
            </a:pPr>
            <a:r>
              <a:rPr lang="en-US" altLang="en-US" sz="2000"/>
              <a:t>Linearity can be improved by adding a resistance in series</a:t>
            </a:r>
          </a:p>
          <a:p>
            <a:pPr eaLnBrk="1" hangingPunct="1">
              <a:spcBef>
                <a:spcPct val="40000"/>
              </a:spcBef>
            </a:pPr>
            <a:r>
              <a:rPr lang="en-US" altLang="en-US" sz="2000"/>
              <a:t>Voltage mostly dropped across linear resistor</a:t>
            </a:r>
          </a:p>
        </p:txBody>
      </p:sp>
      <p:sp>
        <p:nvSpPr>
          <p:cNvPr id="191493" name="Freeform 4">
            <a:extLst>
              <a:ext uri="{FF2B5EF4-FFF2-40B4-BE49-F238E27FC236}">
                <a16:creationId xmlns:a16="http://schemas.microsoft.com/office/drawing/2014/main" id="{BCCA3544-1839-29BB-39BB-E1CD16BE7FB8}"/>
              </a:ext>
            </a:extLst>
          </p:cNvPr>
          <p:cNvSpPr>
            <a:spLocks/>
          </p:cNvSpPr>
          <p:nvPr/>
        </p:nvSpPr>
        <p:spPr bwMode="auto">
          <a:xfrm rot="-5400000">
            <a:off x="5577681" y="3912394"/>
            <a:ext cx="195263"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1494" name="Group 5">
            <a:extLst>
              <a:ext uri="{FF2B5EF4-FFF2-40B4-BE49-F238E27FC236}">
                <a16:creationId xmlns:a16="http://schemas.microsoft.com/office/drawing/2014/main" id="{8D105FF3-B8D1-E2D7-1875-B6D9BAEF7DE9}"/>
              </a:ext>
            </a:extLst>
          </p:cNvPr>
          <p:cNvGrpSpPr>
            <a:grpSpLocks/>
          </p:cNvGrpSpPr>
          <p:nvPr/>
        </p:nvGrpSpPr>
        <p:grpSpPr bwMode="auto">
          <a:xfrm rot="5400000" flipV="1">
            <a:off x="6429375" y="3770313"/>
            <a:ext cx="401638" cy="544512"/>
            <a:chOff x="1956" y="2015"/>
            <a:chExt cx="253" cy="343"/>
          </a:xfrm>
        </p:grpSpPr>
        <p:sp>
          <p:nvSpPr>
            <p:cNvPr id="191517" name="Line 6">
              <a:extLst>
                <a:ext uri="{FF2B5EF4-FFF2-40B4-BE49-F238E27FC236}">
                  <a16:creationId xmlns:a16="http://schemas.microsoft.com/office/drawing/2014/main" id="{7367FF70-0984-5224-3C70-E9D6E8F966D4}"/>
                </a:ext>
              </a:extLst>
            </p:cNvPr>
            <p:cNvSpPr>
              <a:spLocks noChangeShapeType="1"/>
            </p:cNvSpPr>
            <p:nvPr/>
          </p:nvSpPr>
          <p:spPr bwMode="auto">
            <a:xfrm flipH="1">
              <a:off x="2112" y="2254"/>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1518" name="Line 7">
              <a:extLst>
                <a:ext uri="{FF2B5EF4-FFF2-40B4-BE49-F238E27FC236}">
                  <a16:creationId xmlns:a16="http://schemas.microsoft.com/office/drawing/2014/main" id="{4656F1A7-A133-9B6D-DA7C-1AD2A4E4B10D}"/>
                </a:ext>
              </a:extLst>
            </p:cNvPr>
            <p:cNvSpPr>
              <a:spLocks noChangeShapeType="1"/>
            </p:cNvSpPr>
            <p:nvPr/>
          </p:nvSpPr>
          <p:spPr bwMode="auto">
            <a:xfrm flipH="1">
              <a:off x="2115" y="2071"/>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9" name="Line 8">
              <a:extLst>
                <a:ext uri="{FF2B5EF4-FFF2-40B4-BE49-F238E27FC236}">
                  <a16:creationId xmlns:a16="http://schemas.microsoft.com/office/drawing/2014/main" id="{1138BC9E-B4F1-58DF-045E-3274C4449FC1}"/>
                </a:ext>
              </a:extLst>
            </p:cNvPr>
            <p:cNvSpPr>
              <a:spLocks noChangeShapeType="1"/>
            </p:cNvSpPr>
            <p:nvPr/>
          </p:nvSpPr>
          <p:spPr bwMode="auto">
            <a:xfrm flipH="1">
              <a:off x="2071" y="2116"/>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0" name="Line 9">
              <a:extLst>
                <a:ext uri="{FF2B5EF4-FFF2-40B4-BE49-F238E27FC236}">
                  <a16:creationId xmlns:a16="http://schemas.microsoft.com/office/drawing/2014/main" id="{7706D8F3-FC84-F257-9B07-364CECE1E24C}"/>
                </a:ext>
              </a:extLst>
            </p:cNvPr>
            <p:cNvSpPr>
              <a:spLocks noChangeShapeType="1"/>
            </p:cNvSpPr>
            <p:nvPr/>
          </p:nvSpPr>
          <p:spPr bwMode="auto">
            <a:xfrm flipH="1">
              <a:off x="1956" y="2185"/>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1" name="Line 10">
              <a:extLst>
                <a:ext uri="{FF2B5EF4-FFF2-40B4-BE49-F238E27FC236}">
                  <a16:creationId xmlns:a16="http://schemas.microsoft.com/office/drawing/2014/main" id="{56FE8F31-7392-B993-DDD5-A4ADE15EEC81}"/>
                </a:ext>
              </a:extLst>
            </p:cNvPr>
            <p:cNvSpPr>
              <a:spLocks noChangeShapeType="1"/>
            </p:cNvSpPr>
            <p:nvPr/>
          </p:nvSpPr>
          <p:spPr bwMode="auto">
            <a:xfrm flipV="1">
              <a:off x="2209" y="2015"/>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2" name="Line 11">
              <a:extLst>
                <a:ext uri="{FF2B5EF4-FFF2-40B4-BE49-F238E27FC236}">
                  <a16:creationId xmlns:a16="http://schemas.microsoft.com/office/drawing/2014/main" id="{ACF3123E-83F1-9806-5F0C-7B0589C5A576}"/>
                </a:ext>
              </a:extLst>
            </p:cNvPr>
            <p:cNvSpPr>
              <a:spLocks noChangeShapeType="1"/>
            </p:cNvSpPr>
            <p:nvPr/>
          </p:nvSpPr>
          <p:spPr bwMode="auto">
            <a:xfrm flipV="1">
              <a:off x="2208" y="2254"/>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23" name="Line 12">
              <a:extLst>
                <a:ext uri="{FF2B5EF4-FFF2-40B4-BE49-F238E27FC236}">
                  <a16:creationId xmlns:a16="http://schemas.microsoft.com/office/drawing/2014/main" id="{3E4DAAC7-962A-02F1-9414-46B8521D3EEB}"/>
                </a:ext>
              </a:extLst>
            </p:cNvPr>
            <p:cNvSpPr>
              <a:spLocks noChangeShapeType="1"/>
            </p:cNvSpPr>
            <p:nvPr/>
          </p:nvSpPr>
          <p:spPr bwMode="auto">
            <a:xfrm flipH="1">
              <a:off x="2113" y="2108"/>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1495" name="Line 13">
            <a:extLst>
              <a:ext uri="{FF2B5EF4-FFF2-40B4-BE49-F238E27FC236}">
                <a16:creationId xmlns:a16="http://schemas.microsoft.com/office/drawing/2014/main" id="{D4859F9A-8C5D-38FC-D56C-96C9AB399F9C}"/>
              </a:ext>
            </a:extLst>
          </p:cNvPr>
          <p:cNvSpPr>
            <a:spLocks noChangeShapeType="1"/>
          </p:cNvSpPr>
          <p:nvPr/>
        </p:nvSpPr>
        <p:spPr bwMode="auto">
          <a:xfrm>
            <a:off x="5956300" y="4244975"/>
            <a:ext cx="4762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6" name="Line 14">
            <a:extLst>
              <a:ext uri="{FF2B5EF4-FFF2-40B4-BE49-F238E27FC236}">
                <a16:creationId xmlns:a16="http://schemas.microsoft.com/office/drawing/2014/main" id="{723F167C-E58E-FB60-059B-785D778BF5D2}"/>
              </a:ext>
            </a:extLst>
          </p:cNvPr>
          <p:cNvSpPr>
            <a:spLocks noChangeShapeType="1"/>
          </p:cNvSpPr>
          <p:nvPr/>
        </p:nvSpPr>
        <p:spPr bwMode="auto">
          <a:xfrm>
            <a:off x="6764338" y="4240213"/>
            <a:ext cx="48577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7" name="Line 15">
            <a:extLst>
              <a:ext uri="{FF2B5EF4-FFF2-40B4-BE49-F238E27FC236}">
                <a16:creationId xmlns:a16="http://schemas.microsoft.com/office/drawing/2014/main" id="{854BFB59-DD35-575A-AAB1-F67480A7EC77}"/>
              </a:ext>
            </a:extLst>
          </p:cNvPr>
          <p:cNvSpPr>
            <a:spLocks noChangeShapeType="1"/>
          </p:cNvSpPr>
          <p:nvPr/>
        </p:nvSpPr>
        <p:spPr bwMode="auto">
          <a:xfrm>
            <a:off x="5062538" y="4244975"/>
            <a:ext cx="361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8" name="Text Box 16">
            <a:extLst>
              <a:ext uri="{FF2B5EF4-FFF2-40B4-BE49-F238E27FC236}">
                <a16:creationId xmlns:a16="http://schemas.microsoft.com/office/drawing/2014/main" id="{FE995172-7FD9-9308-58F6-80A6AAF9949A}"/>
              </a:ext>
            </a:extLst>
          </p:cNvPr>
          <p:cNvSpPr txBox="1">
            <a:spLocks noChangeArrowheads="1"/>
          </p:cNvSpPr>
          <p:nvPr/>
        </p:nvSpPr>
        <p:spPr bwMode="auto">
          <a:xfrm>
            <a:off x="6359525" y="4422775"/>
            <a:ext cx="53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R</a:t>
            </a:r>
            <a:r>
              <a:rPr lang="en-US" altLang="en-US" sz="1600" b="1" i="0" baseline="-25000">
                <a:ea typeface="굴림" panose="020B0600000101010101" pitchFamily="34" charset="-127"/>
              </a:rPr>
              <a:t>on</a:t>
            </a:r>
          </a:p>
        </p:txBody>
      </p:sp>
      <p:sp>
        <p:nvSpPr>
          <p:cNvPr id="191499" name="Text Box 17">
            <a:extLst>
              <a:ext uri="{FF2B5EF4-FFF2-40B4-BE49-F238E27FC236}">
                <a16:creationId xmlns:a16="http://schemas.microsoft.com/office/drawing/2014/main" id="{EC89C5FB-8EB3-10AF-AF40-E1224CA1C740}"/>
              </a:ext>
            </a:extLst>
          </p:cNvPr>
          <p:cNvSpPr txBox="1">
            <a:spLocks noChangeArrowheads="1"/>
          </p:cNvSpPr>
          <p:nvPr/>
        </p:nvSpPr>
        <p:spPr bwMode="auto">
          <a:xfrm>
            <a:off x="5376863" y="4379913"/>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000" b="1" i="0">
                <a:ea typeface="굴림" panose="020B0600000101010101" pitchFamily="34" charset="-127"/>
              </a:rPr>
              <a:t>R</a:t>
            </a:r>
            <a:endParaRPr lang="en-US" altLang="en-US" sz="2000" b="1" i="0" baseline="-25000">
              <a:ea typeface="굴림" panose="020B0600000101010101" pitchFamily="34" charset="-127"/>
            </a:endParaRPr>
          </a:p>
        </p:txBody>
      </p:sp>
      <p:sp>
        <p:nvSpPr>
          <p:cNvPr id="191500" name="Text Box 18">
            <a:extLst>
              <a:ext uri="{FF2B5EF4-FFF2-40B4-BE49-F238E27FC236}">
                <a16:creationId xmlns:a16="http://schemas.microsoft.com/office/drawing/2014/main" id="{08515404-FBF7-2049-7A8D-1E9D6017C376}"/>
              </a:ext>
            </a:extLst>
          </p:cNvPr>
          <p:cNvSpPr txBox="1">
            <a:spLocks noChangeArrowheads="1"/>
          </p:cNvSpPr>
          <p:nvPr/>
        </p:nvSpPr>
        <p:spPr bwMode="auto">
          <a:xfrm>
            <a:off x="5338763" y="4913313"/>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2000" b="1" i="0">
                <a:ea typeface="굴림" panose="020B0600000101010101" pitchFamily="34" charset="-127"/>
              </a:rPr>
              <a:t>Δ</a:t>
            </a:r>
            <a:r>
              <a:rPr lang="en-US" altLang="en-US" sz="2000" b="1" i="0">
                <a:ea typeface="굴림" panose="020B0600000101010101" pitchFamily="34" charset="-127"/>
              </a:rPr>
              <a:t>V</a:t>
            </a:r>
            <a:r>
              <a:rPr lang="en-US" altLang="en-US" sz="2000" b="1" i="0" baseline="-25000">
                <a:ea typeface="굴림" panose="020B0600000101010101" pitchFamily="34" charset="-127"/>
              </a:rPr>
              <a:t>R</a:t>
            </a:r>
          </a:p>
        </p:txBody>
      </p:sp>
      <p:sp>
        <p:nvSpPr>
          <p:cNvPr id="191501" name="Text Box 19">
            <a:extLst>
              <a:ext uri="{FF2B5EF4-FFF2-40B4-BE49-F238E27FC236}">
                <a16:creationId xmlns:a16="http://schemas.microsoft.com/office/drawing/2014/main" id="{94ADB006-40F0-7B6C-002A-5A6DDBEDDDDB}"/>
              </a:ext>
            </a:extLst>
          </p:cNvPr>
          <p:cNvSpPr txBox="1">
            <a:spLocks noChangeArrowheads="1"/>
          </p:cNvSpPr>
          <p:nvPr/>
        </p:nvSpPr>
        <p:spPr bwMode="auto">
          <a:xfrm>
            <a:off x="6270625" y="4924425"/>
            <a:ext cx="774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600" b="1" i="0">
                <a:ea typeface="굴림" panose="020B0600000101010101" pitchFamily="34" charset="-127"/>
              </a:rPr>
              <a:t>Δ</a:t>
            </a:r>
            <a:r>
              <a:rPr lang="en-US" altLang="en-US" sz="1600" b="1" i="0">
                <a:ea typeface="굴림" panose="020B0600000101010101" pitchFamily="34" charset="-127"/>
              </a:rPr>
              <a:t>V</a:t>
            </a:r>
            <a:r>
              <a:rPr lang="en-US" altLang="en-US" sz="1600" b="1" i="0" baseline="-25000">
                <a:ea typeface="굴림" panose="020B0600000101010101" pitchFamily="34" charset="-127"/>
              </a:rPr>
              <a:t>M1</a:t>
            </a:r>
          </a:p>
        </p:txBody>
      </p:sp>
      <p:sp>
        <p:nvSpPr>
          <p:cNvPr id="191502" name="Text Box 20">
            <a:extLst>
              <a:ext uri="{FF2B5EF4-FFF2-40B4-BE49-F238E27FC236}">
                <a16:creationId xmlns:a16="http://schemas.microsoft.com/office/drawing/2014/main" id="{80B3F7A1-A516-7F19-BBE4-4A92377F9903}"/>
              </a:ext>
            </a:extLst>
          </p:cNvPr>
          <p:cNvSpPr txBox="1">
            <a:spLocks noChangeArrowheads="1"/>
          </p:cNvSpPr>
          <p:nvPr/>
        </p:nvSpPr>
        <p:spPr bwMode="auto">
          <a:xfrm>
            <a:off x="5891213" y="441801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&gt;&gt;</a:t>
            </a:r>
          </a:p>
        </p:txBody>
      </p:sp>
      <p:sp>
        <p:nvSpPr>
          <p:cNvPr id="191503" name="Text Box 21">
            <a:extLst>
              <a:ext uri="{FF2B5EF4-FFF2-40B4-BE49-F238E27FC236}">
                <a16:creationId xmlns:a16="http://schemas.microsoft.com/office/drawing/2014/main" id="{53CC8063-369B-C2CF-7491-33736EF1A882}"/>
              </a:ext>
            </a:extLst>
          </p:cNvPr>
          <p:cNvSpPr txBox="1">
            <a:spLocks noChangeArrowheads="1"/>
          </p:cNvSpPr>
          <p:nvPr/>
        </p:nvSpPr>
        <p:spPr bwMode="auto">
          <a:xfrm>
            <a:off x="5899150" y="492125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&gt;&gt;</a:t>
            </a:r>
          </a:p>
        </p:txBody>
      </p:sp>
      <p:grpSp>
        <p:nvGrpSpPr>
          <p:cNvPr id="191504" name="Group 22">
            <a:extLst>
              <a:ext uri="{FF2B5EF4-FFF2-40B4-BE49-F238E27FC236}">
                <a16:creationId xmlns:a16="http://schemas.microsoft.com/office/drawing/2014/main" id="{9480F0C0-E319-D3DB-AF87-215EDB8E3BEE}"/>
              </a:ext>
            </a:extLst>
          </p:cNvPr>
          <p:cNvGrpSpPr>
            <a:grpSpLocks/>
          </p:cNvGrpSpPr>
          <p:nvPr/>
        </p:nvGrpSpPr>
        <p:grpSpPr bwMode="auto">
          <a:xfrm rot="5400000" flipV="1">
            <a:off x="2170113" y="3806825"/>
            <a:ext cx="401637" cy="544513"/>
            <a:chOff x="1956" y="2015"/>
            <a:chExt cx="253" cy="343"/>
          </a:xfrm>
        </p:grpSpPr>
        <p:sp>
          <p:nvSpPr>
            <p:cNvPr id="191510" name="Line 23">
              <a:extLst>
                <a:ext uri="{FF2B5EF4-FFF2-40B4-BE49-F238E27FC236}">
                  <a16:creationId xmlns:a16="http://schemas.microsoft.com/office/drawing/2014/main" id="{95C6438F-6B66-0F85-E7AB-4206ED97ED23}"/>
                </a:ext>
              </a:extLst>
            </p:cNvPr>
            <p:cNvSpPr>
              <a:spLocks noChangeShapeType="1"/>
            </p:cNvSpPr>
            <p:nvPr/>
          </p:nvSpPr>
          <p:spPr bwMode="auto">
            <a:xfrm flipH="1">
              <a:off x="2112" y="2254"/>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1511" name="Line 24">
              <a:extLst>
                <a:ext uri="{FF2B5EF4-FFF2-40B4-BE49-F238E27FC236}">
                  <a16:creationId xmlns:a16="http://schemas.microsoft.com/office/drawing/2014/main" id="{3F23C7F2-FA34-E4BF-49AD-F3339A0BCDB8}"/>
                </a:ext>
              </a:extLst>
            </p:cNvPr>
            <p:cNvSpPr>
              <a:spLocks noChangeShapeType="1"/>
            </p:cNvSpPr>
            <p:nvPr/>
          </p:nvSpPr>
          <p:spPr bwMode="auto">
            <a:xfrm flipH="1">
              <a:off x="2115" y="2071"/>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2" name="Line 25">
              <a:extLst>
                <a:ext uri="{FF2B5EF4-FFF2-40B4-BE49-F238E27FC236}">
                  <a16:creationId xmlns:a16="http://schemas.microsoft.com/office/drawing/2014/main" id="{B3023266-113B-3F1C-8E0A-DDA396769F0A}"/>
                </a:ext>
              </a:extLst>
            </p:cNvPr>
            <p:cNvSpPr>
              <a:spLocks noChangeShapeType="1"/>
            </p:cNvSpPr>
            <p:nvPr/>
          </p:nvSpPr>
          <p:spPr bwMode="auto">
            <a:xfrm flipH="1">
              <a:off x="2071" y="2116"/>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3" name="Line 26">
              <a:extLst>
                <a:ext uri="{FF2B5EF4-FFF2-40B4-BE49-F238E27FC236}">
                  <a16:creationId xmlns:a16="http://schemas.microsoft.com/office/drawing/2014/main" id="{D3C32AB8-748F-525B-C72F-BF7A73FBEDE5}"/>
                </a:ext>
              </a:extLst>
            </p:cNvPr>
            <p:cNvSpPr>
              <a:spLocks noChangeShapeType="1"/>
            </p:cNvSpPr>
            <p:nvPr/>
          </p:nvSpPr>
          <p:spPr bwMode="auto">
            <a:xfrm flipH="1">
              <a:off x="1956" y="2185"/>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4" name="Line 27">
              <a:extLst>
                <a:ext uri="{FF2B5EF4-FFF2-40B4-BE49-F238E27FC236}">
                  <a16:creationId xmlns:a16="http://schemas.microsoft.com/office/drawing/2014/main" id="{55DFACFC-0BF6-BD3C-8497-E1EBFA723BBB}"/>
                </a:ext>
              </a:extLst>
            </p:cNvPr>
            <p:cNvSpPr>
              <a:spLocks noChangeShapeType="1"/>
            </p:cNvSpPr>
            <p:nvPr/>
          </p:nvSpPr>
          <p:spPr bwMode="auto">
            <a:xfrm flipV="1">
              <a:off x="2209" y="2015"/>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5" name="Line 28">
              <a:extLst>
                <a:ext uri="{FF2B5EF4-FFF2-40B4-BE49-F238E27FC236}">
                  <a16:creationId xmlns:a16="http://schemas.microsoft.com/office/drawing/2014/main" id="{366F5ED1-2B83-D17C-1FC5-E8542115ABBD}"/>
                </a:ext>
              </a:extLst>
            </p:cNvPr>
            <p:cNvSpPr>
              <a:spLocks noChangeShapeType="1"/>
            </p:cNvSpPr>
            <p:nvPr/>
          </p:nvSpPr>
          <p:spPr bwMode="auto">
            <a:xfrm flipV="1">
              <a:off x="2208" y="2254"/>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6" name="Line 29">
              <a:extLst>
                <a:ext uri="{FF2B5EF4-FFF2-40B4-BE49-F238E27FC236}">
                  <a16:creationId xmlns:a16="http://schemas.microsoft.com/office/drawing/2014/main" id="{A614B3B4-C6CE-2605-4441-552F32F1EC0F}"/>
                </a:ext>
              </a:extLst>
            </p:cNvPr>
            <p:cNvSpPr>
              <a:spLocks noChangeShapeType="1"/>
            </p:cNvSpPr>
            <p:nvPr/>
          </p:nvSpPr>
          <p:spPr bwMode="auto">
            <a:xfrm flipH="1">
              <a:off x="2113" y="2108"/>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1505" name="Line 30">
            <a:extLst>
              <a:ext uri="{FF2B5EF4-FFF2-40B4-BE49-F238E27FC236}">
                <a16:creationId xmlns:a16="http://schemas.microsoft.com/office/drawing/2014/main" id="{3697F5F8-8083-E7EA-B4C4-97366DDB0E6D}"/>
              </a:ext>
            </a:extLst>
          </p:cNvPr>
          <p:cNvSpPr>
            <a:spLocks noChangeShapeType="1"/>
          </p:cNvSpPr>
          <p:nvPr/>
        </p:nvSpPr>
        <p:spPr bwMode="auto">
          <a:xfrm>
            <a:off x="1763713" y="4281488"/>
            <a:ext cx="40957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06" name="Line 31">
            <a:extLst>
              <a:ext uri="{FF2B5EF4-FFF2-40B4-BE49-F238E27FC236}">
                <a16:creationId xmlns:a16="http://schemas.microsoft.com/office/drawing/2014/main" id="{AFF58906-F726-CE04-0E7C-71ED581B3E7F}"/>
              </a:ext>
            </a:extLst>
          </p:cNvPr>
          <p:cNvSpPr>
            <a:spLocks noChangeShapeType="1"/>
          </p:cNvSpPr>
          <p:nvPr/>
        </p:nvSpPr>
        <p:spPr bwMode="auto">
          <a:xfrm>
            <a:off x="2505075" y="4276725"/>
            <a:ext cx="48577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07" name="Text Box 32">
            <a:extLst>
              <a:ext uri="{FF2B5EF4-FFF2-40B4-BE49-F238E27FC236}">
                <a16:creationId xmlns:a16="http://schemas.microsoft.com/office/drawing/2014/main" id="{54822016-7322-CFE3-13A2-A7B7DB86F6BD}"/>
              </a:ext>
            </a:extLst>
          </p:cNvPr>
          <p:cNvSpPr txBox="1">
            <a:spLocks noChangeArrowheads="1"/>
          </p:cNvSpPr>
          <p:nvPr/>
        </p:nvSpPr>
        <p:spPr bwMode="auto">
          <a:xfrm>
            <a:off x="6440488" y="3500438"/>
            <a:ext cx="376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solidFill>
                  <a:srgbClr val="0000FF"/>
                </a:solidFill>
                <a:ea typeface="굴림" panose="020B0600000101010101" pitchFamily="34" charset="-127"/>
                <a:sym typeface="Symbol" panose="05050102010706020507" pitchFamily="18" charset="2"/>
              </a:rPr>
              <a:t>Ф</a:t>
            </a:r>
            <a:endParaRPr lang="ru-RU" altLang="en-US" sz="1800" b="1" i="0" baseline="-25000">
              <a:solidFill>
                <a:srgbClr val="0000FF"/>
              </a:solidFill>
              <a:ea typeface="굴림" panose="020B0600000101010101" pitchFamily="34" charset="-127"/>
              <a:sym typeface="Symbol" panose="05050102010706020507" pitchFamily="18" charset="2"/>
            </a:endParaRPr>
          </a:p>
        </p:txBody>
      </p:sp>
      <p:sp>
        <p:nvSpPr>
          <p:cNvPr id="191508" name="Text Box 33">
            <a:extLst>
              <a:ext uri="{FF2B5EF4-FFF2-40B4-BE49-F238E27FC236}">
                <a16:creationId xmlns:a16="http://schemas.microsoft.com/office/drawing/2014/main" id="{8A08EB0B-DC4D-83D2-1EEC-7709403E8D75}"/>
              </a:ext>
            </a:extLst>
          </p:cNvPr>
          <p:cNvSpPr txBox="1">
            <a:spLocks noChangeArrowheads="1"/>
          </p:cNvSpPr>
          <p:nvPr/>
        </p:nvSpPr>
        <p:spPr bwMode="auto">
          <a:xfrm>
            <a:off x="2171700" y="3546475"/>
            <a:ext cx="376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solidFill>
                  <a:srgbClr val="0000FF"/>
                </a:solidFill>
                <a:ea typeface="굴림" panose="020B0600000101010101" pitchFamily="34" charset="-127"/>
                <a:sym typeface="Symbol" panose="05050102010706020507" pitchFamily="18" charset="2"/>
              </a:rPr>
              <a:t>Ф</a:t>
            </a:r>
            <a:endParaRPr lang="ru-RU" altLang="en-US" sz="1800" b="1" i="0" baseline="-25000">
              <a:solidFill>
                <a:srgbClr val="0000FF"/>
              </a:solidFill>
              <a:ea typeface="굴림" panose="020B0600000101010101" pitchFamily="34" charset="-127"/>
              <a:sym typeface="Symbol" panose="05050102010706020507" pitchFamily="18" charset="2"/>
            </a:endParaRPr>
          </a:p>
        </p:txBody>
      </p:sp>
      <p:sp>
        <p:nvSpPr>
          <p:cNvPr id="191509" name="Line 34">
            <a:extLst>
              <a:ext uri="{FF2B5EF4-FFF2-40B4-BE49-F238E27FC236}">
                <a16:creationId xmlns:a16="http://schemas.microsoft.com/office/drawing/2014/main" id="{9AECDF5E-8039-65B6-6714-308C1C92C25D}"/>
              </a:ext>
            </a:extLst>
          </p:cNvPr>
          <p:cNvSpPr>
            <a:spLocks noChangeShapeType="1"/>
          </p:cNvSpPr>
          <p:nvPr/>
        </p:nvSpPr>
        <p:spPr bwMode="auto">
          <a:xfrm>
            <a:off x="3543300" y="4267200"/>
            <a:ext cx="933450"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灯片编号占位符 11">
            <a:extLst>
              <a:ext uri="{FF2B5EF4-FFF2-40B4-BE49-F238E27FC236}">
                <a16:creationId xmlns:a16="http://schemas.microsoft.com/office/drawing/2014/main" id="{9616C3B4-5B5B-5CF9-0F2C-DBFB3E41DA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B17F241-9B5A-4587-89DA-D6262554E1D6}" type="slidenum">
              <a:rPr lang="en-US" altLang="en-US" sz="1600">
                <a:ea typeface="굴림" panose="020B0600000101010101" pitchFamily="34" charset="-127"/>
              </a:rPr>
              <a:pPr eaLnBrk="1" hangingPunct="1">
                <a:spcBef>
                  <a:spcPct val="0"/>
                </a:spcBef>
                <a:buFontTx/>
                <a:buNone/>
              </a:pPr>
              <a:t>186</a:t>
            </a:fld>
            <a:endParaRPr lang="en-US" altLang="en-US" sz="1600">
              <a:ea typeface="굴림" panose="020B0600000101010101" pitchFamily="34" charset="-127"/>
            </a:endParaRPr>
          </a:p>
        </p:txBody>
      </p:sp>
      <p:grpSp>
        <p:nvGrpSpPr>
          <p:cNvPr id="192515" name="Group 118">
            <a:extLst>
              <a:ext uri="{FF2B5EF4-FFF2-40B4-BE49-F238E27FC236}">
                <a16:creationId xmlns:a16="http://schemas.microsoft.com/office/drawing/2014/main" id="{C5A0EF82-706D-D60E-5FA8-99089D87453B}"/>
              </a:ext>
            </a:extLst>
          </p:cNvPr>
          <p:cNvGrpSpPr>
            <a:grpSpLocks/>
          </p:cNvGrpSpPr>
          <p:nvPr/>
        </p:nvGrpSpPr>
        <p:grpSpPr bwMode="auto">
          <a:xfrm>
            <a:off x="506413" y="963613"/>
            <a:ext cx="5686425" cy="2857500"/>
            <a:chOff x="203" y="607"/>
            <a:chExt cx="3582" cy="1800"/>
          </a:xfrm>
        </p:grpSpPr>
        <p:grpSp>
          <p:nvGrpSpPr>
            <p:cNvPr id="192571" name="Group 52">
              <a:extLst>
                <a:ext uri="{FF2B5EF4-FFF2-40B4-BE49-F238E27FC236}">
                  <a16:creationId xmlns:a16="http://schemas.microsoft.com/office/drawing/2014/main" id="{16831F5A-4A5E-1DE4-81A7-B38DA2B4232E}"/>
                </a:ext>
              </a:extLst>
            </p:cNvPr>
            <p:cNvGrpSpPr>
              <a:grpSpLocks/>
            </p:cNvGrpSpPr>
            <p:nvPr/>
          </p:nvGrpSpPr>
          <p:grpSpPr bwMode="auto">
            <a:xfrm rot="5400000">
              <a:off x="2663" y="1254"/>
              <a:ext cx="139" cy="336"/>
              <a:chOff x="1536" y="2496"/>
              <a:chExt cx="152" cy="354"/>
            </a:xfrm>
          </p:grpSpPr>
          <p:sp>
            <p:nvSpPr>
              <p:cNvPr id="192628" name="Line 53">
                <a:extLst>
                  <a:ext uri="{FF2B5EF4-FFF2-40B4-BE49-F238E27FC236}">
                    <a16:creationId xmlns:a16="http://schemas.microsoft.com/office/drawing/2014/main" id="{755BB840-4B6F-0BBC-8E7A-5F446FC2C90F}"/>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629" name="Line 54">
                <a:extLst>
                  <a:ext uri="{FF2B5EF4-FFF2-40B4-BE49-F238E27FC236}">
                    <a16:creationId xmlns:a16="http://schemas.microsoft.com/office/drawing/2014/main" id="{C6247732-DE5A-5E9E-DC88-05DB5863B39D}"/>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630" name="Line 55">
                <a:extLst>
                  <a:ext uri="{FF2B5EF4-FFF2-40B4-BE49-F238E27FC236}">
                    <a16:creationId xmlns:a16="http://schemas.microsoft.com/office/drawing/2014/main" id="{4D9A5640-8FD4-21EA-C5B5-10942BB79A3A}"/>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631" name="Line 56">
                <a:extLst>
                  <a:ext uri="{FF2B5EF4-FFF2-40B4-BE49-F238E27FC236}">
                    <a16:creationId xmlns:a16="http://schemas.microsoft.com/office/drawing/2014/main" id="{48FB4D59-8442-16AF-ACD0-E25AF2B59A72}"/>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2572" name="Freeform 57">
              <a:extLst>
                <a:ext uri="{FF2B5EF4-FFF2-40B4-BE49-F238E27FC236}">
                  <a16:creationId xmlns:a16="http://schemas.microsoft.com/office/drawing/2014/main" id="{53CD852E-194C-EC15-C189-3AA47AFD3932}"/>
                </a:ext>
              </a:extLst>
            </p:cNvPr>
            <p:cNvSpPr>
              <a:spLocks/>
            </p:cNvSpPr>
            <p:nvPr/>
          </p:nvSpPr>
          <p:spPr bwMode="auto">
            <a:xfrm rot="5400000">
              <a:off x="719" y="1741"/>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2573" name="Group 58">
              <a:extLst>
                <a:ext uri="{FF2B5EF4-FFF2-40B4-BE49-F238E27FC236}">
                  <a16:creationId xmlns:a16="http://schemas.microsoft.com/office/drawing/2014/main" id="{0ADC8B8D-13AC-7522-542D-3F6D14C9145B}"/>
                </a:ext>
              </a:extLst>
            </p:cNvPr>
            <p:cNvGrpSpPr>
              <a:grpSpLocks/>
            </p:cNvGrpSpPr>
            <p:nvPr/>
          </p:nvGrpSpPr>
          <p:grpSpPr bwMode="auto">
            <a:xfrm rot="16200000" flipH="1">
              <a:off x="1189" y="1660"/>
              <a:ext cx="233" cy="326"/>
              <a:chOff x="2064" y="2112"/>
              <a:chExt cx="255" cy="343"/>
            </a:xfrm>
          </p:grpSpPr>
          <p:sp>
            <p:nvSpPr>
              <p:cNvPr id="192621" name="Line 59">
                <a:extLst>
                  <a:ext uri="{FF2B5EF4-FFF2-40B4-BE49-F238E27FC236}">
                    <a16:creationId xmlns:a16="http://schemas.microsoft.com/office/drawing/2014/main" id="{C320DB3E-9302-5A6D-F28F-0E72713768B6}"/>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2622" name="Line 60">
                <a:extLst>
                  <a:ext uri="{FF2B5EF4-FFF2-40B4-BE49-F238E27FC236}">
                    <a16:creationId xmlns:a16="http://schemas.microsoft.com/office/drawing/2014/main" id="{07ED9ECB-66C4-8595-0680-0755E853C4CE}"/>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23" name="Line 61">
                <a:extLst>
                  <a:ext uri="{FF2B5EF4-FFF2-40B4-BE49-F238E27FC236}">
                    <a16:creationId xmlns:a16="http://schemas.microsoft.com/office/drawing/2014/main" id="{BEFBFF17-CC61-45EE-D28B-0624041ACE33}"/>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24" name="Line 62">
                <a:extLst>
                  <a:ext uri="{FF2B5EF4-FFF2-40B4-BE49-F238E27FC236}">
                    <a16:creationId xmlns:a16="http://schemas.microsoft.com/office/drawing/2014/main" id="{4EAD4203-9DAA-B12F-2DD8-059C6335BF3E}"/>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25" name="Line 63">
                <a:extLst>
                  <a:ext uri="{FF2B5EF4-FFF2-40B4-BE49-F238E27FC236}">
                    <a16:creationId xmlns:a16="http://schemas.microsoft.com/office/drawing/2014/main" id="{B4DA24A0-E169-F73D-13A9-7D463BC16A27}"/>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26" name="Line 64">
                <a:extLst>
                  <a:ext uri="{FF2B5EF4-FFF2-40B4-BE49-F238E27FC236}">
                    <a16:creationId xmlns:a16="http://schemas.microsoft.com/office/drawing/2014/main" id="{80E64CCA-09E4-9DF2-42A4-B63B94EE77D8}"/>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27" name="Line 65">
                <a:extLst>
                  <a:ext uri="{FF2B5EF4-FFF2-40B4-BE49-F238E27FC236}">
                    <a16:creationId xmlns:a16="http://schemas.microsoft.com/office/drawing/2014/main" id="{CA4D484B-4270-03EC-FB6E-E2CD19BDBCEA}"/>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2574" name="Freeform 66">
              <a:extLst>
                <a:ext uri="{FF2B5EF4-FFF2-40B4-BE49-F238E27FC236}">
                  <a16:creationId xmlns:a16="http://schemas.microsoft.com/office/drawing/2014/main" id="{EFA0C084-6F41-1B1D-592A-9876B2A6EE0F}"/>
                </a:ext>
              </a:extLst>
            </p:cNvPr>
            <p:cNvSpPr>
              <a:spLocks/>
            </p:cNvSpPr>
            <p:nvPr/>
          </p:nvSpPr>
          <p:spPr bwMode="auto">
            <a:xfrm rot="-5400000">
              <a:off x="2687" y="837"/>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575" name="Line 67">
              <a:extLst>
                <a:ext uri="{FF2B5EF4-FFF2-40B4-BE49-F238E27FC236}">
                  <a16:creationId xmlns:a16="http://schemas.microsoft.com/office/drawing/2014/main" id="{0BCAA0DD-A25E-616D-983E-63EA2BB02B61}"/>
                </a:ext>
              </a:extLst>
            </p:cNvPr>
            <p:cNvSpPr>
              <a:spLocks noChangeShapeType="1"/>
            </p:cNvSpPr>
            <p:nvPr/>
          </p:nvSpPr>
          <p:spPr bwMode="auto">
            <a:xfrm>
              <a:off x="1431" y="1937"/>
              <a:ext cx="109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76" name="Line 68">
              <a:extLst>
                <a:ext uri="{FF2B5EF4-FFF2-40B4-BE49-F238E27FC236}">
                  <a16:creationId xmlns:a16="http://schemas.microsoft.com/office/drawing/2014/main" id="{4AB9FFB3-9AE4-1D88-A0E0-E64334DF3626}"/>
                </a:ext>
              </a:extLst>
            </p:cNvPr>
            <p:cNvSpPr>
              <a:spLocks noChangeShapeType="1"/>
            </p:cNvSpPr>
            <p:nvPr/>
          </p:nvSpPr>
          <p:spPr bwMode="auto">
            <a:xfrm>
              <a:off x="950" y="1941"/>
              <a:ext cx="2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77" name="Line 69">
              <a:extLst>
                <a:ext uri="{FF2B5EF4-FFF2-40B4-BE49-F238E27FC236}">
                  <a16:creationId xmlns:a16="http://schemas.microsoft.com/office/drawing/2014/main" id="{A8EA18FD-5300-97AF-5620-D99DCCDFBDA5}"/>
                </a:ext>
              </a:extLst>
            </p:cNvPr>
            <p:cNvSpPr>
              <a:spLocks noChangeShapeType="1"/>
            </p:cNvSpPr>
            <p:nvPr/>
          </p:nvSpPr>
          <p:spPr bwMode="auto">
            <a:xfrm>
              <a:off x="2199" y="1423"/>
              <a:ext cx="38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78" name="Line 70">
              <a:extLst>
                <a:ext uri="{FF2B5EF4-FFF2-40B4-BE49-F238E27FC236}">
                  <a16:creationId xmlns:a16="http://schemas.microsoft.com/office/drawing/2014/main" id="{9D195657-A423-D72F-9898-594EB529161D}"/>
                </a:ext>
              </a:extLst>
            </p:cNvPr>
            <p:cNvSpPr>
              <a:spLocks noChangeShapeType="1"/>
            </p:cNvSpPr>
            <p:nvPr/>
          </p:nvSpPr>
          <p:spPr bwMode="auto">
            <a:xfrm rot="-5400000">
              <a:off x="1355" y="1484"/>
              <a:ext cx="89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79" name="Line 71">
              <a:extLst>
                <a:ext uri="{FF2B5EF4-FFF2-40B4-BE49-F238E27FC236}">
                  <a16:creationId xmlns:a16="http://schemas.microsoft.com/office/drawing/2014/main" id="{698D4A02-AE36-51F7-AD5F-0240A4CF98EB}"/>
                </a:ext>
              </a:extLst>
            </p:cNvPr>
            <p:cNvSpPr>
              <a:spLocks noChangeShapeType="1"/>
            </p:cNvSpPr>
            <p:nvPr/>
          </p:nvSpPr>
          <p:spPr bwMode="auto">
            <a:xfrm>
              <a:off x="3104" y="2041"/>
              <a:ext cx="23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0" name="Line 72">
              <a:extLst>
                <a:ext uri="{FF2B5EF4-FFF2-40B4-BE49-F238E27FC236}">
                  <a16:creationId xmlns:a16="http://schemas.microsoft.com/office/drawing/2014/main" id="{A8774691-78E4-A63D-F0B1-FD8D019C76D9}"/>
                </a:ext>
              </a:extLst>
            </p:cNvPr>
            <p:cNvSpPr>
              <a:spLocks noChangeShapeType="1"/>
            </p:cNvSpPr>
            <p:nvPr/>
          </p:nvSpPr>
          <p:spPr bwMode="auto">
            <a:xfrm rot="5400000" flipH="1">
              <a:off x="2715" y="1539"/>
              <a:ext cx="99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1" name="Line 73">
              <a:extLst>
                <a:ext uri="{FF2B5EF4-FFF2-40B4-BE49-F238E27FC236}">
                  <a16:creationId xmlns:a16="http://schemas.microsoft.com/office/drawing/2014/main" id="{FBE321CC-255D-0161-3B4A-27AB168D04F3}"/>
                </a:ext>
              </a:extLst>
            </p:cNvPr>
            <p:cNvSpPr>
              <a:spLocks noChangeShapeType="1"/>
            </p:cNvSpPr>
            <p:nvPr/>
          </p:nvSpPr>
          <p:spPr bwMode="auto">
            <a:xfrm>
              <a:off x="2358" y="1037"/>
              <a:ext cx="20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2" name="Line 74">
              <a:extLst>
                <a:ext uri="{FF2B5EF4-FFF2-40B4-BE49-F238E27FC236}">
                  <a16:creationId xmlns:a16="http://schemas.microsoft.com/office/drawing/2014/main" id="{E13FCCC3-66A6-3320-EB27-AAC0DF75C65A}"/>
                </a:ext>
              </a:extLst>
            </p:cNvPr>
            <p:cNvSpPr>
              <a:spLocks noChangeShapeType="1"/>
            </p:cNvSpPr>
            <p:nvPr/>
          </p:nvSpPr>
          <p:spPr bwMode="auto">
            <a:xfrm flipV="1">
              <a:off x="2939" y="1037"/>
              <a:ext cx="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3" name="Line 75">
              <a:extLst>
                <a:ext uri="{FF2B5EF4-FFF2-40B4-BE49-F238E27FC236}">
                  <a16:creationId xmlns:a16="http://schemas.microsoft.com/office/drawing/2014/main" id="{7DD00172-F7AD-662A-1C22-EBC1DDC37337}"/>
                </a:ext>
              </a:extLst>
            </p:cNvPr>
            <p:cNvSpPr>
              <a:spLocks noChangeShapeType="1"/>
            </p:cNvSpPr>
            <p:nvPr/>
          </p:nvSpPr>
          <p:spPr bwMode="auto">
            <a:xfrm flipV="1">
              <a:off x="2888" y="1423"/>
              <a:ext cx="3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4" name="Line 76">
              <a:extLst>
                <a:ext uri="{FF2B5EF4-FFF2-40B4-BE49-F238E27FC236}">
                  <a16:creationId xmlns:a16="http://schemas.microsoft.com/office/drawing/2014/main" id="{B222219D-8669-F399-8392-3D0EE6D47FEB}"/>
                </a:ext>
              </a:extLst>
            </p:cNvPr>
            <p:cNvSpPr>
              <a:spLocks noChangeShapeType="1"/>
            </p:cNvSpPr>
            <p:nvPr/>
          </p:nvSpPr>
          <p:spPr bwMode="auto">
            <a:xfrm rot="-5400000">
              <a:off x="1941" y="1674"/>
              <a:ext cx="52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85" name="Text Box 77">
              <a:extLst>
                <a:ext uri="{FF2B5EF4-FFF2-40B4-BE49-F238E27FC236}">
                  <a16:creationId xmlns:a16="http://schemas.microsoft.com/office/drawing/2014/main" id="{3640B9CD-C389-92A2-0F85-C5D0C446A5A0}"/>
                </a:ext>
              </a:extLst>
            </p:cNvPr>
            <p:cNvSpPr txBox="1">
              <a:spLocks noChangeArrowheads="1"/>
            </p:cNvSpPr>
            <p:nvPr/>
          </p:nvSpPr>
          <p:spPr bwMode="auto">
            <a:xfrm>
              <a:off x="203" y="1822"/>
              <a:ext cx="2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2586" name="Text Box 78">
              <a:extLst>
                <a:ext uri="{FF2B5EF4-FFF2-40B4-BE49-F238E27FC236}">
                  <a16:creationId xmlns:a16="http://schemas.microsoft.com/office/drawing/2014/main" id="{C63F59C5-BD3E-C58D-401F-DD9FEC6B7912}"/>
                </a:ext>
              </a:extLst>
            </p:cNvPr>
            <p:cNvSpPr txBox="1">
              <a:spLocks noChangeArrowheads="1"/>
            </p:cNvSpPr>
            <p:nvPr/>
          </p:nvSpPr>
          <p:spPr bwMode="auto">
            <a:xfrm>
              <a:off x="677" y="16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2587" name="Text Box 79">
              <a:extLst>
                <a:ext uri="{FF2B5EF4-FFF2-40B4-BE49-F238E27FC236}">
                  <a16:creationId xmlns:a16="http://schemas.microsoft.com/office/drawing/2014/main" id="{3A8502C2-4E1B-1229-F113-996A66891671}"/>
                </a:ext>
              </a:extLst>
            </p:cNvPr>
            <p:cNvSpPr txBox="1">
              <a:spLocks noChangeArrowheads="1"/>
            </p:cNvSpPr>
            <p:nvPr/>
          </p:nvSpPr>
          <p:spPr bwMode="auto">
            <a:xfrm>
              <a:off x="2631" y="794"/>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2588" name="Text Box 80">
              <a:extLst>
                <a:ext uri="{FF2B5EF4-FFF2-40B4-BE49-F238E27FC236}">
                  <a16:creationId xmlns:a16="http://schemas.microsoft.com/office/drawing/2014/main" id="{F8B3D35B-26B5-EF9F-23B7-6EC4B52B342F}"/>
                </a:ext>
              </a:extLst>
            </p:cNvPr>
            <p:cNvSpPr txBox="1">
              <a:spLocks noChangeArrowheads="1"/>
            </p:cNvSpPr>
            <p:nvPr/>
          </p:nvSpPr>
          <p:spPr bwMode="auto">
            <a:xfrm>
              <a:off x="2630" y="1146"/>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C</a:t>
              </a:r>
              <a:endParaRPr lang="en-US" altLang="en-US" sz="1800" b="1" i="0" baseline="-25000">
                <a:ea typeface="굴림" panose="020B0600000101010101" pitchFamily="34" charset="-127"/>
                <a:sym typeface="Symbol" panose="05050102010706020507" pitchFamily="18" charset="2"/>
              </a:endParaRPr>
            </a:p>
          </p:txBody>
        </p:sp>
        <p:grpSp>
          <p:nvGrpSpPr>
            <p:cNvPr id="192589" name="Group 81">
              <a:extLst>
                <a:ext uri="{FF2B5EF4-FFF2-40B4-BE49-F238E27FC236}">
                  <a16:creationId xmlns:a16="http://schemas.microsoft.com/office/drawing/2014/main" id="{94F5C09C-7D20-F612-603F-DC2CBC27F259}"/>
                </a:ext>
              </a:extLst>
            </p:cNvPr>
            <p:cNvGrpSpPr>
              <a:grpSpLocks/>
            </p:cNvGrpSpPr>
            <p:nvPr/>
          </p:nvGrpSpPr>
          <p:grpSpPr bwMode="auto">
            <a:xfrm>
              <a:off x="2440" y="2204"/>
              <a:ext cx="127" cy="203"/>
              <a:chOff x="1965" y="2802"/>
              <a:chExt cx="133" cy="222"/>
            </a:xfrm>
          </p:grpSpPr>
          <p:sp>
            <p:nvSpPr>
              <p:cNvPr id="192616" name="Line 82">
                <a:extLst>
                  <a:ext uri="{FF2B5EF4-FFF2-40B4-BE49-F238E27FC236}">
                    <a16:creationId xmlns:a16="http://schemas.microsoft.com/office/drawing/2014/main" id="{C8635B51-8844-7334-C51D-057057498F91}"/>
                  </a:ext>
                </a:extLst>
              </p:cNvPr>
              <p:cNvSpPr>
                <a:spLocks noChangeShapeType="1"/>
              </p:cNvSpPr>
              <p:nvPr/>
            </p:nvSpPr>
            <p:spPr bwMode="auto">
              <a:xfrm flipV="1">
                <a:off x="2032" y="2802"/>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2617" name="Group 83">
                <a:extLst>
                  <a:ext uri="{FF2B5EF4-FFF2-40B4-BE49-F238E27FC236}">
                    <a16:creationId xmlns:a16="http://schemas.microsoft.com/office/drawing/2014/main" id="{433B08B9-395A-BF8D-CB63-D2D7F3BF4EA3}"/>
                  </a:ext>
                </a:extLst>
              </p:cNvPr>
              <p:cNvGrpSpPr>
                <a:grpSpLocks/>
              </p:cNvGrpSpPr>
              <p:nvPr/>
            </p:nvGrpSpPr>
            <p:grpSpPr bwMode="auto">
              <a:xfrm>
                <a:off x="1965" y="2946"/>
                <a:ext cx="133" cy="78"/>
                <a:chOff x="3138" y="2256"/>
                <a:chExt cx="184" cy="78"/>
              </a:xfrm>
            </p:grpSpPr>
            <p:sp>
              <p:nvSpPr>
                <p:cNvPr id="192618" name="Line 84">
                  <a:extLst>
                    <a:ext uri="{FF2B5EF4-FFF2-40B4-BE49-F238E27FC236}">
                      <a16:creationId xmlns:a16="http://schemas.microsoft.com/office/drawing/2014/main" id="{43F9C239-4421-ADD0-F825-5551A53C822B}"/>
                    </a:ext>
                  </a:extLst>
                </p:cNvPr>
                <p:cNvSpPr>
                  <a:spLocks noChangeShapeType="1"/>
                </p:cNvSpPr>
                <p:nvPr/>
              </p:nvSpPr>
              <p:spPr bwMode="auto">
                <a:xfrm>
                  <a:off x="3138" y="2256"/>
                  <a:ext cx="1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619" name="Line 85">
                  <a:extLst>
                    <a:ext uri="{FF2B5EF4-FFF2-40B4-BE49-F238E27FC236}">
                      <a16:creationId xmlns:a16="http://schemas.microsoft.com/office/drawing/2014/main" id="{9024B9ED-56BA-DFA4-6756-273A023CFD3D}"/>
                    </a:ext>
                  </a:extLst>
                </p:cNvPr>
                <p:cNvSpPr>
                  <a:spLocks noChangeShapeType="1"/>
                </p:cNvSpPr>
                <p:nvPr/>
              </p:nvSpPr>
              <p:spPr bwMode="auto">
                <a:xfrm>
                  <a:off x="3175" y="2295"/>
                  <a:ext cx="11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620" name="Line 86">
                  <a:extLst>
                    <a:ext uri="{FF2B5EF4-FFF2-40B4-BE49-F238E27FC236}">
                      <a16:creationId xmlns:a16="http://schemas.microsoft.com/office/drawing/2014/main" id="{600CE8FA-FD0B-0A8A-5A49-F6364B6D0E7E}"/>
                    </a:ext>
                  </a:extLst>
                </p:cNvPr>
                <p:cNvSpPr>
                  <a:spLocks noChangeShapeType="1"/>
                </p:cNvSpPr>
                <p:nvPr/>
              </p:nvSpPr>
              <p:spPr bwMode="auto">
                <a:xfrm>
                  <a:off x="3193" y="2334"/>
                  <a:ext cx="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sp>
          <p:nvSpPr>
            <p:cNvPr id="192590" name="Line 87">
              <a:extLst>
                <a:ext uri="{FF2B5EF4-FFF2-40B4-BE49-F238E27FC236}">
                  <a16:creationId xmlns:a16="http://schemas.microsoft.com/office/drawing/2014/main" id="{CBA78D3E-823E-B9CD-384F-864CE9650FD7}"/>
                </a:ext>
              </a:extLst>
            </p:cNvPr>
            <p:cNvSpPr>
              <a:spLocks noChangeShapeType="1"/>
            </p:cNvSpPr>
            <p:nvPr/>
          </p:nvSpPr>
          <p:spPr bwMode="auto">
            <a:xfrm rot="5400000">
              <a:off x="2430" y="2203"/>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91" name="Text Box 88">
              <a:extLst>
                <a:ext uri="{FF2B5EF4-FFF2-40B4-BE49-F238E27FC236}">
                  <a16:creationId xmlns:a16="http://schemas.microsoft.com/office/drawing/2014/main" id="{DE95CD6A-8345-6E1C-F231-0BC3B339C570}"/>
                </a:ext>
              </a:extLst>
            </p:cNvPr>
            <p:cNvSpPr txBox="1">
              <a:spLocks noChangeArrowheads="1"/>
            </p:cNvSpPr>
            <p:nvPr/>
          </p:nvSpPr>
          <p:spPr bwMode="auto">
            <a:xfrm>
              <a:off x="1182" y="1502"/>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solidFill>
                    <a:srgbClr val="0000FF"/>
                  </a:solidFill>
                  <a:ea typeface="굴림" panose="020B0600000101010101" pitchFamily="34" charset="-127"/>
                  <a:sym typeface="Symbol" panose="05050102010706020507" pitchFamily="18" charset="2"/>
                </a:rPr>
                <a:t>Ф</a:t>
              </a:r>
              <a:endParaRPr lang="ru-RU" altLang="en-US" sz="1800" b="1" i="0" baseline="-25000">
                <a:solidFill>
                  <a:srgbClr val="0000FF"/>
                </a:solidFill>
                <a:ea typeface="굴림" panose="020B0600000101010101" pitchFamily="34" charset="-127"/>
                <a:sym typeface="Symbol" panose="05050102010706020507" pitchFamily="18" charset="2"/>
              </a:endParaRPr>
            </a:p>
          </p:txBody>
        </p:sp>
        <p:sp>
          <p:nvSpPr>
            <p:cNvPr id="192592" name="Text Box 89">
              <a:extLst>
                <a:ext uri="{FF2B5EF4-FFF2-40B4-BE49-F238E27FC236}">
                  <a16:creationId xmlns:a16="http://schemas.microsoft.com/office/drawing/2014/main" id="{58AC7E7C-1C08-15FC-4A8F-EC9BE9CEF7FF}"/>
                </a:ext>
              </a:extLst>
            </p:cNvPr>
            <p:cNvSpPr txBox="1">
              <a:spLocks noChangeArrowheads="1"/>
            </p:cNvSpPr>
            <p:nvPr/>
          </p:nvSpPr>
          <p:spPr bwMode="auto">
            <a:xfrm>
              <a:off x="3362" y="1890"/>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2593" name="Group 90">
              <a:extLst>
                <a:ext uri="{FF2B5EF4-FFF2-40B4-BE49-F238E27FC236}">
                  <a16:creationId xmlns:a16="http://schemas.microsoft.com/office/drawing/2014/main" id="{EA5875A7-2139-BC47-BE6F-535CAED74759}"/>
                </a:ext>
              </a:extLst>
            </p:cNvPr>
            <p:cNvGrpSpPr>
              <a:grpSpLocks/>
            </p:cNvGrpSpPr>
            <p:nvPr/>
          </p:nvGrpSpPr>
          <p:grpSpPr bwMode="auto">
            <a:xfrm flipV="1">
              <a:off x="2500" y="1838"/>
              <a:ext cx="610" cy="411"/>
              <a:chOff x="3447" y="2591"/>
              <a:chExt cx="642" cy="450"/>
            </a:xfrm>
          </p:grpSpPr>
          <p:sp>
            <p:nvSpPr>
              <p:cNvPr id="192609" name="AutoShape 91">
                <a:extLst>
                  <a:ext uri="{FF2B5EF4-FFF2-40B4-BE49-F238E27FC236}">
                    <a16:creationId xmlns:a16="http://schemas.microsoft.com/office/drawing/2014/main" id="{9485E744-269D-A329-30BE-1025A06B00C4}"/>
                  </a:ext>
                </a:extLst>
              </p:cNvPr>
              <p:cNvSpPr>
                <a:spLocks noChangeArrowheads="1"/>
              </p:cNvSpPr>
              <p:nvPr/>
            </p:nvSpPr>
            <p:spPr bwMode="auto">
              <a:xfrm rot="5400000">
                <a:off x="3558" y="2624"/>
                <a:ext cx="450" cy="384"/>
              </a:xfrm>
              <a:prstGeom prst="triangle">
                <a:avLst>
                  <a:gd name="adj" fmla="val 50000"/>
                </a:avLst>
              </a:prstGeom>
              <a:solidFill>
                <a:schemeClr val="bg1">
                  <a:alpha val="0"/>
                </a:schemeClr>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610" name="Line 92">
                <a:extLst>
                  <a:ext uri="{FF2B5EF4-FFF2-40B4-BE49-F238E27FC236}">
                    <a16:creationId xmlns:a16="http://schemas.microsoft.com/office/drawing/2014/main" id="{B07832FE-9DCB-F085-E494-596D76A7A232}"/>
                  </a:ext>
                </a:extLst>
              </p:cNvPr>
              <p:cNvSpPr>
                <a:spLocks noChangeShapeType="1"/>
              </p:cNvSpPr>
              <p:nvPr/>
            </p:nvSpPr>
            <p:spPr bwMode="auto">
              <a:xfrm>
                <a:off x="3615" y="2933"/>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11" name="Line 93">
                <a:extLst>
                  <a:ext uri="{FF2B5EF4-FFF2-40B4-BE49-F238E27FC236}">
                    <a16:creationId xmlns:a16="http://schemas.microsoft.com/office/drawing/2014/main" id="{950A778A-9A4C-6816-2B8F-40786E5C232A}"/>
                  </a:ext>
                </a:extLst>
              </p:cNvPr>
              <p:cNvSpPr>
                <a:spLocks noChangeShapeType="1"/>
              </p:cNvSpPr>
              <p:nvPr/>
            </p:nvSpPr>
            <p:spPr bwMode="auto">
              <a:xfrm flipH="1">
                <a:off x="3447" y="2711"/>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12" name="Line 94">
                <a:extLst>
                  <a:ext uri="{FF2B5EF4-FFF2-40B4-BE49-F238E27FC236}">
                    <a16:creationId xmlns:a16="http://schemas.microsoft.com/office/drawing/2014/main" id="{BBE08628-D1C5-61A3-0522-DB7D6402BC34}"/>
                  </a:ext>
                </a:extLst>
              </p:cNvPr>
              <p:cNvSpPr>
                <a:spLocks noChangeShapeType="1"/>
              </p:cNvSpPr>
              <p:nvPr/>
            </p:nvSpPr>
            <p:spPr bwMode="auto">
              <a:xfrm flipH="1">
                <a:off x="3453" y="293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13" name="Line 95">
                <a:extLst>
                  <a:ext uri="{FF2B5EF4-FFF2-40B4-BE49-F238E27FC236}">
                    <a16:creationId xmlns:a16="http://schemas.microsoft.com/office/drawing/2014/main" id="{4C8F900D-481E-E8BE-58D2-0D790313B7FA}"/>
                  </a:ext>
                </a:extLst>
              </p:cNvPr>
              <p:cNvSpPr>
                <a:spLocks noChangeShapeType="1"/>
              </p:cNvSpPr>
              <p:nvPr/>
            </p:nvSpPr>
            <p:spPr bwMode="auto">
              <a:xfrm flipH="1">
                <a:off x="3951" y="281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14" name="Line 96">
                <a:extLst>
                  <a:ext uri="{FF2B5EF4-FFF2-40B4-BE49-F238E27FC236}">
                    <a16:creationId xmlns:a16="http://schemas.microsoft.com/office/drawing/2014/main" id="{B5201177-C7CB-1608-4D5E-E8DA4F2047E8}"/>
                  </a:ext>
                </a:extLst>
              </p:cNvPr>
              <p:cNvSpPr>
                <a:spLocks noChangeShapeType="1"/>
              </p:cNvSpPr>
              <p:nvPr/>
            </p:nvSpPr>
            <p:spPr bwMode="auto">
              <a:xfrm>
                <a:off x="3618"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15" name="Line 97">
                <a:extLst>
                  <a:ext uri="{FF2B5EF4-FFF2-40B4-BE49-F238E27FC236}">
                    <a16:creationId xmlns:a16="http://schemas.microsoft.com/office/drawing/2014/main" id="{16CBA15F-1525-1BEA-4BA1-255A0AF9E820}"/>
                  </a:ext>
                </a:extLst>
              </p:cNvPr>
              <p:cNvSpPr>
                <a:spLocks noChangeShapeType="1"/>
              </p:cNvSpPr>
              <p:nvPr/>
            </p:nvSpPr>
            <p:spPr bwMode="auto">
              <a:xfrm rot="5400000">
                <a:off x="3621"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2594" name="Oval 98">
              <a:extLst>
                <a:ext uri="{FF2B5EF4-FFF2-40B4-BE49-F238E27FC236}">
                  <a16:creationId xmlns:a16="http://schemas.microsoft.com/office/drawing/2014/main" id="{B25BEE46-A79C-436E-2279-4D720641E572}"/>
                </a:ext>
              </a:extLst>
            </p:cNvPr>
            <p:cNvSpPr>
              <a:spLocks noChangeArrowheads="1"/>
            </p:cNvSpPr>
            <p:nvPr/>
          </p:nvSpPr>
          <p:spPr bwMode="auto">
            <a:xfrm>
              <a:off x="2179" y="1910"/>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95" name="Oval 99">
              <a:extLst>
                <a:ext uri="{FF2B5EF4-FFF2-40B4-BE49-F238E27FC236}">
                  <a16:creationId xmlns:a16="http://schemas.microsoft.com/office/drawing/2014/main" id="{9E9A0636-5F62-3DA0-90FD-0EDDCA89028E}"/>
                </a:ext>
              </a:extLst>
            </p:cNvPr>
            <p:cNvSpPr>
              <a:spLocks noChangeArrowheads="1"/>
            </p:cNvSpPr>
            <p:nvPr/>
          </p:nvSpPr>
          <p:spPr bwMode="auto">
            <a:xfrm>
              <a:off x="3191" y="2014"/>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96" name="Oval 100">
              <a:extLst>
                <a:ext uri="{FF2B5EF4-FFF2-40B4-BE49-F238E27FC236}">
                  <a16:creationId xmlns:a16="http://schemas.microsoft.com/office/drawing/2014/main" id="{E7B3CDF2-92E1-808E-B691-9ACD30714AA8}"/>
                </a:ext>
              </a:extLst>
            </p:cNvPr>
            <p:cNvSpPr>
              <a:spLocks noChangeArrowheads="1"/>
            </p:cNvSpPr>
            <p:nvPr/>
          </p:nvSpPr>
          <p:spPr bwMode="auto">
            <a:xfrm>
              <a:off x="3191" y="1401"/>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97" name="Line 101">
              <a:extLst>
                <a:ext uri="{FF2B5EF4-FFF2-40B4-BE49-F238E27FC236}">
                  <a16:creationId xmlns:a16="http://schemas.microsoft.com/office/drawing/2014/main" id="{A613CE6A-62EC-43F5-5E51-3D0795AAFFDD}"/>
                </a:ext>
              </a:extLst>
            </p:cNvPr>
            <p:cNvSpPr>
              <a:spLocks noChangeShapeType="1"/>
            </p:cNvSpPr>
            <p:nvPr/>
          </p:nvSpPr>
          <p:spPr bwMode="auto">
            <a:xfrm>
              <a:off x="466" y="1940"/>
              <a:ext cx="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98" name="Oval 102">
              <a:extLst>
                <a:ext uri="{FF2B5EF4-FFF2-40B4-BE49-F238E27FC236}">
                  <a16:creationId xmlns:a16="http://schemas.microsoft.com/office/drawing/2014/main" id="{55235C52-91D1-1E7E-A868-A86051D25412}"/>
                </a:ext>
              </a:extLst>
            </p:cNvPr>
            <p:cNvSpPr>
              <a:spLocks noChangeArrowheads="1"/>
            </p:cNvSpPr>
            <p:nvPr/>
          </p:nvSpPr>
          <p:spPr bwMode="auto">
            <a:xfrm>
              <a:off x="1776" y="1915"/>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99" name="Line 103">
              <a:extLst>
                <a:ext uri="{FF2B5EF4-FFF2-40B4-BE49-F238E27FC236}">
                  <a16:creationId xmlns:a16="http://schemas.microsoft.com/office/drawing/2014/main" id="{5807EC3C-D69D-5730-F638-6843FE894BA8}"/>
                </a:ext>
              </a:extLst>
            </p:cNvPr>
            <p:cNvSpPr>
              <a:spLocks noChangeShapeType="1"/>
            </p:cNvSpPr>
            <p:nvPr/>
          </p:nvSpPr>
          <p:spPr bwMode="auto">
            <a:xfrm>
              <a:off x="1793" y="1036"/>
              <a:ext cx="29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2600" name="Group 104">
              <a:extLst>
                <a:ext uri="{FF2B5EF4-FFF2-40B4-BE49-F238E27FC236}">
                  <a16:creationId xmlns:a16="http://schemas.microsoft.com/office/drawing/2014/main" id="{BD384932-5072-AF6C-DE09-D870A0CB695A}"/>
                </a:ext>
              </a:extLst>
            </p:cNvPr>
            <p:cNvGrpSpPr>
              <a:grpSpLocks/>
            </p:cNvGrpSpPr>
            <p:nvPr/>
          </p:nvGrpSpPr>
          <p:grpSpPr bwMode="auto">
            <a:xfrm rot="16200000" flipH="1">
              <a:off x="2106" y="759"/>
              <a:ext cx="233" cy="326"/>
              <a:chOff x="2064" y="2112"/>
              <a:chExt cx="255" cy="343"/>
            </a:xfrm>
          </p:grpSpPr>
          <p:sp>
            <p:nvSpPr>
              <p:cNvPr id="192602" name="Line 105">
                <a:extLst>
                  <a:ext uri="{FF2B5EF4-FFF2-40B4-BE49-F238E27FC236}">
                    <a16:creationId xmlns:a16="http://schemas.microsoft.com/office/drawing/2014/main" id="{42114819-B002-4FC6-7BAE-0C61D7E33135}"/>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2603" name="Line 106">
                <a:extLst>
                  <a:ext uri="{FF2B5EF4-FFF2-40B4-BE49-F238E27FC236}">
                    <a16:creationId xmlns:a16="http://schemas.microsoft.com/office/drawing/2014/main" id="{D0EA75B0-E81F-1879-DF87-1E2A54814C01}"/>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04" name="Line 107">
                <a:extLst>
                  <a:ext uri="{FF2B5EF4-FFF2-40B4-BE49-F238E27FC236}">
                    <a16:creationId xmlns:a16="http://schemas.microsoft.com/office/drawing/2014/main" id="{2FC95CAE-8FFA-AC8F-3CEC-AF0DA811CD55}"/>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05" name="Line 108">
                <a:extLst>
                  <a:ext uri="{FF2B5EF4-FFF2-40B4-BE49-F238E27FC236}">
                    <a16:creationId xmlns:a16="http://schemas.microsoft.com/office/drawing/2014/main" id="{F1CCB985-6674-1A15-9421-E5276E1FEB2B}"/>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06" name="Line 109">
                <a:extLst>
                  <a:ext uri="{FF2B5EF4-FFF2-40B4-BE49-F238E27FC236}">
                    <a16:creationId xmlns:a16="http://schemas.microsoft.com/office/drawing/2014/main" id="{CA93BEC0-1167-7166-36B8-0FF73AE950AD}"/>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07" name="Line 110">
                <a:extLst>
                  <a:ext uri="{FF2B5EF4-FFF2-40B4-BE49-F238E27FC236}">
                    <a16:creationId xmlns:a16="http://schemas.microsoft.com/office/drawing/2014/main" id="{A9335BE6-03C1-B8EA-83CB-D2CE2E8DC9F1}"/>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08" name="Line 111">
                <a:extLst>
                  <a:ext uri="{FF2B5EF4-FFF2-40B4-BE49-F238E27FC236}">
                    <a16:creationId xmlns:a16="http://schemas.microsoft.com/office/drawing/2014/main" id="{E46474B4-36D5-AA2C-394C-22E67DCA35A2}"/>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2601" name="Text Box 112">
              <a:extLst>
                <a:ext uri="{FF2B5EF4-FFF2-40B4-BE49-F238E27FC236}">
                  <a16:creationId xmlns:a16="http://schemas.microsoft.com/office/drawing/2014/main" id="{76DAE11F-DD6E-7C12-5470-63774488FDC7}"/>
                </a:ext>
              </a:extLst>
            </p:cNvPr>
            <p:cNvSpPr txBox="1">
              <a:spLocks noChangeArrowheads="1"/>
            </p:cNvSpPr>
            <p:nvPr/>
          </p:nvSpPr>
          <p:spPr bwMode="auto">
            <a:xfrm>
              <a:off x="2099" y="607"/>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solidFill>
                    <a:srgbClr val="0000FF"/>
                  </a:solidFill>
                  <a:ea typeface="굴림" panose="020B0600000101010101" pitchFamily="34" charset="-127"/>
                  <a:sym typeface="Symbol" panose="05050102010706020507" pitchFamily="18" charset="2"/>
                </a:rPr>
                <a:t>Ф</a:t>
              </a:r>
              <a:endParaRPr lang="ru-RU" altLang="en-US" sz="1800" b="1" i="0" baseline="-25000">
                <a:solidFill>
                  <a:srgbClr val="0000FF"/>
                </a:solidFill>
                <a:ea typeface="굴림" panose="020B0600000101010101" pitchFamily="34" charset="-127"/>
                <a:sym typeface="Symbol" panose="05050102010706020507" pitchFamily="18" charset="2"/>
              </a:endParaRPr>
            </a:p>
          </p:txBody>
        </p:sp>
      </p:grpSp>
      <p:grpSp>
        <p:nvGrpSpPr>
          <p:cNvPr id="192516" name="Group 117">
            <a:extLst>
              <a:ext uri="{FF2B5EF4-FFF2-40B4-BE49-F238E27FC236}">
                <a16:creationId xmlns:a16="http://schemas.microsoft.com/office/drawing/2014/main" id="{C989BAF2-4237-3D75-2AED-1FA1D065F3B2}"/>
              </a:ext>
            </a:extLst>
          </p:cNvPr>
          <p:cNvGrpSpPr>
            <a:grpSpLocks/>
          </p:cNvGrpSpPr>
          <p:nvPr/>
        </p:nvGrpSpPr>
        <p:grpSpPr bwMode="auto">
          <a:xfrm>
            <a:off x="3082925" y="3536950"/>
            <a:ext cx="5595938" cy="2570163"/>
            <a:chOff x="1942" y="2228"/>
            <a:chExt cx="3525" cy="1619"/>
          </a:xfrm>
        </p:grpSpPr>
        <p:grpSp>
          <p:nvGrpSpPr>
            <p:cNvPr id="192520" name="Group 2">
              <a:extLst>
                <a:ext uri="{FF2B5EF4-FFF2-40B4-BE49-F238E27FC236}">
                  <a16:creationId xmlns:a16="http://schemas.microsoft.com/office/drawing/2014/main" id="{31411B58-282A-FAF9-2D97-A2EE1270B00E}"/>
                </a:ext>
              </a:extLst>
            </p:cNvPr>
            <p:cNvGrpSpPr>
              <a:grpSpLocks/>
            </p:cNvGrpSpPr>
            <p:nvPr/>
          </p:nvGrpSpPr>
          <p:grpSpPr bwMode="auto">
            <a:xfrm rot="5400000">
              <a:off x="4345" y="2688"/>
              <a:ext cx="139" cy="336"/>
              <a:chOff x="1536" y="2496"/>
              <a:chExt cx="152" cy="354"/>
            </a:xfrm>
          </p:grpSpPr>
          <p:sp>
            <p:nvSpPr>
              <p:cNvPr id="192567" name="Line 3">
                <a:extLst>
                  <a:ext uri="{FF2B5EF4-FFF2-40B4-BE49-F238E27FC236}">
                    <a16:creationId xmlns:a16="http://schemas.microsoft.com/office/drawing/2014/main" id="{50BC88A0-2C71-8D25-D290-1D206E265E12}"/>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568" name="Line 4">
                <a:extLst>
                  <a:ext uri="{FF2B5EF4-FFF2-40B4-BE49-F238E27FC236}">
                    <a16:creationId xmlns:a16="http://schemas.microsoft.com/office/drawing/2014/main" id="{4629A9E2-DD3D-4925-B51C-B31D992552E4}"/>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569" name="Line 5">
                <a:extLst>
                  <a:ext uri="{FF2B5EF4-FFF2-40B4-BE49-F238E27FC236}">
                    <a16:creationId xmlns:a16="http://schemas.microsoft.com/office/drawing/2014/main" id="{7D192487-E98B-0CAD-4F6B-AACB9F878295}"/>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570" name="Line 6">
                <a:extLst>
                  <a:ext uri="{FF2B5EF4-FFF2-40B4-BE49-F238E27FC236}">
                    <a16:creationId xmlns:a16="http://schemas.microsoft.com/office/drawing/2014/main" id="{4CA52539-5043-A926-3915-30175F388C31}"/>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2521" name="Freeform 7">
              <a:extLst>
                <a:ext uri="{FF2B5EF4-FFF2-40B4-BE49-F238E27FC236}">
                  <a16:creationId xmlns:a16="http://schemas.microsoft.com/office/drawing/2014/main" id="{1E889576-3169-6C64-D8AC-33F0B0EEDFBF}"/>
                </a:ext>
              </a:extLst>
            </p:cNvPr>
            <p:cNvSpPr>
              <a:spLocks/>
            </p:cNvSpPr>
            <p:nvPr/>
          </p:nvSpPr>
          <p:spPr bwMode="auto">
            <a:xfrm rot="5400000">
              <a:off x="2602" y="3175"/>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2522" name="Group 8">
              <a:extLst>
                <a:ext uri="{FF2B5EF4-FFF2-40B4-BE49-F238E27FC236}">
                  <a16:creationId xmlns:a16="http://schemas.microsoft.com/office/drawing/2014/main" id="{64FC604A-B550-BF66-8867-CC9ACA8FE3D9}"/>
                </a:ext>
              </a:extLst>
            </p:cNvPr>
            <p:cNvGrpSpPr>
              <a:grpSpLocks/>
            </p:cNvGrpSpPr>
            <p:nvPr/>
          </p:nvGrpSpPr>
          <p:grpSpPr bwMode="auto">
            <a:xfrm rot="16200000" flipH="1">
              <a:off x="3345" y="3094"/>
              <a:ext cx="233" cy="326"/>
              <a:chOff x="2064" y="2112"/>
              <a:chExt cx="255" cy="343"/>
            </a:xfrm>
          </p:grpSpPr>
          <p:sp>
            <p:nvSpPr>
              <p:cNvPr id="192560" name="Line 9">
                <a:extLst>
                  <a:ext uri="{FF2B5EF4-FFF2-40B4-BE49-F238E27FC236}">
                    <a16:creationId xmlns:a16="http://schemas.microsoft.com/office/drawing/2014/main" id="{2E8683B1-2EBE-B76D-1D5B-41F769688608}"/>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2561" name="Line 10">
                <a:extLst>
                  <a:ext uri="{FF2B5EF4-FFF2-40B4-BE49-F238E27FC236}">
                    <a16:creationId xmlns:a16="http://schemas.microsoft.com/office/drawing/2014/main" id="{8073CCF2-F119-B7F2-FD98-AD6550614519}"/>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62" name="Line 11">
                <a:extLst>
                  <a:ext uri="{FF2B5EF4-FFF2-40B4-BE49-F238E27FC236}">
                    <a16:creationId xmlns:a16="http://schemas.microsoft.com/office/drawing/2014/main" id="{89EEC3BC-93F7-F18F-C388-EDA35FB2DBB2}"/>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63" name="Line 12">
                <a:extLst>
                  <a:ext uri="{FF2B5EF4-FFF2-40B4-BE49-F238E27FC236}">
                    <a16:creationId xmlns:a16="http://schemas.microsoft.com/office/drawing/2014/main" id="{F81BE874-B405-A9D2-D9C1-F291D4EAF35E}"/>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64" name="Line 13">
                <a:extLst>
                  <a:ext uri="{FF2B5EF4-FFF2-40B4-BE49-F238E27FC236}">
                    <a16:creationId xmlns:a16="http://schemas.microsoft.com/office/drawing/2014/main" id="{6BE35A17-C3F0-9D36-190C-743175AB2AC3}"/>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65" name="Line 14">
                <a:extLst>
                  <a:ext uri="{FF2B5EF4-FFF2-40B4-BE49-F238E27FC236}">
                    <a16:creationId xmlns:a16="http://schemas.microsoft.com/office/drawing/2014/main" id="{16FCBCE2-3DDE-93F6-0CBA-C4A2FBE16C63}"/>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66" name="Line 15">
                <a:extLst>
                  <a:ext uri="{FF2B5EF4-FFF2-40B4-BE49-F238E27FC236}">
                    <a16:creationId xmlns:a16="http://schemas.microsoft.com/office/drawing/2014/main" id="{29F0E8F7-A3EE-6A54-FAF1-9F3710AE6D44}"/>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2523" name="Freeform 16">
              <a:extLst>
                <a:ext uri="{FF2B5EF4-FFF2-40B4-BE49-F238E27FC236}">
                  <a16:creationId xmlns:a16="http://schemas.microsoft.com/office/drawing/2014/main" id="{8969C080-5F9C-51AD-6D9D-66AB70844092}"/>
                </a:ext>
              </a:extLst>
            </p:cNvPr>
            <p:cNvSpPr>
              <a:spLocks/>
            </p:cNvSpPr>
            <p:nvPr/>
          </p:nvSpPr>
          <p:spPr bwMode="auto">
            <a:xfrm rot="-5400000">
              <a:off x="4369" y="2271"/>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524" name="Line 17">
              <a:extLst>
                <a:ext uri="{FF2B5EF4-FFF2-40B4-BE49-F238E27FC236}">
                  <a16:creationId xmlns:a16="http://schemas.microsoft.com/office/drawing/2014/main" id="{BAEF9373-BF1A-AA17-C42C-7A88D0C28F51}"/>
                </a:ext>
              </a:extLst>
            </p:cNvPr>
            <p:cNvSpPr>
              <a:spLocks noChangeShapeType="1"/>
            </p:cNvSpPr>
            <p:nvPr/>
          </p:nvSpPr>
          <p:spPr bwMode="auto">
            <a:xfrm>
              <a:off x="3623" y="3371"/>
              <a:ext cx="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5" name="Line 18">
              <a:extLst>
                <a:ext uri="{FF2B5EF4-FFF2-40B4-BE49-F238E27FC236}">
                  <a16:creationId xmlns:a16="http://schemas.microsoft.com/office/drawing/2014/main" id="{A5A785B5-B0E8-A186-B3AB-7CA4EE8FF56F}"/>
                </a:ext>
              </a:extLst>
            </p:cNvPr>
            <p:cNvSpPr>
              <a:spLocks noChangeShapeType="1"/>
            </p:cNvSpPr>
            <p:nvPr/>
          </p:nvSpPr>
          <p:spPr bwMode="auto">
            <a:xfrm>
              <a:off x="2782" y="3375"/>
              <a:ext cx="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6" name="Line 19">
              <a:extLst>
                <a:ext uri="{FF2B5EF4-FFF2-40B4-BE49-F238E27FC236}">
                  <a16:creationId xmlns:a16="http://schemas.microsoft.com/office/drawing/2014/main" id="{43E0234E-2F6D-270C-C3C4-68D298EEE4E1}"/>
                </a:ext>
              </a:extLst>
            </p:cNvPr>
            <p:cNvSpPr>
              <a:spLocks noChangeShapeType="1"/>
            </p:cNvSpPr>
            <p:nvPr/>
          </p:nvSpPr>
          <p:spPr bwMode="auto">
            <a:xfrm>
              <a:off x="2243" y="3374"/>
              <a:ext cx="2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7" name="Line 20">
              <a:extLst>
                <a:ext uri="{FF2B5EF4-FFF2-40B4-BE49-F238E27FC236}">
                  <a16:creationId xmlns:a16="http://schemas.microsoft.com/office/drawing/2014/main" id="{13EFD7E7-0CB0-7521-FAA9-4A24BA6B8F3E}"/>
                </a:ext>
              </a:extLst>
            </p:cNvPr>
            <p:cNvSpPr>
              <a:spLocks noChangeShapeType="1"/>
            </p:cNvSpPr>
            <p:nvPr/>
          </p:nvSpPr>
          <p:spPr bwMode="auto">
            <a:xfrm>
              <a:off x="3881" y="2857"/>
              <a:ext cx="38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8" name="Line 21">
              <a:extLst>
                <a:ext uri="{FF2B5EF4-FFF2-40B4-BE49-F238E27FC236}">
                  <a16:creationId xmlns:a16="http://schemas.microsoft.com/office/drawing/2014/main" id="{E8E94919-0796-DC0C-7F92-A52061623F7A}"/>
                </a:ext>
              </a:extLst>
            </p:cNvPr>
            <p:cNvSpPr>
              <a:spLocks noChangeShapeType="1"/>
            </p:cNvSpPr>
            <p:nvPr/>
          </p:nvSpPr>
          <p:spPr bwMode="auto">
            <a:xfrm rot="-5400000">
              <a:off x="2665" y="2918"/>
              <a:ext cx="89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29" name="Line 22">
              <a:extLst>
                <a:ext uri="{FF2B5EF4-FFF2-40B4-BE49-F238E27FC236}">
                  <a16:creationId xmlns:a16="http://schemas.microsoft.com/office/drawing/2014/main" id="{618D949C-FF49-6F3E-D7C8-C639655E1AC0}"/>
                </a:ext>
              </a:extLst>
            </p:cNvPr>
            <p:cNvSpPr>
              <a:spLocks noChangeShapeType="1"/>
            </p:cNvSpPr>
            <p:nvPr/>
          </p:nvSpPr>
          <p:spPr bwMode="auto">
            <a:xfrm>
              <a:off x="4786" y="3475"/>
              <a:ext cx="23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0" name="Line 23">
              <a:extLst>
                <a:ext uri="{FF2B5EF4-FFF2-40B4-BE49-F238E27FC236}">
                  <a16:creationId xmlns:a16="http://schemas.microsoft.com/office/drawing/2014/main" id="{4E4BD2D9-E6EC-AE52-4675-FAD40E883A72}"/>
                </a:ext>
              </a:extLst>
            </p:cNvPr>
            <p:cNvSpPr>
              <a:spLocks noChangeShapeType="1"/>
            </p:cNvSpPr>
            <p:nvPr/>
          </p:nvSpPr>
          <p:spPr bwMode="auto">
            <a:xfrm rot="5400000" flipH="1">
              <a:off x="4397" y="2973"/>
              <a:ext cx="99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1" name="Line 24">
              <a:extLst>
                <a:ext uri="{FF2B5EF4-FFF2-40B4-BE49-F238E27FC236}">
                  <a16:creationId xmlns:a16="http://schemas.microsoft.com/office/drawing/2014/main" id="{5CC08F14-5817-9FB3-65CB-7D2D81125084}"/>
                </a:ext>
              </a:extLst>
            </p:cNvPr>
            <p:cNvSpPr>
              <a:spLocks noChangeShapeType="1"/>
            </p:cNvSpPr>
            <p:nvPr/>
          </p:nvSpPr>
          <p:spPr bwMode="auto">
            <a:xfrm>
              <a:off x="3104" y="2471"/>
              <a:ext cx="114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2" name="Line 25">
              <a:extLst>
                <a:ext uri="{FF2B5EF4-FFF2-40B4-BE49-F238E27FC236}">
                  <a16:creationId xmlns:a16="http://schemas.microsoft.com/office/drawing/2014/main" id="{7B899275-0652-91B4-A775-544CC4D2D0D1}"/>
                </a:ext>
              </a:extLst>
            </p:cNvPr>
            <p:cNvSpPr>
              <a:spLocks noChangeShapeType="1"/>
            </p:cNvSpPr>
            <p:nvPr/>
          </p:nvSpPr>
          <p:spPr bwMode="auto">
            <a:xfrm flipV="1">
              <a:off x="4621" y="2471"/>
              <a:ext cx="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3" name="Line 26">
              <a:extLst>
                <a:ext uri="{FF2B5EF4-FFF2-40B4-BE49-F238E27FC236}">
                  <a16:creationId xmlns:a16="http://schemas.microsoft.com/office/drawing/2014/main" id="{4E77A26A-A0C0-9FCF-6552-A038B7A58F3A}"/>
                </a:ext>
              </a:extLst>
            </p:cNvPr>
            <p:cNvSpPr>
              <a:spLocks noChangeShapeType="1"/>
            </p:cNvSpPr>
            <p:nvPr/>
          </p:nvSpPr>
          <p:spPr bwMode="auto">
            <a:xfrm flipV="1">
              <a:off x="4570" y="2857"/>
              <a:ext cx="3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4" name="Line 27">
              <a:extLst>
                <a:ext uri="{FF2B5EF4-FFF2-40B4-BE49-F238E27FC236}">
                  <a16:creationId xmlns:a16="http://schemas.microsoft.com/office/drawing/2014/main" id="{5E396C6D-F8EB-065C-CE71-1A60E1F27419}"/>
                </a:ext>
              </a:extLst>
            </p:cNvPr>
            <p:cNvSpPr>
              <a:spLocks noChangeShapeType="1"/>
            </p:cNvSpPr>
            <p:nvPr/>
          </p:nvSpPr>
          <p:spPr bwMode="auto">
            <a:xfrm rot="-5400000">
              <a:off x="3623" y="3108"/>
              <a:ext cx="52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35" name="Text Box 28">
              <a:extLst>
                <a:ext uri="{FF2B5EF4-FFF2-40B4-BE49-F238E27FC236}">
                  <a16:creationId xmlns:a16="http://schemas.microsoft.com/office/drawing/2014/main" id="{41A8E923-20EE-5B46-FB1F-A0A9E3E56356}"/>
                </a:ext>
              </a:extLst>
            </p:cNvPr>
            <p:cNvSpPr txBox="1">
              <a:spLocks noChangeArrowheads="1"/>
            </p:cNvSpPr>
            <p:nvPr/>
          </p:nvSpPr>
          <p:spPr bwMode="auto">
            <a:xfrm>
              <a:off x="1942" y="3262"/>
              <a:ext cx="2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2536" name="Text Box 29">
              <a:extLst>
                <a:ext uri="{FF2B5EF4-FFF2-40B4-BE49-F238E27FC236}">
                  <a16:creationId xmlns:a16="http://schemas.microsoft.com/office/drawing/2014/main" id="{524AA932-1CA8-7B8A-6197-1D2F9BE727A6}"/>
                </a:ext>
              </a:extLst>
            </p:cNvPr>
            <p:cNvSpPr txBox="1">
              <a:spLocks noChangeArrowheads="1"/>
            </p:cNvSpPr>
            <p:nvPr/>
          </p:nvSpPr>
          <p:spPr bwMode="auto">
            <a:xfrm>
              <a:off x="2566" y="3084"/>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2537" name="Text Box 30">
              <a:extLst>
                <a:ext uri="{FF2B5EF4-FFF2-40B4-BE49-F238E27FC236}">
                  <a16:creationId xmlns:a16="http://schemas.microsoft.com/office/drawing/2014/main" id="{071C288E-01C2-EB77-EFAB-DD8BDC340553}"/>
                </a:ext>
              </a:extLst>
            </p:cNvPr>
            <p:cNvSpPr txBox="1">
              <a:spLocks noChangeArrowheads="1"/>
            </p:cNvSpPr>
            <p:nvPr/>
          </p:nvSpPr>
          <p:spPr bwMode="auto">
            <a:xfrm>
              <a:off x="4313" y="222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2538" name="Text Box 31">
              <a:extLst>
                <a:ext uri="{FF2B5EF4-FFF2-40B4-BE49-F238E27FC236}">
                  <a16:creationId xmlns:a16="http://schemas.microsoft.com/office/drawing/2014/main" id="{9B5B650D-DF70-563A-722D-37306CF64CB5}"/>
                </a:ext>
              </a:extLst>
            </p:cNvPr>
            <p:cNvSpPr txBox="1">
              <a:spLocks noChangeArrowheads="1"/>
            </p:cNvSpPr>
            <p:nvPr/>
          </p:nvSpPr>
          <p:spPr bwMode="auto">
            <a:xfrm>
              <a:off x="4312" y="258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C</a:t>
              </a:r>
              <a:endParaRPr lang="en-US" altLang="en-US" sz="1800" b="1" i="0" baseline="-25000">
                <a:ea typeface="굴림" panose="020B0600000101010101" pitchFamily="34" charset="-127"/>
                <a:sym typeface="Symbol" panose="05050102010706020507" pitchFamily="18" charset="2"/>
              </a:endParaRPr>
            </a:p>
          </p:txBody>
        </p:sp>
        <p:grpSp>
          <p:nvGrpSpPr>
            <p:cNvPr id="192539" name="Group 32">
              <a:extLst>
                <a:ext uri="{FF2B5EF4-FFF2-40B4-BE49-F238E27FC236}">
                  <a16:creationId xmlns:a16="http://schemas.microsoft.com/office/drawing/2014/main" id="{5C382632-7750-A395-EB85-D269DAFECB4A}"/>
                </a:ext>
              </a:extLst>
            </p:cNvPr>
            <p:cNvGrpSpPr>
              <a:grpSpLocks/>
            </p:cNvGrpSpPr>
            <p:nvPr/>
          </p:nvGrpSpPr>
          <p:grpSpPr bwMode="auto">
            <a:xfrm>
              <a:off x="4128" y="3644"/>
              <a:ext cx="127" cy="203"/>
              <a:chOff x="1965" y="2802"/>
              <a:chExt cx="133" cy="222"/>
            </a:xfrm>
          </p:grpSpPr>
          <p:sp>
            <p:nvSpPr>
              <p:cNvPr id="192555" name="Line 33">
                <a:extLst>
                  <a:ext uri="{FF2B5EF4-FFF2-40B4-BE49-F238E27FC236}">
                    <a16:creationId xmlns:a16="http://schemas.microsoft.com/office/drawing/2014/main" id="{9D2E31C7-389C-C188-AFE6-C19315BFAE54}"/>
                  </a:ext>
                </a:extLst>
              </p:cNvPr>
              <p:cNvSpPr>
                <a:spLocks noChangeShapeType="1"/>
              </p:cNvSpPr>
              <p:nvPr/>
            </p:nvSpPr>
            <p:spPr bwMode="auto">
              <a:xfrm flipV="1">
                <a:off x="2032" y="2802"/>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2556" name="Group 34">
                <a:extLst>
                  <a:ext uri="{FF2B5EF4-FFF2-40B4-BE49-F238E27FC236}">
                    <a16:creationId xmlns:a16="http://schemas.microsoft.com/office/drawing/2014/main" id="{CA6CB9E7-8ABF-EB47-1607-3642BD5EBFAB}"/>
                  </a:ext>
                </a:extLst>
              </p:cNvPr>
              <p:cNvGrpSpPr>
                <a:grpSpLocks/>
              </p:cNvGrpSpPr>
              <p:nvPr/>
            </p:nvGrpSpPr>
            <p:grpSpPr bwMode="auto">
              <a:xfrm>
                <a:off x="1965" y="2946"/>
                <a:ext cx="133" cy="78"/>
                <a:chOff x="3138" y="2256"/>
                <a:chExt cx="184" cy="78"/>
              </a:xfrm>
            </p:grpSpPr>
            <p:sp>
              <p:nvSpPr>
                <p:cNvPr id="192557" name="Line 35">
                  <a:extLst>
                    <a:ext uri="{FF2B5EF4-FFF2-40B4-BE49-F238E27FC236}">
                      <a16:creationId xmlns:a16="http://schemas.microsoft.com/office/drawing/2014/main" id="{3183D917-0615-C57F-9FBF-B2C2CC1A7E4E}"/>
                    </a:ext>
                  </a:extLst>
                </p:cNvPr>
                <p:cNvSpPr>
                  <a:spLocks noChangeShapeType="1"/>
                </p:cNvSpPr>
                <p:nvPr/>
              </p:nvSpPr>
              <p:spPr bwMode="auto">
                <a:xfrm>
                  <a:off x="3138" y="2256"/>
                  <a:ext cx="1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558" name="Line 36">
                  <a:extLst>
                    <a:ext uri="{FF2B5EF4-FFF2-40B4-BE49-F238E27FC236}">
                      <a16:creationId xmlns:a16="http://schemas.microsoft.com/office/drawing/2014/main" id="{7EA4C1A1-AC7C-EB21-16B2-007F0379643E}"/>
                    </a:ext>
                  </a:extLst>
                </p:cNvPr>
                <p:cNvSpPr>
                  <a:spLocks noChangeShapeType="1"/>
                </p:cNvSpPr>
                <p:nvPr/>
              </p:nvSpPr>
              <p:spPr bwMode="auto">
                <a:xfrm>
                  <a:off x="3175" y="2295"/>
                  <a:ext cx="11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2559" name="Line 37">
                  <a:extLst>
                    <a:ext uri="{FF2B5EF4-FFF2-40B4-BE49-F238E27FC236}">
                      <a16:creationId xmlns:a16="http://schemas.microsoft.com/office/drawing/2014/main" id="{E24C0029-895F-690D-FD0B-CD8338B2659D}"/>
                    </a:ext>
                  </a:extLst>
                </p:cNvPr>
                <p:cNvSpPr>
                  <a:spLocks noChangeShapeType="1"/>
                </p:cNvSpPr>
                <p:nvPr/>
              </p:nvSpPr>
              <p:spPr bwMode="auto">
                <a:xfrm>
                  <a:off x="3193" y="2334"/>
                  <a:ext cx="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sp>
          <p:nvSpPr>
            <p:cNvPr id="192540" name="Line 38">
              <a:extLst>
                <a:ext uri="{FF2B5EF4-FFF2-40B4-BE49-F238E27FC236}">
                  <a16:creationId xmlns:a16="http://schemas.microsoft.com/office/drawing/2014/main" id="{8C0298F9-ABC3-B36A-497E-9200F12FFF28}"/>
                </a:ext>
              </a:extLst>
            </p:cNvPr>
            <p:cNvSpPr>
              <a:spLocks noChangeShapeType="1"/>
            </p:cNvSpPr>
            <p:nvPr/>
          </p:nvSpPr>
          <p:spPr bwMode="auto">
            <a:xfrm rot="5400000">
              <a:off x="4121" y="3640"/>
              <a:ext cx="1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41" name="Text Box 39">
              <a:extLst>
                <a:ext uri="{FF2B5EF4-FFF2-40B4-BE49-F238E27FC236}">
                  <a16:creationId xmlns:a16="http://schemas.microsoft.com/office/drawing/2014/main" id="{7D594245-90D8-69F5-E0FA-649D460AAF08}"/>
                </a:ext>
              </a:extLst>
            </p:cNvPr>
            <p:cNvSpPr txBox="1">
              <a:spLocks noChangeArrowheads="1"/>
            </p:cNvSpPr>
            <p:nvPr/>
          </p:nvSpPr>
          <p:spPr bwMode="auto">
            <a:xfrm>
              <a:off x="3338" y="2918"/>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solidFill>
                    <a:srgbClr val="0000FF"/>
                  </a:solidFill>
                  <a:ea typeface="굴림" panose="020B0600000101010101" pitchFamily="34" charset="-127"/>
                  <a:sym typeface="Symbol" panose="05050102010706020507" pitchFamily="18" charset="2"/>
                </a:rPr>
                <a:t>Ф</a:t>
              </a:r>
              <a:endParaRPr lang="ru-RU" altLang="en-US" sz="1800" b="1" i="0" baseline="-25000">
                <a:solidFill>
                  <a:srgbClr val="0000FF"/>
                </a:solidFill>
                <a:ea typeface="굴림" panose="020B0600000101010101" pitchFamily="34" charset="-127"/>
                <a:sym typeface="Symbol" panose="05050102010706020507" pitchFamily="18" charset="2"/>
              </a:endParaRPr>
            </a:p>
          </p:txBody>
        </p:sp>
        <p:sp>
          <p:nvSpPr>
            <p:cNvPr id="192542" name="Text Box 40">
              <a:extLst>
                <a:ext uri="{FF2B5EF4-FFF2-40B4-BE49-F238E27FC236}">
                  <a16:creationId xmlns:a16="http://schemas.microsoft.com/office/drawing/2014/main" id="{9313136A-8A0F-E07F-305D-E54B032272B9}"/>
                </a:ext>
              </a:extLst>
            </p:cNvPr>
            <p:cNvSpPr txBox="1">
              <a:spLocks noChangeArrowheads="1"/>
            </p:cNvSpPr>
            <p:nvPr/>
          </p:nvSpPr>
          <p:spPr bwMode="auto">
            <a:xfrm>
              <a:off x="5044" y="3324"/>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2543" name="Group 41">
              <a:extLst>
                <a:ext uri="{FF2B5EF4-FFF2-40B4-BE49-F238E27FC236}">
                  <a16:creationId xmlns:a16="http://schemas.microsoft.com/office/drawing/2014/main" id="{9F9486B6-0AFE-45DA-BEE9-D9BAA4C266B3}"/>
                </a:ext>
              </a:extLst>
            </p:cNvPr>
            <p:cNvGrpSpPr>
              <a:grpSpLocks/>
            </p:cNvGrpSpPr>
            <p:nvPr/>
          </p:nvGrpSpPr>
          <p:grpSpPr bwMode="auto">
            <a:xfrm flipV="1">
              <a:off x="4182" y="3272"/>
              <a:ext cx="610" cy="411"/>
              <a:chOff x="3447" y="2591"/>
              <a:chExt cx="642" cy="450"/>
            </a:xfrm>
          </p:grpSpPr>
          <p:sp>
            <p:nvSpPr>
              <p:cNvPr id="192548" name="AutoShape 42">
                <a:extLst>
                  <a:ext uri="{FF2B5EF4-FFF2-40B4-BE49-F238E27FC236}">
                    <a16:creationId xmlns:a16="http://schemas.microsoft.com/office/drawing/2014/main" id="{A3537CF4-EFF9-F708-EB16-06FD003F5119}"/>
                  </a:ext>
                </a:extLst>
              </p:cNvPr>
              <p:cNvSpPr>
                <a:spLocks noChangeArrowheads="1"/>
              </p:cNvSpPr>
              <p:nvPr/>
            </p:nvSpPr>
            <p:spPr bwMode="auto">
              <a:xfrm rot="5400000">
                <a:off x="3558" y="2624"/>
                <a:ext cx="450" cy="384"/>
              </a:xfrm>
              <a:prstGeom prst="triangle">
                <a:avLst>
                  <a:gd name="adj" fmla="val 50000"/>
                </a:avLst>
              </a:prstGeom>
              <a:solidFill>
                <a:schemeClr val="bg1">
                  <a:alpha val="0"/>
                </a:schemeClr>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49" name="Line 43">
                <a:extLst>
                  <a:ext uri="{FF2B5EF4-FFF2-40B4-BE49-F238E27FC236}">
                    <a16:creationId xmlns:a16="http://schemas.microsoft.com/office/drawing/2014/main" id="{F83AB416-8CE2-8862-13EA-8D1F150ECFCC}"/>
                  </a:ext>
                </a:extLst>
              </p:cNvPr>
              <p:cNvSpPr>
                <a:spLocks noChangeShapeType="1"/>
              </p:cNvSpPr>
              <p:nvPr/>
            </p:nvSpPr>
            <p:spPr bwMode="auto">
              <a:xfrm>
                <a:off x="3615" y="2933"/>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0" name="Line 44">
                <a:extLst>
                  <a:ext uri="{FF2B5EF4-FFF2-40B4-BE49-F238E27FC236}">
                    <a16:creationId xmlns:a16="http://schemas.microsoft.com/office/drawing/2014/main" id="{79654AA4-6466-5B9C-F124-2671F77B51D2}"/>
                  </a:ext>
                </a:extLst>
              </p:cNvPr>
              <p:cNvSpPr>
                <a:spLocks noChangeShapeType="1"/>
              </p:cNvSpPr>
              <p:nvPr/>
            </p:nvSpPr>
            <p:spPr bwMode="auto">
              <a:xfrm flipH="1">
                <a:off x="3447" y="2711"/>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1" name="Line 45">
                <a:extLst>
                  <a:ext uri="{FF2B5EF4-FFF2-40B4-BE49-F238E27FC236}">
                    <a16:creationId xmlns:a16="http://schemas.microsoft.com/office/drawing/2014/main" id="{E8BC2E52-F7C6-C130-923E-3CBC5132FAFB}"/>
                  </a:ext>
                </a:extLst>
              </p:cNvPr>
              <p:cNvSpPr>
                <a:spLocks noChangeShapeType="1"/>
              </p:cNvSpPr>
              <p:nvPr/>
            </p:nvSpPr>
            <p:spPr bwMode="auto">
              <a:xfrm flipH="1">
                <a:off x="3453" y="293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2" name="Line 46">
                <a:extLst>
                  <a:ext uri="{FF2B5EF4-FFF2-40B4-BE49-F238E27FC236}">
                    <a16:creationId xmlns:a16="http://schemas.microsoft.com/office/drawing/2014/main" id="{3C787DB5-C005-C424-0FA1-16BA6AFDBB2A}"/>
                  </a:ext>
                </a:extLst>
              </p:cNvPr>
              <p:cNvSpPr>
                <a:spLocks noChangeShapeType="1"/>
              </p:cNvSpPr>
              <p:nvPr/>
            </p:nvSpPr>
            <p:spPr bwMode="auto">
              <a:xfrm flipH="1">
                <a:off x="3951" y="281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3" name="Line 47">
                <a:extLst>
                  <a:ext uri="{FF2B5EF4-FFF2-40B4-BE49-F238E27FC236}">
                    <a16:creationId xmlns:a16="http://schemas.microsoft.com/office/drawing/2014/main" id="{B03D0961-DF48-8248-CA18-33DC47CCDA95}"/>
                  </a:ext>
                </a:extLst>
              </p:cNvPr>
              <p:cNvSpPr>
                <a:spLocks noChangeShapeType="1"/>
              </p:cNvSpPr>
              <p:nvPr/>
            </p:nvSpPr>
            <p:spPr bwMode="auto">
              <a:xfrm>
                <a:off x="3618"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54" name="Line 48">
                <a:extLst>
                  <a:ext uri="{FF2B5EF4-FFF2-40B4-BE49-F238E27FC236}">
                    <a16:creationId xmlns:a16="http://schemas.microsoft.com/office/drawing/2014/main" id="{E1701577-8A5B-2330-7AE7-1ED2CF2D191E}"/>
                  </a:ext>
                </a:extLst>
              </p:cNvPr>
              <p:cNvSpPr>
                <a:spLocks noChangeShapeType="1"/>
              </p:cNvSpPr>
              <p:nvPr/>
            </p:nvSpPr>
            <p:spPr bwMode="auto">
              <a:xfrm rot="5400000">
                <a:off x="3621"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2544" name="Oval 49">
              <a:extLst>
                <a:ext uri="{FF2B5EF4-FFF2-40B4-BE49-F238E27FC236}">
                  <a16:creationId xmlns:a16="http://schemas.microsoft.com/office/drawing/2014/main" id="{77329EE2-B5DD-71BD-E077-2D5013AC1FA7}"/>
                </a:ext>
              </a:extLst>
            </p:cNvPr>
            <p:cNvSpPr>
              <a:spLocks noChangeArrowheads="1"/>
            </p:cNvSpPr>
            <p:nvPr/>
          </p:nvSpPr>
          <p:spPr bwMode="auto">
            <a:xfrm>
              <a:off x="3861" y="3344"/>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45" name="Oval 50">
              <a:extLst>
                <a:ext uri="{FF2B5EF4-FFF2-40B4-BE49-F238E27FC236}">
                  <a16:creationId xmlns:a16="http://schemas.microsoft.com/office/drawing/2014/main" id="{DC0BD29E-231A-74DA-1831-2DB1E18FC5CC}"/>
                </a:ext>
              </a:extLst>
            </p:cNvPr>
            <p:cNvSpPr>
              <a:spLocks noChangeArrowheads="1"/>
            </p:cNvSpPr>
            <p:nvPr/>
          </p:nvSpPr>
          <p:spPr bwMode="auto">
            <a:xfrm>
              <a:off x="4873" y="3448"/>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46" name="Oval 51">
              <a:extLst>
                <a:ext uri="{FF2B5EF4-FFF2-40B4-BE49-F238E27FC236}">
                  <a16:creationId xmlns:a16="http://schemas.microsoft.com/office/drawing/2014/main" id="{908B9FD5-5D45-7BCD-F317-AE1AACF235EA}"/>
                </a:ext>
              </a:extLst>
            </p:cNvPr>
            <p:cNvSpPr>
              <a:spLocks noChangeArrowheads="1"/>
            </p:cNvSpPr>
            <p:nvPr/>
          </p:nvSpPr>
          <p:spPr bwMode="auto">
            <a:xfrm>
              <a:off x="4873" y="2835"/>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2547" name="Oval 113">
              <a:extLst>
                <a:ext uri="{FF2B5EF4-FFF2-40B4-BE49-F238E27FC236}">
                  <a16:creationId xmlns:a16="http://schemas.microsoft.com/office/drawing/2014/main" id="{19AF8221-9CE0-B1D8-FAA3-8FB41BBC5620}"/>
                </a:ext>
              </a:extLst>
            </p:cNvPr>
            <p:cNvSpPr>
              <a:spLocks noChangeArrowheads="1"/>
            </p:cNvSpPr>
            <p:nvPr/>
          </p:nvSpPr>
          <p:spPr bwMode="auto">
            <a:xfrm>
              <a:off x="3086" y="3355"/>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92517" name="AutoShape 115">
            <a:extLst>
              <a:ext uri="{FF2B5EF4-FFF2-40B4-BE49-F238E27FC236}">
                <a16:creationId xmlns:a16="http://schemas.microsoft.com/office/drawing/2014/main" id="{E2E1CD8A-113F-37FB-2A34-F65AD64C4B07}"/>
              </a:ext>
            </a:extLst>
          </p:cNvPr>
          <p:cNvSpPr>
            <a:spLocks noChangeArrowheads="1"/>
          </p:cNvSpPr>
          <p:nvPr/>
        </p:nvSpPr>
        <p:spPr bwMode="auto">
          <a:xfrm flipV="1">
            <a:off x="2095500" y="3827463"/>
            <a:ext cx="866775" cy="1038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59 h 21600"/>
              <a:gd name="T14" fmla="*/ 17412 w 21600"/>
              <a:gd name="T15" fmla="*/ 9199 h 21600"/>
            </a:gdLst>
            <a:ahLst/>
            <a:cxnLst>
              <a:cxn ang="T8">
                <a:pos x="T0" y="T1"/>
              </a:cxn>
              <a:cxn ang="T9">
                <a:pos x="T2" y="T3"/>
              </a:cxn>
              <a:cxn ang="T10">
                <a:pos x="T4" y="T5"/>
              </a:cxn>
              <a:cxn ang="T11">
                <a:pos x="T6" y="T7"/>
              </a:cxn>
            </a:cxnLst>
            <a:rect l="T12" t="T13" r="T14" b="T15"/>
            <a:pathLst>
              <a:path w="21600" h="21600">
                <a:moveTo>
                  <a:pt x="21600" y="6079"/>
                </a:moveTo>
                <a:lnTo>
                  <a:pt x="13441" y="0"/>
                </a:lnTo>
                <a:lnTo>
                  <a:pt x="13441" y="2959"/>
                </a:lnTo>
                <a:lnTo>
                  <a:pt x="12427" y="2959"/>
                </a:lnTo>
                <a:cubicBezTo>
                  <a:pt x="5564" y="2959"/>
                  <a:pt x="0" y="7078"/>
                  <a:pt x="0" y="12158"/>
                </a:cubicBezTo>
                <a:lnTo>
                  <a:pt x="0" y="21600"/>
                </a:lnTo>
                <a:lnTo>
                  <a:pt x="6378" y="21600"/>
                </a:lnTo>
                <a:lnTo>
                  <a:pt x="6378" y="12158"/>
                </a:lnTo>
                <a:cubicBezTo>
                  <a:pt x="6378" y="10524"/>
                  <a:pt x="9086" y="9199"/>
                  <a:pt x="12427" y="9199"/>
                </a:cubicBezTo>
                <a:lnTo>
                  <a:pt x="13441" y="9199"/>
                </a:lnTo>
                <a:lnTo>
                  <a:pt x="13441" y="12158"/>
                </a:lnTo>
                <a:lnTo>
                  <a:pt x="21600" y="6079"/>
                </a:lnTo>
                <a:close/>
              </a:path>
            </a:pathLst>
          </a:custGeom>
          <a:solidFill>
            <a:srgbClr val="FFFFFF"/>
          </a:solidFill>
          <a:ln w="50800" algn="ctr">
            <a:solidFill>
              <a:srgbClr val="0000FF"/>
            </a:solidFill>
            <a:miter lim="800000"/>
            <a:headEnd/>
            <a:tailEnd/>
          </a:ln>
        </p:spPr>
        <p:txBody>
          <a:bodyPr wrap="none" anchor="ctr"/>
          <a:lstStyle/>
          <a:p>
            <a:endParaRPr lang="en-US"/>
          </a:p>
        </p:txBody>
      </p:sp>
      <p:sp>
        <p:nvSpPr>
          <p:cNvPr id="192518" name="Rectangle 120">
            <a:extLst>
              <a:ext uri="{FF2B5EF4-FFF2-40B4-BE49-F238E27FC236}">
                <a16:creationId xmlns:a16="http://schemas.microsoft.com/office/drawing/2014/main" id="{40C01D76-EC48-6177-4EF4-9F0E8F1E0010}"/>
              </a:ext>
            </a:extLst>
          </p:cNvPr>
          <p:cNvSpPr>
            <a:spLocks noGrp="1" noChangeArrowheads="1"/>
          </p:cNvSpPr>
          <p:nvPr>
            <p:ph type="title" idx="4294967295"/>
          </p:nvPr>
        </p:nvSpPr>
        <p:spPr/>
        <p:txBody>
          <a:bodyPr/>
          <a:lstStyle/>
          <a:p>
            <a:pPr eaLnBrk="1" hangingPunct="1"/>
            <a:r>
              <a:rPr lang="en-US" altLang="en-US"/>
              <a:t>Switched R-MOSFET-C</a:t>
            </a:r>
            <a:r>
              <a:rPr lang="en-US" altLang="en-US" sz="3200"/>
              <a:t> </a:t>
            </a:r>
            <a:r>
              <a:rPr lang="en-US" altLang="en-US"/>
              <a:t>Filter</a:t>
            </a:r>
          </a:p>
        </p:txBody>
      </p:sp>
      <p:sp>
        <p:nvSpPr>
          <p:cNvPr id="192519" name="Rectangle 116">
            <a:extLst>
              <a:ext uri="{FF2B5EF4-FFF2-40B4-BE49-F238E27FC236}">
                <a16:creationId xmlns:a16="http://schemas.microsoft.com/office/drawing/2014/main" id="{BA3272B3-7763-1BEB-D376-27BB31255D50}"/>
              </a:ext>
            </a:extLst>
          </p:cNvPr>
          <p:cNvSpPr>
            <a:spLocks noGrp="1" noChangeArrowheads="1"/>
          </p:cNvSpPr>
          <p:nvPr>
            <p:ph type="body" idx="4294967295"/>
          </p:nvPr>
        </p:nvSpPr>
        <p:spPr>
          <a:xfrm>
            <a:off x="5903913" y="2128838"/>
            <a:ext cx="2803525" cy="869950"/>
          </a:xfrm>
          <a:noFill/>
        </p:spPr>
        <p:txBody>
          <a:bodyPr/>
          <a:lstStyle/>
          <a:p>
            <a:pPr eaLnBrk="1" hangingPunct="1"/>
            <a:r>
              <a:rPr lang="en-US" altLang="en-US" sz="2000"/>
              <a:t>Combine switches</a:t>
            </a:r>
            <a:endParaRPr lang="en-US" altLang="en-US" sz="280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灯片编号占位符 11">
            <a:extLst>
              <a:ext uri="{FF2B5EF4-FFF2-40B4-BE49-F238E27FC236}">
                <a16:creationId xmlns:a16="http://schemas.microsoft.com/office/drawing/2014/main" id="{4AB73E29-0EF0-087F-1CCA-57ADF66D0D8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9E20176-296E-4ED2-86C1-6EA72282928C}" type="slidenum">
              <a:rPr lang="en-US" altLang="en-US" sz="1600">
                <a:ea typeface="굴림" panose="020B0600000101010101" pitchFamily="34" charset="-127"/>
              </a:rPr>
              <a:pPr eaLnBrk="1" hangingPunct="1">
                <a:spcBef>
                  <a:spcPct val="0"/>
                </a:spcBef>
                <a:buFontTx/>
                <a:buNone/>
              </a:pPr>
              <a:t>187</a:t>
            </a:fld>
            <a:endParaRPr lang="en-US" altLang="en-US" sz="1600">
              <a:ea typeface="굴림" panose="020B0600000101010101" pitchFamily="34" charset="-127"/>
            </a:endParaRPr>
          </a:p>
        </p:txBody>
      </p:sp>
      <p:sp>
        <p:nvSpPr>
          <p:cNvPr id="193539" name="Rectangle 2">
            <a:extLst>
              <a:ext uri="{FF2B5EF4-FFF2-40B4-BE49-F238E27FC236}">
                <a16:creationId xmlns:a16="http://schemas.microsoft.com/office/drawing/2014/main" id="{291BA55C-8CBB-9FD5-2F1A-C7350A2FD692}"/>
              </a:ext>
            </a:extLst>
          </p:cNvPr>
          <p:cNvSpPr>
            <a:spLocks noGrp="1" noChangeArrowheads="1"/>
          </p:cNvSpPr>
          <p:nvPr>
            <p:ph type="body" idx="4294967295"/>
          </p:nvPr>
        </p:nvSpPr>
        <p:spPr>
          <a:xfrm>
            <a:off x="863600" y="1196975"/>
            <a:ext cx="7524750" cy="1944688"/>
          </a:xfrm>
          <a:noFill/>
        </p:spPr>
        <p:txBody>
          <a:bodyPr/>
          <a:lstStyle/>
          <a:p>
            <a:pPr eaLnBrk="1" hangingPunct="1">
              <a:lnSpc>
                <a:spcPct val="130000"/>
              </a:lnSpc>
            </a:pPr>
            <a:r>
              <a:rPr lang="en-US" altLang="en-US" sz="2000"/>
              <a:t>V</a:t>
            </a:r>
            <a:r>
              <a:rPr lang="en-US" altLang="en-US" sz="2000" baseline="-25000"/>
              <a:t>in</a:t>
            </a:r>
            <a:r>
              <a:rPr lang="en-US" altLang="en-US" sz="2000"/>
              <a:t> and V</a:t>
            </a:r>
            <a:r>
              <a:rPr lang="en-US" altLang="en-US" sz="2000" baseline="-25000"/>
              <a:t>out</a:t>
            </a:r>
            <a:r>
              <a:rPr lang="en-US" altLang="en-US" sz="2000"/>
              <a:t> should be at V</a:t>
            </a:r>
            <a:r>
              <a:rPr lang="en-US" altLang="en-US" sz="2000" baseline="-25000"/>
              <a:t>DD</a:t>
            </a:r>
            <a:r>
              <a:rPr lang="en-US" altLang="en-US" sz="2000"/>
              <a:t>/2 for maximum signal swing</a:t>
            </a:r>
          </a:p>
          <a:p>
            <a:pPr eaLnBrk="1" hangingPunct="1">
              <a:lnSpc>
                <a:spcPct val="130000"/>
              </a:lnSpc>
            </a:pPr>
            <a:r>
              <a:rPr lang="en-US" altLang="en-US" sz="2000"/>
              <a:t>But V</a:t>
            </a:r>
            <a:r>
              <a:rPr lang="en-US" altLang="en-US" sz="2000" baseline="-25000"/>
              <a:t>1</a:t>
            </a:r>
            <a:r>
              <a:rPr lang="en-US" altLang="en-US" sz="2000"/>
              <a:t> and V</a:t>
            </a:r>
            <a:r>
              <a:rPr lang="en-US" altLang="en-US" sz="2000" baseline="-25000"/>
              <a:t>2</a:t>
            </a:r>
            <a:r>
              <a:rPr lang="en-US" altLang="en-US" sz="2000"/>
              <a:t> should be near ground </a:t>
            </a:r>
          </a:p>
          <a:p>
            <a:pPr marL="800100" lvl="1" eaLnBrk="1" hangingPunct="1">
              <a:lnSpc>
                <a:spcPct val="130000"/>
              </a:lnSpc>
            </a:pPr>
            <a:r>
              <a:rPr lang="en-US" altLang="en-US" sz="1800"/>
              <a:t>for M1 to turn fully on</a:t>
            </a:r>
          </a:p>
          <a:p>
            <a:pPr marL="800100" lvl="1" eaLnBrk="1" hangingPunct="1">
              <a:lnSpc>
                <a:spcPct val="130000"/>
              </a:lnSpc>
            </a:pPr>
            <a:r>
              <a:rPr lang="en-US" altLang="en-US" sz="1800"/>
              <a:t>for the use of a low voltage opamp with PMOS inputs</a:t>
            </a:r>
          </a:p>
        </p:txBody>
      </p:sp>
      <p:grpSp>
        <p:nvGrpSpPr>
          <p:cNvPr id="193540" name="Group 3">
            <a:extLst>
              <a:ext uri="{FF2B5EF4-FFF2-40B4-BE49-F238E27FC236}">
                <a16:creationId xmlns:a16="http://schemas.microsoft.com/office/drawing/2014/main" id="{784B9576-2098-9798-B899-DB5090935DEC}"/>
              </a:ext>
            </a:extLst>
          </p:cNvPr>
          <p:cNvGrpSpPr>
            <a:grpSpLocks/>
          </p:cNvGrpSpPr>
          <p:nvPr/>
        </p:nvGrpSpPr>
        <p:grpSpPr bwMode="auto">
          <a:xfrm rot="5400000">
            <a:off x="5766594" y="4020344"/>
            <a:ext cx="220662" cy="533400"/>
            <a:chOff x="1536" y="2496"/>
            <a:chExt cx="152" cy="354"/>
          </a:xfrm>
        </p:grpSpPr>
        <p:sp>
          <p:nvSpPr>
            <p:cNvPr id="193603" name="Line 4">
              <a:extLst>
                <a:ext uri="{FF2B5EF4-FFF2-40B4-BE49-F238E27FC236}">
                  <a16:creationId xmlns:a16="http://schemas.microsoft.com/office/drawing/2014/main" id="{D52579B1-8DB2-19A7-36E9-B577A88EAB43}"/>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3604" name="Line 5">
              <a:extLst>
                <a:ext uri="{FF2B5EF4-FFF2-40B4-BE49-F238E27FC236}">
                  <a16:creationId xmlns:a16="http://schemas.microsoft.com/office/drawing/2014/main" id="{4F681926-10CE-A9F7-2877-BA7B6019AAEF}"/>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3605" name="Line 6">
              <a:extLst>
                <a:ext uri="{FF2B5EF4-FFF2-40B4-BE49-F238E27FC236}">
                  <a16:creationId xmlns:a16="http://schemas.microsoft.com/office/drawing/2014/main" id="{3A30B395-12B7-5BB2-AF51-9DBA2FED0871}"/>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3606" name="Line 7">
              <a:extLst>
                <a:ext uri="{FF2B5EF4-FFF2-40B4-BE49-F238E27FC236}">
                  <a16:creationId xmlns:a16="http://schemas.microsoft.com/office/drawing/2014/main" id="{D378803F-5125-6D74-26D0-C3536EDEA6A9}"/>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3541" name="Freeform 8">
            <a:extLst>
              <a:ext uri="{FF2B5EF4-FFF2-40B4-BE49-F238E27FC236}">
                <a16:creationId xmlns:a16="http://schemas.microsoft.com/office/drawing/2014/main" id="{8A98DF7E-3402-D3EC-27CC-CCC7DBD688C7}"/>
              </a:ext>
            </a:extLst>
          </p:cNvPr>
          <p:cNvSpPr>
            <a:spLocks/>
          </p:cNvSpPr>
          <p:nvPr/>
        </p:nvSpPr>
        <p:spPr bwMode="auto">
          <a:xfrm rot="5400000">
            <a:off x="2613819" y="4795044"/>
            <a:ext cx="177800" cy="630238"/>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3542" name="Group 9">
            <a:extLst>
              <a:ext uri="{FF2B5EF4-FFF2-40B4-BE49-F238E27FC236}">
                <a16:creationId xmlns:a16="http://schemas.microsoft.com/office/drawing/2014/main" id="{AF247DA6-8149-280B-04DC-810C020CE408}"/>
              </a:ext>
            </a:extLst>
          </p:cNvPr>
          <p:cNvGrpSpPr>
            <a:grpSpLocks/>
          </p:cNvGrpSpPr>
          <p:nvPr/>
        </p:nvGrpSpPr>
        <p:grpSpPr bwMode="auto">
          <a:xfrm rot="16200000" flipH="1">
            <a:off x="4179094" y="4664869"/>
            <a:ext cx="369887" cy="517525"/>
            <a:chOff x="2064" y="2112"/>
            <a:chExt cx="255" cy="343"/>
          </a:xfrm>
        </p:grpSpPr>
        <p:sp>
          <p:nvSpPr>
            <p:cNvPr id="193596" name="Line 10">
              <a:extLst>
                <a:ext uri="{FF2B5EF4-FFF2-40B4-BE49-F238E27FC236}">
                  <a16:creationId xmlns:a16="http://schemas.microsoft.com/office/drawing/2014/main" id="{0537CC08-E66F-BA25-E82A-1404D84464F1}"/>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3597" name="Line 11">
              <a:extLst>
                <a:ext uri="{FF2B5EF4-FFF2-40B4-BE49-F238E27FC236}">
                  <a16:creationId xmlns:a16="http://schemas.microsoft.com/office/drawing/2014/main" id="{7F212011-2549-9739-65D2-78D657940215}"/>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8" name="Line 12">
              <a:extLst>
                <a:ext uri="{FF2B5EF4-FFF2-40B4-BE49-F238E27FC236}">
                  <a16:creationId xmlns:a16="http://schemas.microsoft.com/office/drawing/2014/main" id="{B36A7DC4-3E3E-A739-B191-C6216A3A6767}"/>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9" name="Line 13">
              <a:extLst>
                <a:ext uri="{FF2B5EF4-FFF2-40B4-BE49-F238E27FC236}">
                  <a16:creationId xmlns:a16="http://schemas.microsoft.com/office/drawing/2014/main" id="{263AEA52-88DC-6D42-2F03-C3EA7D51973F}"/>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600" name="Line 14">
              <a:extLst>
                <a:ext uri="{FF2B5EF4-FFF2-40B4-BE49-F238E27FC236}">
                  <a16:creationId xmlns:a16="http://schemas.microsoft.com/office/drawing/2014/main" id="{FFB47EA2-6AA0-4512-AC80-8738B0248BA7}"/>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601" name="Line 15">
              <a:extLst>
                <a:ext uri="{FF2B5EF4-FFF2-40B4-BE49-F238E27FC236}">
                  <a16:creationId xmlns:a16="http://schemas.microsoft.com/office/drawing/2014/main" id="{00EC8D51-37D6-F427-7AB4-0C47D1FF8573}"/>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602" name="Line 16">
              <a:extLst>
                <a:ext uri="{FF2B5EF4-FFF2-40B4-BE49-F238E27FC236}">
                  <a16:creationId xmlns:a16="http://schemas.microsoft.com/office/drawing/2014/main" id="{3F6C9945-7907-2975-56DD-56725F3618E9}"/>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3543" name="Freeform 17">
            <a:extLst>
              <a:ext uri="{FF2B5EF4-FFF2-40B4-BE49-F238E27FC236}">
                <a16:creationId xmlns:a16="http://schemas.microsoft.com/office/drawing/2014/main" id="{C858D96E-C487-B960-7747-6F28FFB1966C}"/>
              </a:ext>
            </a:extLst>
          </p:cNvPr>
          <p:cNvSpPr>
            <a:spLocks/>
          </p:cNvSpPr>
          <p:nvPr/>
        </p:nvSpPr>
        <p:spPr bwMode="auto">
          <a:xfrm rot="-5400000">
            <a:off x="5803107" y="3359944"/>
            <a:ext cx="177800" cy="630237"/>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544" name="Line 18">
            <a:extLst>
              <a:ext uri="{FF2B5EF4-FFF2-40B4-BE49-F238E27FC236}">
                <a16:creationId xmlns:a16="http://schemas.microsoft.com/office/drawing/2014/main" id="{7FA24C55-7ACF-9FE4-0FAB-7DF401A36888}"/>
              </a:ext>
            </a:extLst>
          </p:cNvPr>
          <p:cNvSpPr>
            <a:spLocks noChangeShapeType="1"/>
          </p:cNvSpPr>
          <p:nvPr/>
        </p:nvSpPr>
        <p:spPr bwMode="auto">
          <a:xfrm>
            <a:off x="4619625" y="5105400"/>
            <a:ext cx="9239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45" name="Line 19">
            <a:extLst>
              <a:ext uri="{FF2B5EF4-FFF2-40B4-BE49-F238E27FC236}">
                <a16:creationId xmlns:a16="http://schemas.microsoft.com/office/drawing/2014/main" id="{F744F0C9-81B0-89BD-CE77-23CAA7DE1DF1}"/>
              </a:ext>
            </a:extLst>
          </p:cNvPr>
          <p:cNvSpPr>
            <a:spLocks noChangeShapeType="1"/>
          </p:cNvSpPr>
          <p:nvPr/>
        </p:nvSpPr>
        <p:spPr bwMode="auto">
          <a:xfrm>
            <a:off x="2960688" y="5111750"/>
            <a:ext cx="12287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46" name="Line 20">
            <a:extLst>
              <a:ext uri="{FF2B5EF4-FFF2-40B4-BE49-F238E27FC236}">
                <a16:creationId xmlns:a16="http://schemas.microsoft.com/office/drawing/2014/main" id="{4522F019-54A5-2C9B-5103-E71D72EEE287}"/>
              </a:ext>
            </a:extLst>
          </p:cNvPr>
          <p:cNvSpPr>
            <a:spLocks noChangeShapeType="1"/>
          </p:cNvSpPr>
          <p:nvPr/>
        </p:nvSpPr>
        <p:spPr bwMode="auto">
          <a:xfrm>
            <a:off x="5029200" y="4289425"/>
            <a:ext cx="6175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47" name="Line 21">
            <a:extLst>
              <a:ext uri="{FF2B5EF4-FFF2-40B4-BE49-F238E27FC236}">
                <a16:creationId xmlns:a16="http://schemas.microsoft.com/office/drawing/2014/main" id="{3697C1BB-00C7-3795-0EB6-5F92FEB50161}"/>
              </a:ext>
            </a:extLst>
          </p:cNvPr>
          <p:cNvSpPr>
            <a:spLocks noChangeShapeType="1"/>
          </p:cNvSpPr>
          <p:nvPr/>
        </p:nvSpPr>
        <p:spPr bwMode="auto">
          <a:xfrm rot="-5400000">
            <a:off x="3098006" y="4387057"/>
            <a:ext cx="1419225"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48" name="Line 22">
            <a:extLst>
              <a:ext uri="{FF2B5EF4-FFF2-40B4-BE49-F238E27FC236}">
                <a16:creationId xmlns:a16="http://schemas.microsoft.com/office/drawing/2014/main" id="{0ED4FEB3-0963-D935-226A-50EC520DB30C}"/>
              </a:ext>
            </a:extLst>
          </p:cNvPr>
          <p:cNvSpPr>
            <a:spLocks noChangeShapeType="1"/>
          </p:cNvSpPr>
          <p:nvPr/>
        </p:nvSpPr>
        <p:spPr bwMode="auto">
          <a:xfrm>
            <a:off x="6465888" y="5270500"/>
            <a:ext cx="3683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49" name="Line 23">
            <a:extLst>
              <a:ext uri="{FF2B5EF4-FFF2-40B4-BE49-F238E27FC236}">
                <a16:creationId xmlns:a16="http://schemas.microsoft.com/office/drawing/2014/main" id="{BFD450B6-931B-2326-C5FA-07C1FA8D7DB4}"/>
              </a:ext>
            </a:extLst>
          </p:cNvPr>
          <p:cNvSpPr>
            <a:spLocks noChangeShapeType="1"/>
          </p:cNvSpPr>
          <p:nvPr/>
        </p:nvSpPr>
        <p:spPr bwMode="auto">
          <a:xfrm rot="5400000" flipH="1">
            <a:off x="5849144" y="4472782"/>
            <a:ext cx="157638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50" name="Line 24">
            <a:extLst>
              <a:ext uri="{FF2B5EF4-FFF2-40B4-BE49-F238E27FC236}">
                <a16:creationId xmlns:a16="http://schemas.microsoft.com/office/drawing/2014/main" id="{404A91AA-3FB9-BD3C-010B-A966FEF9752E}"/>
              </a:ext>
            </a:extLst>
          </p:cNvPr>
          <p:cNvSpPr>
            <a:spLocks noChangeShapeType="1"/>
          </p:cNvSpPr>
          <p:nvPr/>
        </p:nvSpPr>
        <p:spPr bwMode="auto">
          <a:xfrm>
            <a:off x="3795713" y="3676650"/>
            <a:ext cx="18145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51" name="Line 25">
            <a:extLst>
              <a:ext uri="{FF2B5EF4-FFF2-40B4-BE49-F238E27FC236}">
                <a16:creationId xmlns:a16="http://schemas.microsoft.com/office/drawing/2014/main" id="{768C4262-7819-1B8A-FCC6-316B9435F6BC}"/>
              </a:ext>
            </a:extLst>
          </p:cNvPr>
          <p:cNvSpPr>
            <a:spLocks noChangeShapeType="1"/>
          </p:cNvSpPr>
          <p:nvPr/>
        </p:nvSpPr>
        <p:spPr bwMode="auto">
          <a:xfrm flipV="1">
            <a:off x="6203950" y="3676650"/>
            <a:ext cx="4508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52" name="Line 26">
            <a:extLst>
              <a:ext uri="{FF2B5EF4-FFF2-40B4-BE49-F238E27FC236}">
                <a16:creationId xmlns:a16="http://schemas.microsoft.com/office/drawing/2014/main" id="{9744879F-CE26-A1EA-C795-A55141C9C313}"/>
              </a:ext>
            </a:extLst>
          </p:cNvPr>
          <p:cNvSpPr>
            <a:spLocks noChangeShapeType="1"/>
          </p:cNvSpPr>
          <p:nvPr/>
        </p:nvSpPr>
        <p:spPr bwMode="auto">
          <a:xfrm flipV="1">
            <a:off x="6122988" y="4289425"/>
            <a:ext cx="5143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53" name="Line 27">
            <a:extLst>
              <a:ext uri="{FF2B5EF4-FFF2-40B4-BE49-F238E27FC236}">
                <a16:creationId xmlns:a16="http://schemas.microsoft.com/office/drawing/2014/main" id="{9091D967-13E7-041E-B6D1-C699D79190A4}"/>
              </a:ext>
            </a:extLst>
          </p:cNvPr>
          <p:cNvSpPr>
            <a:spLocks noChangeShapeType="1"/>
          </p:cNvSpPr>
          <p:nvPr/>
        </p:nvSpPr>
        <p:spPr bwMode="auto">
          <a:xfrm rot="-5400000">
            <a:off x="4619625" y="4687888"/>
            <a:ext cx="8255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54" name="Text Box 28">
            <a:extLst>
              <a:ext uri="{FF2B5EF4-FFF2-40B4-BE49-F238E27FC236}">
                <a16:creationId xmlns:a16="http://schemas.microsoft.com/office/drawing/2014/main" id="{FB8CBAFA-668F-9457-5489-B7DCA2B427DE}"/>
              </a:ext>
            </a:extLst>
          </p:cNvPr>
          <p:cNvSpPr txBox="1">
            <a:spLocks noChangeArrowheads="1"/>
          </p:cNvSpPr>
          <p:nvPr/>
        </p:nvSpPr>
        <p:spPr bwMode="auto">
          <a:xfrm>
            <a:off x="1747838" y="4922838"/>
            <a:ext cx="47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3555" name="Text Box 29">
            <a:extLst>
              <a:ext uri="{FF2B5EF4-FFF2-40B4-BE49-F238E27FC236}">
                <a16:creationId xmlns:a16="http://schemas.microsoft.com/office/drawing/2014/main" id="{AF0E74E0-EE74-EF10-1EF6-C9EF20530E6E}"/>
              </a:ext>
            </a:extLst>
          </p:cNvPr>
          <p:cNvSpPr txBox="1">
            <a:spLocks noChangeArrowheads="1"/>
          </p:cNvSpPr>
          <p:nvPr/>
        </p:nvSpPr>
        <p:spPr bwMode="auto">
          <a:xfrm>
            <a:off x="2547938" y="4649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3556" name="Text Box 30">
            <a:extLst>
              <a:ext uri="{FF2B5EF4-FFF2-40B4-BE49-F238E27FC236}">
                <a16:creationId xmlns:a16="http://schemas.microsoft.com/office/drawing/2014/main" id="{7034305B-466C-8A86-60B2-CFFCE5A1739D}"/>
              </a:ext>
            </a:extLst>
          </p:cNvPr>
          <p:cNvSpPr txBox="1">
            <a:spLocks noChangeArrowheads="1"/>
          </p:cNvSpPr>
          <p:nvPr/>
        </p:nvSpPr>
        <p:spPr bwMode="auto">
          <a:xfrm>
            <a:off x="5753100" y="3252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3557" name="Text Box 31">
            <a:extLst>
              <a:ext uri="{FF2B5EF4-FFF2-40B4-BE49-F238E27FC236}">
                <a16:creationId xmlns:a16="http://schemas.microsoft.com/office/drawing/2014/main" id="{B2C81EDA-6564-9F42-2FC3-C608EFC79364}"/>
              </a:ext>
            </a:extLst>
          </p:cNvPr>
          <p:cNvSpPr txBox="1">
            <a:spLocks noChangeArrowheads="1"/>
          </p:cNvSpPr>
          <p:nvPr/>
        </p:nvSpPr>
        <p:spPr bwMode="auto">
          <a:xfrm>
            <a:off x="5713413" y="38496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C</a:t>
            </a:r>
            <a:endParaRPr lang="en-US" altLang="en-US" sz="1800" b="1" i="0" baseline="-25000">
              <a:ea typeface="굴림" panose="020B0600000101010101" pitchFamily="34" charset="-127"/>
              <a:sym typeface="Symbol" panose="05050102010706020507" pitchFamily="18" charset="2"/>
            </a:endParaRPr>
          </a:p>
        </p:txBody>
      </p:sp>
      <p:sp>
        <p:nvSpPr>
          <p:cNvPr id="193558" name="Text Box 32">
            <a:extLst>
              <a:ext uri="{FF2B5EF4-FFF2-40B4-BE49-F238E27FC236}">
                <a16:creationId xmlns:a16="http://schemas.microsoft.com/office/drawing/2014/main" id="{ACF253F9-647E-34BB-2EEB-A360B9203B97}"/>
              </a:ext>
            </a:extLst>
          </p:cNvPr>
          <p:cNvSpPr txBox="1">
            <a:spLocks noChangeArrowheads="1"/>
          </p:cNvSpPr>
          <p:nvPr/>
        </p:nvSpPr>
        <p:spPr bwMode="auto">
          <a:xfrm>
            <a:off x="4141788" y="508952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M1</a:t>
            </a:r>
            <a:endParaRPr lang="en-US" altLang="en-US" sz="1800" b="1" i="0" baseline="-25000">
              <a:ea typeface="굴림" panose="020B0600000101010101" pitchFamily="34" charset="-127"/>
              <a:sym typeface="Symbol" panose="05050102010706020507" pitchFamily="18" charset="2"/>
            </a:endParaRPr>
          </a:p>
        </p:txBody>
      </p:sp>
      <p:sp>
        <p:nvSpPr>
          <p:cNvPr id="193559" name="Line 33">
            <a:extLst>
              <a:ext uri="{FF2B5EF4-FFF2-40B4-BE49-F238E27FC236}">
                <a16:creationId xmlns:a16="http://schemas.microsoft.com/office/drawing/2014/main" id="{7D32E5E0-90CC-FD9C-C3A9-14A5026A2E1E}"/>
              </a:ext>
            </a:extLst>
          </p:cNvPr>
          <p:cNvSpPr>
            <a:spLocks noChangeShapeType="1"/>
          </p:cNvSpPr>
          <p:nvPr/>
        </p:nvSpPr>
        <p:spPr bwMode="auto">
          <a:xfrm rot="5400000">
            <a:off x="5329237" y="5594351"/>
            <a:ext cx="365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60" name="Text Box 34">
            <a:extLst>
              <a:ext uri="{FF2B5EF4-FFF2-40B4-BE49-F238E27FC236}">
                <a16:creationId xmlns:a16="http://schemas.microsoft.com/office/drawing/2014/main" id="{0F998B3A-9F5A-D5F6-38FC-83AF9118EDDB}"/>
              </a:ext>
            </a:extLst>
          </p:cNvPr>
          <p:cNvSpPr txBox="1">
            <a:spLocks noChangeArrowheads="1"/>
          </p:cNvSpPr>
          <p:nvPr/>
        </p:nvSpPr>
        <p:spPr bwMode="auto">
          <a:xfrm>
            <a:off x="4167188" y="4414838"/>
            <a:ext cx="376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ea typeface="굴림" panose="020B0600000101010101" pitchFamily="34" charset="-127"/>
                <a:sym typeface="Symbol" panose="05050102010706020507" pitchFamily="18" charset="2"/>
              </a:rPr>
              <a:t>Ф</a:t>
            </a:r>
            <a:endParaRPr lang="ru-RU" altLang="en-US" sz="1800" b="1" i="0" baseline="-25000">
              <a:ea typeface="굴림" panose="020B0600000101010101" pitchFamily="34" charset="-127"/>
              <a:sym typeface="Symbol" panose="05050102010706020507" pitchFamily="18" charset="2"/>
            </a:endParaRPr>
          </a:p>
        </p:txBody>
      </p:sp>
      <p:sp>
        <p:nvSpPr>
          <p:cNvPr id="193561" name="Text Box 35">
            <a:extLst>
              <a:ext uri="{FF2B5EF4-FFF2-40B4-BE49-F238E27FC236}">
                <a16:creationId xmlns:a16="http://schemas.microsoft.com/office/drawing/2014/main" id="{C6D2A905-1E41-8351-5E72-D844DC4C1EDE}"/>
              </a:ext>
            </a:extLst>
          </p:cNvPr>
          <p:cNvSpPr txBox="1">
            <a:spLocks noChangeArrowheads="1"/>
          </p:cNvSpPr>
          <p:nvPr/>
        </p:nvSpPr>
        <p:spPr bwMode="auto">
          <a:xfrm>
            <a:off x="6846888" y="5078413"/>
            <a:ext cx="671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3562" name="Group 36">
            <a:extLst>
              <a:ext uri="{FF2B5EF4-FFF2-40B4-BE49-F238E27FC236}">
                <a16:creationId xmlns:a16="http://schemas.microsoft.com/office/drawing/2014/main" id="{334E28C1-920C-FE3F-AA81-49620045A7E1}"/>
              </a:ext>
            </a:extLst>
          </p:cNvPr>
          <p:cNvGrpSpPr>
            <a:grpSpLocks/>
          </p:cNvGrpSpPr>
          <p:nvPr/>
        </p:nvGrpSpPr>
        <p:grpSpPr bwMode="auto">
          <a:xfrm flipV="1">
            <a:off x="5507038" y="4948238"/>
            <a:ext cx="968375" cy="652462"/>
            <a:chOff x="3447" y="2591"/>
            <a:chExt cx="642" cy="450"/>
          </a:xfrm>
        </p:grpSpPr>
        <p:sp>
          <p:nvSpPr>
            <p:cNvPr id="193589" name="AutoShape 37">
              <a:extLst>
                <a:ext uri="{FF2B5EF4-FFF2-40B4-BE49-F238E27FC236}">
                  <a16:creationId xmlns:a16="http://schemas.microsoft.com/office/drawing/2014/main" id="{4B6459A5-80AD-A122-9C4D-4E1267B283F7}"/>
                </a:ext>
              </a:extLst>
            </p:cNvPr>
            <p:cNvSpPr>
              <a:spLocks noChangeArrowheads="1"/>
            </p:cNvSpPr>
            <p:nvPr/>
          </p:nvSpPr>
          <p:spPr bwMode="auto">
            <a:xfrm rot="5400000">
              <a:off x="3558" y="2624"/>
              <a:ext cx="450" cy="384"/>
            </a:xfrm>
            <a:prstGeom prst="triangle">
              <a:avLst>
                <a:gd name="adj" fmla="val 50000"/>
              </a:avLst>
            </a:prstGeom>
            <a:solidFill>
              <a:schemeClr val="bg1">
                <a:alpha val="0"/>
              </a:schemeClr>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90" name="Line 38">
              <a:extLst>
                <a:ext uri="{FF2B5EF4-FFF2-40B4-BE49-F238E27FC236}">
                  <a16:creationId xmlns:a16="http://schemas.microsoft.com/office/drawing/2014/main" id="{0DB75578-C73C-A308-778A-915CCF8C44C3}"/>
                </a:ext>
              </a:extLst>
            </p:cNvPr>
            <p:cNvSpPr>
              <a:spLocks noChangeShapeType="1"/>
            </p:cNvSpPr>
            <p:nvPr/>
          </p:nvSpPr>
          <p:spPr bwMode="auto">
            <a:xfrm>
              <a:off x="3615" y="2933"/>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1" name="Line 39">
              <a:extLst>
                <a:ext uri="{FF2B5EF4-FFF2-40B4-BE49-F238E27FC236}">
                  <a16:creationId xmlns:a16="http://schemas.microsoft.com/office/drawing/2014/main" id="{F0C50C16-74CE-B344-7F22-C31C83F94649}"/>
                </a:ext>
              </a:extLst>
            </p:cNvPr>
            <p:cNvSpPr>
              <a:spLocks noChangeShapeType="1"/>
            </p:cNvSpPr>
            <p:nvPr/>
          </p:nvSpPr>
          <p:spPr bwMode="auto">
            <a:xfrm flipH="1">
              <a:off x="3447" y="2711"/>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2" name="Line 40">
              <a:extLst>
                <a:ext uri="{FF2B5EF4-FFF2-40B4-BE49-F238E27FC236}">
                  <a16:creationId xmlns:a16="http://schemas.microsoft.com/office/drawing/2014/main" id="{4876F07C-BC84-D077-FFE7-8F125F60DA50}"/>
                </a:ext>
              </a:extLst>
            </p:cNvPr>
            <p:cNvSpPr>
              <a:spLocks noChangeShapeType="1"/>
            </p:cNvSpPr>
            <p:nvPr/>
          </p:nvSpPr>
          <p:spPr bwMode="auto">
            <a:xfrm flipH="1">
              <a:off x="3453" y="293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3" name="Line 41">
              <a:extLst>
                <a:ext uri="{FF2B5EF4-FFF2-40B4-BE49-F238E27FC236}">
                  <a16:creationId xmlns:a16="http://schemas.microsoft.com/office/drawing/2014/main" id="{E403A6B1-4D9F-5D8E-774B-9F9035947869}"/>
                </a:ext>
              </a:extLst>
            </p:cNvPr>
            <p:cNvSpPr>
              <a:spLocks noChangeShapeType="1"/>
            </p:cNvSpPr>
            <p:nvPr/>
          </p:nvSpPr>
          <p:spPr bwMode="auto">
            <a:xfrm flipH="1">
              <a:off x="3951" y="281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4" name="Line 42">
              <a:extLst>
                <a:ext uri="{FF2B5EF4-FFF2-40B4-BE49-F238E27FC236}">
                  <a16:creationId xmlns:a16="http://schemas.microsoft.com/office/drawing/2014/main" id="{84857477-6422-ED38-9D18-9C81F0B051D1}"/>
                </a:ext>
              </a:extLst>
            </p:cNvPr>
            <p:cNvSpPr>
              <a:spLocks noChangeShapeType="1"/>
            </p:cNvSpPr>
            <p:nvPr/>
          </p:nvSpPr>
          <p:spPr bwMode="auto">
            <a:xfrm>
              <a:off x="3618"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95" name="Line 43">
              <a:extLst>
                <a:ext uri="{FF2B5EF4-FFF2-40B4-BE49-F238E27FC236}">
                  <a16:creationId xmlns:a16="http://schemas.microsoft.com/office/drawing/2014/main" id="{DBF43FF5-9C60-6590-048E-7C85D923B3C1}"/>
                </a:ext>
              </a:extLst>
            </p:cNvPr>
            <p:cNvSpPr>
              <a:spLocks noChangeShapeType="1"/>
            </p:cNvSpPr>
            <p:nvPr/>
          </p:nvSpPr>
          <p:spPr bwMode="auto">
            <a:xfrm rot="5400000">
              <a:off x="3621"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3563" name="Oval 44">
            <a:extLst>
              <a:ext uri="{FF2B5EF4-FFF2-40B4-BE49-F238E27FC236}">
                <a16:creationId xmlns:a16="http://schemas.microsoft.com/office/drawing/2014/main" id="{861A394A-D42C-BF88-2488-6E7F72A0F298}"/>
              </a:ext>
            </a:extLst>
          </p:cNvPr>
          <p:cNvSpPr>
            <a:spLocks noChangeArrowheads="1"/>
          </p:cNvSpPr>
          <p:nvPr/>
        </p:nvSpPr>
        <p:spPr bwMode="auto">
          <a:xfrm>
            <a:off x="6604000" y="5227638"/>
            <a:ext cx="69850" cy="6508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64" name="Oval 45">
            <a:extLst>
              <a:ext uri="{FF2B5EF4-FFF2-40B4-BE49-F238E27FC236}">
                <a16:creationId xmlns:a16="http://schemas.microsoft.com/office/drawing/2014/main" id="{105EA031-A3B2-05C2-371E-E93B77CE3CA1}"/>
              </a:ext>
            </a:extLst>
          </p:cNvPr>
          <p:cNvSpPr>
            <a:spLocks noChangeArrowheads="1"/>
          </p:cNvSpPr>
          <p:nvPr/>
        </p:nvSpPr>
        <p:spPr bwMode="auto">
          <a:xfrm>
            <a:off x="6604000" y="4254500"/>
            <a:ext cx="69850" cy="65088"/>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65" name="Line 46">
            <a:extLst>
              <a:ext uri="{FF2B5EF4-FFF2-40B4-BE49-F238E27FC236}">
                <a16:creationId xmlns:a16="http://schemas.microsoft.com/office/drawing/2014/main" id="{22BEE668-346D-E8A7-D347-135B417ED22C}"/>
              </a:ext>
            </a:extLst>
          </p:cNvPr>
          <p:cNvSpPr>
            <a:spLocks noChangeShapeType="1"/>
          </p:cNvSpPr>
          <p:nvPr/>
        </p:nvSpPr>
        <p:spPr bwMode="auto">
          <a:xfrm>
            <a:off x="2212975" y="5110163"/>
            <a:ext cx="238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66" name="Oval 47">
            <a:extLst>
              <a:ext uri="{FF2B5EF4-FFF2-40B4-BE49-F238E27FC236}">
                <a16:creationId xmlns:a16="http://schemas.microsoft.com/office/drawing/2014/main" id="{097C25F2-4005-7A01-CBEF-86C464699609}"/>
              </a:ext>
            </a:extLst>
          </p:cNvPr>
          <p:cNvSpPr>
            <a:spLocks noChangeArrowheads="1"/>
          </p:cNvSpPr>
          <p:nvPr/>
        </p:nvSpPr>
        <p:spPr bwMode="auto">
          <a:xfrm>
            <a:off x="4970463" y="5037138"/>
            <a:ext cx="131762" cy="122237"/>
          </a:xfrm>
          <a:prstGeom prst="ellipse">
            <a:avLst/>
          </a:prstGeom>
          <a:solidFill>
            <a:srgbClr val="0000FF"/>
          </a:solidFill>
          <a:ln w="254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67" name="Oval 48">
            <a:extLst>
              <a:ext uri="{FF2B5EF4-FFF2-40B4-BE49-F238E27FC236}">
                <a16:creationId xmlns:a16="http://schemas.microsoft.com/office/drawing/2014/main" id="{3DD6DA4B-512A-32F9-7A4D-C83308BFE630}"/>
              </a:ext>
            </a:extLst>
          </p:cNvPr>
          <p:cNvSpPr>
            <a:spLocks noChangeArrowheads="1"/>
          </p:cNvSpPr>
          <p:nvPr/>
        </p:nvSpPr>
        <p:spPr bwMode="auto">
          <a:xfrm>
            <a:off x="3733800" y="5048250"/>
            <a:ext cx="131763" cy="122238"/>
          </a:xfrm>
          <a:prstGeom prst="ellipse">
            <a:avLst/>
          </a:prstGeom>
          <a:solidFill>
            <a:srgbClr val="0000FF"/>
          </a:solidFill>
          <a:ln w="254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68" name="Text Box 49">
            <a:extLst>
              <a:ext uri="{FF2B5EF4-FFF2-40B4-BE49-F238E27FC236}">
                <a16:creationId xmlns:a16="http://schemas.microsoft.com/office/drawing/2014/main" id="{D9321540-9818-B9A1-72A0-B506F6F8FA1F}"/>
              </a:ext>
            </a:extLst>
          </p:cNvPr>
          <p:cNvSpPr txBox="1">
            <a:spLocks noChangeArrowheads="1"/>
          </p:cNvSpPr>
          <p:nvPr/>
        </p:nvSpPr>
        <p:spPr bwMode="auto">
          <a:xfrm>
            <a:off x="3360738" y="470376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1</a:t>
            </a:r>
            <a:endParaRPr lang="en-US" altLang="en-US" sz="1800" b="1" i="0">
              <a:solidFill>
                <a:srgbClr val="0000FF"/>
              </a:solidFill>
              <a:ea typeface="굴림" panose="020B0600000101010101" pitchFamily="34" charset="-127"/>
              <a:sym typeface="Symbol" panose="05050102010706020507" pitchFamily="18" charset="2"/>
            </a:endParaRPr>
          </a:p>
        </p:txBody>
      </p:sp>
      <p:sp>
        <p:nvSpPr>
          <p:cNvPr id="193569" name="Text Box 50">
            <a:extLst>
              <a:ext uri="{FF2B5EF4-FFF2-40B4-BE49-F238E27FC236}">
                <a16:creationId xmlns:a16="http://schemas.microsoft.com/office/drawing/2014/main" id="{1CA1F967-9485-E4FA-7B7C-33394B9EA167}"/>
              </a:ext>
            </a:extLst>
          </p:cNvPr>
          <p:cNvSpPr txBox="1">
            <a:spLocks noChangeArrowheads="1"/>
          </p:cNvSpPr>
          <p:nvPr/>
        </p:nvSpPr>
        <p:spPr bwMode="auto">
          <a:xfrm>
            <a:off x="5054600" y="4702175"/>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2</a:t>
            </a:r>
            <a:endParaRPr lang="en-US" altLang="en-US" sz="1800" b="1" i="0" baseline="-25000">
              <a:solidFill>
                <a:srgbClr val="0000FF"/>
              </a:solidFill>
              <a:ea typeface="굴림" panose="020B0600000101010101" pitchFamily="34" charset="-127"/>
              <a:sym typeface="Symbol" panose="05050102010706020507" pitchFamily="18" charset="2"/>
            </a:endParaRPr>
          </a:p>
        </p:txBody>
      </p:sp>
      <p:sp>
        <p:nvSpPr>
          <p:cNvPr id="193570" name="Rectangle 51">
            <a:extLst>
              <a:ext uri="{FF2B5EF4-FFF2-40B4-BE49-F238E27FC236}">
                <a16:creationId xmlns:a16="http://schemas.microsoft.com/office/drawing/2014/main" id="{A113DCAC-BF41-7186-D242-F008858E3433}"/>
              </a:ext>
            </a:extLst>
          </p:cNvPr>
          <p:cNvSpPr>
            <a:spLocks noGrp="1" noChangeArrowheads="1"/>
          </p:cNvSpPr>
          <p:nvPr>
            <p:ph type="title" idx="4294967295"/>
          </p:nvPr>
        </p:nvSpPr>
        <p:spPr/>
        <p:txBody>
          <a:bodyPr/>
          <a:lstStyle/>
          <a:p>
            <a:pPr eaLnBrk="1" hangingPunct="1"/>
            <a:r>
              <a:rPr lang="en-US" altLang="en-US"/>
              <a:t>Standard Voltage Operation</a:t>
            </a:r>
          </a:p>
        </p:txBody>
      </p:sp>
      <p:sp>
        <p:nvSpPr>
          <p:cNvPr id="193571" name="Line 52">
            <a:extLst>
              <a:ext uri="{FF2B5EF4-FFF2-40B4-BE49-F238E27FC236}">
                <a16:creationId xmlns:a16="http://schemas.microsoft.com/office/drawing/2014/main" id="{79098922-E20B-3FF1-D2BD-94356C4512D3}"/>
              </a:ext>
            </a:extLst>
          </p:cNvPr>
          <p:cNvSpPr>
            <a:spLocks noChangeShapeType="1"/>
          </p:cNvSpPr>
          <p:nvPr/>
        </p:nvSpPr>
        <p:spPr bwMode="auto">
          <a:xfrm>
            <a:off x="5403850" y="5773738"/>
            <a:ext cx="219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72" name="Text Box 53">
            <a:extLst>
              <a:ext uri="{FF2B5EF4-FFF2-40B4-BE49-F238E27FC236}">
                <a16:creationId xmlns:a16="http://schemas.microsoft.com/office/drawing/2014/main" id="{B3C7B324-1220-437E-D101-4906A893458F}"/>
              </a:ext>
            </a:extLst>
          </p:cNvPr>
          <p:cNvSpPr txBox="1">
            <a:spLocks noChangeArrowheads="1"/>
          </p:cNvSpPr>
          <p:nvPr/>
        </p:nvSpPr>
        <p:spPr bwMode="auto">
          <a:xfrm>
            <a:off x="5159375" y="5762625"/>
            <a:ext cx="900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DD</a:t>
            </a:r>
            <a:r>
              <a:rPr lang="en-US" altLang="en-US" sz="1800" b="1" i="0">
                <a:ea typeface="굴림" panose="020B0600000101010101" pitchFamily="34" charset="-127"/>
              </a:rPr>
              <a:t>/2</a:t>
            </a:r>
            <a:endParaRPr lang="en-US" altLang="en-US" sz="1800" b="1" i="0" baseline="-25000">
              <a:ea typeface="굴림" panose="020B0600000101010101" pitchFamily="34" charset="-127"/>
              <a:sym typeface="Symbol" panose="05050102010706020507" pitchFamily="18" charset="2"/>
            </a:endParaRPr>
          </a:p>
        </p:txBody>
      </p:sp>
      <p:grpSp>
        <p:nvGrpSpPr>
          <p:cNvPr id="193573" name="Group 54">
            <a:extLst>
              <a:ext uri="{FF2B5EF4-FFF2-40B4-BE49-F238E27FC236}">
                <a16:creationId xmlns:a16="http://schemas.microsoft.com/office/drawing/2014/main" id="{5D16D92A-32DE-DFC9-3A3B-F6F61CB3E808}"/>
              </a:ext>
            </a:extLst>
          </p:cNvPr>
          <p:cNvGrpSpPr>
            <a:grpSpLocks/>
          </p:cNvGrpSpPr>
          <p:nvPr/>
        </p:nvGrpSpPr>
        <p:grpSpPr bwMode="auto">
          <a:xfrm>
            <a:off x="7535863" y="4737100"/>
            <a:ext cx="1363662" cy="1096963"/>
            <a:chOff x="4793" y="3097"/>
            <a:chExt cx="859" cy="691"/>
          </a:xfrm>
        </p:grpSpPr>
        <p:sp>
          <p:nvSpPr>
            <p:cNvPr id="193583" name="Line 55">
              <a:extLst>
                <a:ext uri="{FF2B5EF4-FFF2-40B4-BE49-F238E27FC236}">
                  <a16:creationId xmlns:a16="http://schemas.microsoft.com/office/drawing/2014/main" id="{C1F5F482-DC32-333D-009B-0681BD88C0EE}"/>
                </a:ext>
              </a:extLst>
            </p:cNvPr>
            <p:cNvSpPr>
              <a:spLocks noChangeShapeType="1"/>
            </p:cNvSpPr>
            <p:nvPr/>
          </p:nvSpPr>
          <p:spPr bwMode="auto">
            <a:xfrm flipH="1">
              <a:off x="4800" y="3210"/>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84" name="Text Box 56">
              <a:extLst>
                <a:ext uri="{FF2B5EF4-FFF2-40B4-BE49-F238E27FC236}">
                  <a16:creationId xmlns:a16="http://schemas.microsoft.com/office/drawing/2014/main" id="{75F10403-213E-E629-307F-1F821FAEDA16}"/>
                </a:ext>
              </a:extLst>
            </p:cNvPr>
            <p:cNvSpPr txBox="1">
              <a:spLocks noChangeArrowheads="1"/>
            </p:cNvSpPr>
            <p:nvPr/>
          </p:nvSpPr>
          <p:spPr bwMode="auto">
            <a:xfrm>
              <a:off x="5173" y="3097"/>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V</a:t>
              </a:r>
              <a:r>
                <a:rPr lang="en-US" altLang="en-US" sz="1600" b="1" i="0" baseline="-25000">
                  <a:solidFill>
                    <a:srgbClr val="0000FF"/>
                  </a:solidFill>
                  <a:ea typeface="굴림" panose="020B0600000101010101" pitchFamily="34" charset="-127"/>
                </a:rPr>
                <a:t>DD</a:t>
              </a:r>
            </a:p>
          </p:txBody>
        </p:sp>
        <p:sp>
          <p:nvSpPr>
            <p:cNvPr id="193585" name="Line 57">
              <a:extLst>
                <a:ext uri="{FF2B5EF4-FFF2-40B4-BE49-F238E27FC236}">
                  <a16:creationId xmlns:a16="http://schemas.microsoft.com/office/drawing/2014/main" id="{4C075BFD-63EC-FEAF-E8BE-2ABBCC32AD4D}"/>
                </a:ext>
              </a:extLst>
            </p:cNvPr>
            <p:cNvSpPr>
              <a:spLocks noChangeShapeType="1"/>
            </p:cNvSpPr>
            <p:nvPr/>
          </p:nvSpPr>
          <p:spPr bwMode="auto">
            <a:xfrm flipH="1">
              <a:off x="4799" y="3689"/>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86" name="Text Box 58">
              <a:extLst>
                <a:ext uri="{FF2B5EF4-FFF2-40B4-BE49-F238E27FC236}">
                  <a16:creationId xmlns:a16="http://schemas.microsoft.com/office/drawing/2014/main" id="{A3F1F9AB-3FA7-862B-2FFA-0106F6B80FFD}"/>
                </a:ext>
              </a:extLst>
            </p:cNvPr>
            <p:cNvSpPr txBox="1">
              <a:spLocks noChangeArrowheads="1"/>
            </p:cNvSpPr>
            <p:nvPr/>
          </p:nvSpPr>
          <p:spPr bwMode="auto">
            <a:xfrm>
              <a:off x="5112" y="3576"/>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0</a:t>
              </a:r>
              <a:endParaRPr lang="en-US" altLang="en-US" sz="1600" b="1" i="0" baseline="-25000">
                <a:solidFill>
                  <a:srgbClr val="0000FF"/>
                </a:solidFill>
                <a:ea typeface="굴림" panose="020B0600000101010101" pitchFamily="34" charset="-127"/>
              </a:endParaRPr>
            </a:p>
          </p:txBody>
        </p:sp>
        <p:sp>
          <p:nvSpPr>
            <p:cNvPr id="193587" name="Line 59">
              <a:extLst>
                <a:ext uri="{FF2B5EF4-FFF2-40B4-BE49-F238E27FC236}">
                  <a16:creationId xmlns:a16="http://schemas.microsoft.com/office/drawing/2014/main" id="{70A7DFFE-763B-1942-7D80-A4CE783830DD}"/>
                </a:ext>
              </a:extLst>
            </p:cNvPr>
            <p:cNvSpPr>
              <a:spLocks noChangeShapeType="1"/>
            </p:cNvSpPr>
            <p:nvPr/>
          </p:nvSpPr>
          <p:spPr bwMode="auto">
            <a:xfrm flipH="1">
              <a:off x="4793" y="3455"/>
              <a:ext cx="474" cy="0"/>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3588" name="Freeform 60">
              <a:extLst>
                <a:ext uri="{FF2B5EF4-FFF2-40B4-BE49-F238E27FC236}">
                  <a16:creationId xmlns:a16="http://schemas.microsoft.com/office/drawing/2014/main" id="{6D91DCB8-CEE0-C6D4-CA33-A319606E5BDA}"/>
                </a:ext>
              </a:extLst>
            </p:cNvPr>
            <p:cNvSpPr>
              <a:spLocks/>
            </p:cNvSpPr>
            <p:nvPr/>
          </p:nvSpPr>
          <p:spPr bwMode="auto">
            <a:xfrm>
              <a:off x="4854" y="3315"/>
              <a:ext cx="343" cy="277"/>
            </a:xfrm>
            <a:custGeom>
              <a:avLst/>
              <a:gdLst>
                <a:gd name="T0" fmla="*/ 0 w 837"/>
                <a:gd name="T1" fmla="*/ 0 h 919"/>
                <a:gd name="T2" fmla="*/ 1 w 837"/>
                <a:gd name="T3" fmla="*/ 0 h 919"/>
                <a:gd name="T4" fmla="*/ 3 w 837"/>
                <a:gd name="T5" fmla="*/ 1 h 919"/>
                <a:gd name="T6" fmla="*/ 4 w 837"/>
                <a:gd name="T7" fmla="*/ 0 h 919"/>
                <a:gd name="T8" fmla="*/ 0 60000 65536"/>
                <a:gd name="T9" fmla="*/ 0 60000 65536"/>
                <a:gd name="T10" fmla="*/ 0 60000 65536"/>
                <a:gd name="T11" fmla="*/ 0 60000 65536"/>
                <a:gd name="T12" fmla="*/ 0 w 837"/>
                <a:gd name="T13" fmla="*/ 0 h 919"/>
                <a:gd name="T14" fmla="*/ 837 w 837"/>
                <a:gd name="T15" fmla="*/ 919 h 919"/>
              </a:gdLst>
              <a:ahLst/>
              <a:cxnLst>
                <a:cxn ang="T8">
                  <a:pos x="T0" y="T1"/>
                </a:cxn>
                <a:cxn ang="T9">
                  <a:pos x="T2" y="T3"/>
                </a:cxn>
                <a:cxn ang="T10">
                  <a:pos x="T4" y="T5"/>
                </a:cxn>
                <a:cxn ang="T11">
                  <a:pos x="T6" y="T7"/>
                </a:cxn>
              </a:cxnLst>
              <a:rect l="T12" t="T13" r="T14" b="T15"/>
              <a:pathLst>
                <a:path w="837" h="919">
                  <a:moveTo>
                    <a:pt x="0" y="464"/>
                  </a:moveTo>
                  <a:cubicBezTo>
                    <a:pt x="66" y="264"/>
                    <a:pt x="98" y="0"/>
                    <a:pt x="201" y="65"/>
                  </a:cubicBezTo>
                  <a:cubicBezTo>
                    <a:pt x="304" y="130"/>
                    <a:pt x="513" y="787"/>
                    <a:pt x="619" y="853"/>
                  </a:cubicBezTo>
                  <a:cubicBezTo>
                    <a:pt x="725" y="919"/>
                    <a:pt x="763" y="657"/>
                    <a:pt x="837" y="461"/>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3574" name="Group 61">
            <a:extLst>
              <a:ext uri="{FF2B5EF4-FFF2-40B4-BE49-F238E27FC236}">
                <a16:creationId xmlns:a16="http://schemas.microsoft.com/office/drawing/2014/main" id="{C3E508BB-5100-FC12-3828-9E305323BAC1}"/>
              </a:ext>
            </a:extLst>
          </p:cNvPr>
          <p:cNvGrpSpPr>
            <a:grpSpLocks/>
          </p:cNvGrpSpPr>
          <p:nvPr/>
        </p:nvGrpSpPr>
        <p:grpSpPr bwMode="auto">
          <a:xfrm>
            <a:off x="250825" y="4554538"/>
            <a:ext cx="1360488" cy="1096962"/>
            <a:chOff x="30" y="2982"/>
            <a:chExt cx="857" cy="691"/>
          </a:xfrm>
        </p:grpSpPr>
        <p:sp>
          <p:nvSpPr>
            <p:cNvPr id="193577" name="Line 62">
              <a:extLst>
                <a:ext uri="{FF2B5EF4-FFF2-40B4-BE49-F238E27FC236}">
                  <a16:creationId xmlns:a16="http://schemas.microsoft.com/office/drawing/2014/main" id="{DD931880-5272-2900-3D21-9EC8921A0377}"/>
                </a:ext>
              </a:extLst>
            </p:cNvPr>
            <p:cNvSpPr>
              <a:spLocks noChangeShapeType="1"/>
            </p:cNvSpPr>
            <p:nvPr/>
          </p:nvSpPr>
          <p:spPr bwMode="auto">
            <a:xfrm flipH="1">
              <a:off x="413" y="3095"/>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78" name="Text Box 63">
              <a:extLst>
                <a:ext uri="{FF2B5EF4-FFF2-40B4-BE49-F238E27FC236}">
                  <a16:creationId xmlns:a16="http://schemas.microsoft.com/office/drawing/2014/main" id="{AE9DF438-E255-6F05-177B-D472969C215E}"/>
                </a:ext>
              </a:extLst>
            </p:cNvPr>
            <p:cNvSpPr txBox="1">
              <a:spLocks noChangeArrowheads="1"/>
            </p:cNvSpPr>
            <p:nvPr/>
          </p:nvSpPr>
          <p:spPr bwMode="auto">
            <a:xfrm>
              <a:off x="30" y="2982"/>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V</a:t>
              </a:r>
              <a:r>
                <a:rPr lang="en-US" altLang="en-US" sz="1600" b="1" i="0" baseline="-25000">
                  <a:solidFill>
                    <a:srgbClr val="0000FF"/>
                  </a:solidFill>
                  <a:ea typeface="굴림" panose="020B0600000101010101" pitchFamily="34" charset="-127"/>
                </a:rPr>
                <a:t>DD</a:t>
              </a:r>
            </a:p>
          </p:txBody>
        </p:sp>
        <p:sp>
          <p:nvSpPr>
            <p:cNvPr id="193579" name="Line 64">
              <a:extLst>
                <a:ext uri="{FF2B5EF4-FFF2-40B4-BE49-F238E27FC236}">
                  <a16:creationId xmlns:a16="http://schemas.microsoft.com/office/drawing/2014/main" id="{5EC5F860-B51C-3490-B517-1D10F1D02149}"/>
                </a:ext>
              </a:extLst>
            </p:cNvPr>
            <p:cNvSpPr>
              <a:spLocks noChangeShapeType="1"/>
            </p:cNvSpPr>
            <p:nvPr/>
          </p:nvSpPr>
          <p:spPr bwMode="auto">
            <a:xfrm flipH="1">
              <a:off x="412" y="3574"/>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80" name="Text Box 65">
              <a:extLst>
                <a:ext uri="{FF2B5EF4-FFF2-40B4-BE49-F238E27FC236}">
                  <a16:creationId xmlns:a16="http://schemas.microsoft.com/office/drawing/2014/main" id="{157E73CD-417E-AB65-C52E-E025845CAF32}"/>
                </a:ext>
              </a:extLst>
            </p:cNvPr>
            <p:cNvSpPr txBox="1">
              <a:spLocks noChangeArrowheads="1"/>
            </p:cNvSpPr>
            <p:nvPr/>
          </p:nvSpPr>
          <p:spPr bwMode="auto">
            <a:xfrm>
              <a:off x="203" y="3461"/>
              <a:ext cx="2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0</a:t>
              </a:r>
              <a:endParaRPr lang="en-US" altLang="en-US" sz="1600" b="1" i="0" baseline="-25000">
                <a:solidFill>
                  <a:srgbClr val="0000FF"/>
                </a:solidFill>
                <a:ea typeface="굴림" panose="020B0600000101010101" pitchFamily="34" charset="-127"/>
              </a:endParaRPr>
            </a:p>
          </p:txBody>
        </p:sp>
        <p:sp>
          <p:nvSpPr>
            <p:cNvPr id="193581" name="Line 66">
              <a:extLst>
                <a:ext uri="{FF2B5EF4-FFF2-40B4-BE49-F238E27FC236}">
                  <a16:creationId xmlns:a16="http://schemas.microsoft.com/office/drawing/2014/main" id="{13243231-32E4-F6CE-DAC0-4A6348D927D8}"/>
                </a:ext>
              </a:extLst>
            </p:cNvPr>
            <p:cNvSpPr>
              <a:spLocks noChangeShapeType="1"/>
            </p:cNvSpPr>
            <p:nvPr/>
          </p:nvSpPr>
          <p:spPr bwMode="auto">
            <a:xfrm flipH="1">
              <a:off x="406" y="3340"/>
              <a:ext cx="474" cy="0"/>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3582" name="Freeform 67">
              <a:extLst>
                <a:ext uri="{FF2B5EF4-FFF2-40B4-BE49-F238E27FC236}">
                  <a16:creationId xmlns:a16="http://schemas.microsoft.com/office/drawing/2014/main" id="{2FAC09DD-1CDF-D9D7-0DF8-E4D8CB09FB10}"/>
                </a:ext>
              </a:extLst>
            </p:cNvPr>
            <p:cNvSpPr>
              <a:spLocks/>
            </p:cNvSpPr>
            <p:nvPr/>
          </p:nvSpPr>
          <p:spPr bwMode="auto">
            <a:xfrm>
              <a:off x="467" y="3200"/>
              <a:ext cx="343" cy="277"/>
            </a:xfrm>
            <a:custGeom>
              <a:avLst/>
              <a:gdLst>
                <a:gd name="T0" fmla="*/ 0 w 837"/>
                <a:gd name="T1" fmla="*/ 0 h 919"/>
                <a:gd name="T2" fmla="*/ 1 w 837"/>
                <a:gd name="T3" fmla="*/ 0 h 919"/>
                <a:gd name="T4" fmla="*/ 3 w 837"/>
                <a:gd name="T5" fmla="*/ 1 h 919"/>
                <a:gd name="T6" fmla="*/ 4 w 837"/>
                <a:gd name="T7" fmla="*/ 0 h 919"/>
                <a:gd name="T8" fmla="*/ 0 60000 65536"/>
                <a:gd name="T9" fmla="*/ 0 60000 65536"/>
                <a:gd name="T10" fmla="*/ 0 60000 65536"/>
                <a:gd name="T11" fmla="*/ 0 60000 65536"/>
                <a:gd name="T12" fmla="*/ 0 w 837"/>
                <a:gd name="T13" fmla="*/ 0 h 919"/>
                <a:gd name="T14" fmla="*/ 837 w 837"/>
                <a:gd name="T15" fmla="*/ 919 h 919"/>
              </a:gdLst>
              <a:ahLst/>
              <a:cxnLst>
                <a:cxn ang="T8">
                  <a:pos x="T0" y="T1"/>
                </a:cxn>
                <a:cxn ang="T9">
                  <a:pos x="T2" y="T3"/>
                </a:cxn>
                <a:cxn ang="T10">
                  <a:pos x="T4" y="T5"/>
                </a:cxn>
                <a:cxn ang="T11">
                  <a:pos x="T6" y="T7"/>
                </a:cxn>
              </a:cxnLst>
              <a:rect l="T12" t="T13" r="T14" b="T15"/>
              <a:pathLst>
                <a:path w="837" h="919">
                  <a:moveTo>
                    <a:pt x="0" y="464"/>
                  </a:moveTo>
                  <a:cubicBezTo>
                    <a:pt x="66" y="264"/>
                    <a:pt x="98" y="0"/>
                    <a:pt x="201" y="65"/>
                  </a:cubicBezTo>
                  <a:cubicBezTo>
                    <a:pt x="304" y="130"/>
                    <a:pt x="513" y="787"/>
                    <a:pt x="619" y="853"/>
                  </a:cubicBezTo>
                  <a:cubicBezTo>
                    <a:pt x="725" y="919"/>
                    <a:pt x="763" y="657"/>
                    <a:pt x="837" y="461"/>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3575" name="AutoShape 68">
            <a:extLst>
              <a:ext uri="{FF2B5EF4-FFF2-40B4-BE49-F238E27FC236}">
                <a16:creationId xmlns:a16="http://schemas.microsoft.com/office/drawing/2014/main" id="{117243D8-0D54-CE0C-8F89-22AC76DE5833}"/>
              </a:ext>
            </a:extLst>
          </p:cNvPr>
          <p:cNvSpPr>
            <a:spLocks noChangeArrowheads="1"/>
          </p:cNvSpPr>
          <p:nvPr/>
        </p:nvSpPr>
        <p:spPr bwMode="auto">
          <a:xfrm>
            <a:off x="355600" y="4459288"/>
            <a:ext cx="1409700" cy="1219200"/>
          </a:xfrm>
          <a:prstGeom prst="roundRect">
            <a:avLst>
              <a:gd name="adj" fmla="val 16667"/>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3576" name="AutoShape 69">
            <a:extLst>
              <a:ext uri="{FF2B5EF4-FFF2-40B4-BE49-F238E27FC236}">
                <a16:creationId xmlns:a16="http://schemas.microsoft.com/office/drawing/2014/main" id="{36FB6CB2-1F2B-29F8-CF4C-F915C9742B0C}"/>
              </a:ext>
            </a:extLst>
          </p:cNvPr>
          <p:cNvSpPr>
            <a:spLocks noChangeArrowheads="1"/>
          </p:cNvSpPr>
          <p:nvPr/>
        </p:nvSpPr>
        <p:spPr bwMode="auto">
          <a:xfrm>
            <a:off x="7412038" y="4667250"/>
            <a:ext cx="1409700" cy="1219200"/>
          </a:xfrm>
          <a:prstGeom prst="roundRect">
            <a:avLst>
              <a:gd name="adj" fmla="val 16667"/>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灯片编号占位符 11">
            <a:extLst>
              <a:ext uri="{FF2B5EF4-FFF2-40B4-BE49-F238E27FC236}">
                <a16:creationId xmlns:a16="http://schemas.microsoft.com/office/drawing/2014/main" id="{D613081C-2C99-1E55-4586-3D494869FAA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167FC30-1E78-4793-976D-3024DE1BBF1D}" type="slidenum">
              <a:rPr lang="en-US" altLang="en-US" sz="1600">
                <a:ea typeface="굴림" panose="020B0600000101010101" pitchFamily="34" charset="-127"/>
              </a:rPr>
              <a:pPr eaLnBrk="1" hangingPunct="1">
                <a:spcBef>
                  <a:spcPct val="0"/>
                </a:spcBef>
                <a:buFontTx/>
                <a:buNone/>
              </a:pPr>
              <a:t>188</a:t>
            </a:fld>
            <a:endParaRPr lang="en-US" altLang="en-US" sz="1600">
              <a:ea typeface="굴림" panose="020B0600000101010101" pitchFamily="34" charset="-127"/>
            </a:endParaRPr>
          </a:p>
        </p:txBody>
      </p:sp>
      <p:sp>
        <p:nvSpPr>
          <p:cNvPr id="194563" name="Rectangle 2">
            <a:extLst>
              <a:ext uri="{FF2B5EF4-FFF2-40B4-BE49-F238E27FC236}">
                <a16:creationId xmlns:a16="http://schemas.microsoft.com/office/drawing/2014/main" id="{917A6E64-180F-C56D-58C6-B589385C8852}"/>
              </a:ext>
            </a:extLst>
          </p:cNvPr>
          <p:cNvSpPr>
            <a:spLocks noGrp="1" noChangeArrowheads="1"/>
          </p:cNvSpPr>
          <p:nvPr>
            <p:ph type="body" idx="4294967295"/>
          </p:nvPr>
        </p:nvSpPr>
        <p:spPr>
          <a:xfrm>
            <a:off x="611188" y="1160463"/>
            <a:ext cx="7993062" cy="1022350"/>
          </a:xfrm>
          <a:noFill/>
        </p:spPr>
        <p:txBody>
          <a:bodyPr/>
          <a:lstStyle/>
          <a:p>
            <a:pPr eaLnBrk="1" hangingPunct="1">
              <a:lnSpc>
                <a:spcPct val="130000"/>
              </a:lnSpc>
            </a:pPr>
            <a:r>
              <a:rPr lang="en-US" altLang="en-US" sz="2000"/>
              <a:t>Input common mode is biased toward ground for low-voltage</a:t>
            </a:r>
          </a:p>
        </p:txBody>
      </p:sp>
      <p:sp>
        <p:nvSpPr>
          <p:cNvPr id="194564" name="Rectangle 3">
            <a:extLst>
              <a:ext uri="{FF2B5EF4-FFF2-40B4-BE49-F238E27FC236}">
                <a16:creationId xmlns:a16="http://schemas.microsoft.com/office/drawing/2014/main" id="{DD911F5E-B164-7E07-6B4A-5A69791788AE}"/>
              </a:ext>
            </a:extLst>
          </p:cNvPr>
          <p:cNvSpPr>
            <a:spLocks noGrp="1" noChangeArrowheads="1"/>
          </p:cNvSpPr>
          <p:nvPr>
            <p:ph type="title" idx="4294967295"/>
          </p:nvPr>
        </p:nvSpPr>
        <p:spPr/>
        <p:txBody>
          <a:bodyPr/>
          <a:lstStyle/>
          <a:p>
            <a:pPr eaLnBrk="1" hangingPunct="1"/>
            <a:r>
              <a:rPr lang="en-US" altLang="en-US"/>
              <a:t>Low Voltage Opamp</a:t>
            </a:r>
          </a:p>
        </p:txBody>
      </p:sp>
      <p:graphicFrame>
        <p:nvGraphicFramePr>
          <p:cNvPr id="194565" name="Object 4">
            <a:extLst>
              <a:ext uri="{FF2B5EF4-FFF2-40B4-BE49-F238E27FC236}">
                <a16:creationId xmlns:a16="http://schemas.microsoft.com/office/drawing/2014/main" id="{B91EF24B-3388-0530-0C80-6D217F4F26BD}"/>
              </a:ext>
            </a:extLst>
          </p:cNvPr>
          <p:cNvGraphicFramePr>
            <a:graphicFrameLocks noChangeAspect="1"/>
          </p:cNvGraphicFramePr>
          <p:nvPr/>
        </p:nvGraphicFramePr>
        <p:xfrm>
          <a:off x="1490663" y="1901825"/>
          <a:ext cx="5630862" cy="4165600"/>
        </p:xfrm>
        <a:graphic>
          <a:graphicData uri="http://schemas.openxmlformats.org/presentationml/2006/ole">
            <mc:AlternateContent xmlns:mc="http://schemas.openxmlformats.org/markup-compatibility/2006">
              <mc:Choice xmlns:v="urn:schemas-microsoft-com:vml" Requires="v">
                <p:oleObj name="Visio" r:id="rId2" imgW="7325980" imgH="5421507" progId="Visio.Drawing.11">
                  <p:embed/>
                </p:oleObj>
              </mc:Choice>
              <mc:Fallback>
                <p:oleObj name="Visio" r:id="rId2" imgW="7325980" imgH="5421507"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901825"/>
                        <a:ext cx="5630862" cy="416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6" name="Oval 5">
            <a:extLst>
              <a:ext uri="{FF2B5EF4-FFF2-40B4-BE49-F238E27FC236}">
                <a16:creationId xmlns:a16="http://schemas.microsoft.com/office/drawing/2014/main" id="{AC8CE33F-FBFA-B2E3-F6D0-AC8FE1E0CB55}"/>
              </a:ext>
            </a:extLst>
          </p:cNvPr>
          <p:cNvSpPr>
            <a:spLocks noChangeArrowheads="1"/>
          </p:cNvSpPr>
          <p:nvPr/>
        </p:nvSpPr>
        <p:spPr bwMode="auto">
          <a:xfrm>
            <a:off x="1438275" y="3308350"/>
            <a:ext cx="485775" cy="409575"/>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4567" name="Oval 6">
            <a:extLst>
              <a:ext uri="{FF2B5EF4-FFF2-40B4-BE49-F238E27FC236}">
                <a16:creationId xmlns:a16="http://schemas.microsoft.com/office/drawing/2014/main" id="{DEA58A18-4E5D-C736-92F0-B5C3E750F03A}"/>
              </a:ext>
            </a:extLst>
          </p:cNvPr>
          <p:cNvSpPr>
            <a:spLocks noChangeArrowheads="1"/>
          </p:cNvSpPr>
          <p:nvPr/>
        </p:nvSpPr>
        <p:spPr bwMode="auto">
          <a:xfrm>
            <a:off x="2960688" y="3306763"/>
            <a:ext cx="466725" cy="409575"/>
          </a:xfrm>
          <a:prstGeom prst="ellipse">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灯片编号占位符 11">
            <a:extLst>
              <a:ext uri="{FF2B5EF4-FFF2-40B4-BE49-F238E27FC236}">
                <a16:creationId xmlns:a16="http://schemas.microsoft.com/office/drawing/2014/main" id="{F58DB6AA-109C-7633-DCE7-132CF2F402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47514CF-4BC2-46B8-9386-A0DE187564BD}" type="slidenum">
              <a:rPr lang="en-US" altLang="en-US" sz="1600">
                <a:ea typeface="굴림" panose="020B0600000101010101" pitchFamily="34" charset="-127"/>
              </a:rPr>
              <a:pPr eaLnBrk="1" hangingPunct="1">
                <a:spcBef>
                  <a:spcPct val="0"/>
                </a:spcBef>
                <a:buFontTx/>
                <a:buNone/>
              </a:pPr>
              <a:t>189</a:t>
            </a:fld>
            <a:endParaRPr lang="en-US" altLang="en-US" sz="1600">
              <a:ea typeface="굴림" panose="020B0600000101010101" pitchFamily="34" charset="-127"/>
            </a:endParaRPr>
          </a:p>
        </p:txBody>
      </p:sp>
      <p:sp>
        <p:nvSpPr>
          <p:cNvPr id="195587" name="Rectangle 2">
            <a:extLst>
              <a:ext uri="{FF2B5EF4-FFF2-40B4-BE49-F238E27FC236}">
                <a16:creationId xmlns:a16="http://schemas.microsoft.com/office/drawing/2014/main" id="{D1C1D841-0E9C-726C-E399-5C0D428AF98E}"/>
              </a:ext>
            </a:extLst>
          </p:cNvPr>
          <p:cNvSpPr>
            <a:spLocks noGrp="1" noChangeArrowheads="1"/>
          </p:cNvSpPr>
          <p:nvPr>
            <p:ph type="body" idx="4294967295"/>
          </p:nvPr>
        </p:nvSpPr>
        <p:spPr>
          <a:xfrm>
            <a:off x="792163" y="1062038"/>
            <a:ext cx="7993062" cy="1336675"/>
          </a:xfrm>
          <a:noFill/>
        </p:spPr>
        <p:txBody>
          <a:bodyPr/>
          <a:lstStyle/>
          <a:p>
            <a:pPr eaLnBrk="1" hangingPunct="1">
              <a:lnSpc>
                <a:spcPct val="130000"/>
              </a:lnSpc>
            </a:pPr>
            <a:r>
              <a:rPr lang="en-US" altLang="en-US" sz="2000"/>
              <a:t>V</a:t>
            </a:r>
            <a:r>
              <a:rPr lang="en-US" altLang="en-US" sz="2000" baseline="-25000"/>
              <a:t>1</a:t>
            </a:r>
            <a:r>
              <a:rPr lang="en-US" altLang="en-US" sz="2000"/>
              <a:t> and V</a:t>
            </a:r>
            <a:r>
              <a:rPr lang="en-US" altLang="en-US" sz="2000" baseline="-25000"/>
              <a:t>2</a:t>
            </a:r>
            <a:r>
              <a:rPr lang="en-US" altLang="en-US" sz="2000"/>
              <a:t> can be biased near ground using a resistor R</a:t>
            </a:r>
            <a:r>
              <a:rPr lang="en-US" altLang="en-US" sz="2000" baseline="-25000"/>
              <a:t>B</a:t>
            </a:r>
            <a:r>
              <a:rPr lang="en-US" altLang="en-US" sz="2000"/>
              <a:t> </a:t>
            </a:r>
          </a:p>
          <a:p>
            <a:pPr eaLnBrk="1" hangingPunct="1">
              <a:lnSpc>
                <a:spcPct val="130000"/>
              </a:lnSpc>
              <a:buFontTx/>
              <a:buNone/>
            </a:pPr>
            <a:r>
              <a:rPr lang="en-US" altLang="en-US" sz="2000"/>
              <a:t>	(or a current source) [Karthikeyan </a:t>
            </a:r>
            <a:r>
              <a:rPr lang="en-US" altLang="en-US" sz="2000" i="1"/>
              <a:t>et al.</a:t>
            </a:r>
            <a:r>
              <a:rPr lang="en-US" altLang="en-US" sz="2000"/>
              <a:t>, 2000]</a:t>
            </a:r>
          </a:p>
          <a:p>
            <a:pPr marL="800100" lvl="1" eaLnBrk="1" hangingPunct="1">
              <a:lnSpc>
                <a:spcPct val="130000"/>
              </a:lnSpc>
            </a:pPr>
            <a:r>
              <a:rPr lang="en-US" altLang="en-US" sz="1800"/>
              <a:t>No floating switches and biases opamp but …</a:t>
            </a:r>
          </a:p>
          <a:p>
            <a:pPr marL="800100" lvl="1" eaLnBrk="1" hangingPunct="1">
              <a:lnSpc>
                <a:spcPct val="130000"/>
              </a:lnSpc>
            </a:pPr>
            <a:r>
              <a:rPr lang="en-US" altLang="en-US" sz="1800"/>
              <a:t>Increases opamp noise gain</a:t>
            </a:r>
          </a:p>
        </p:txBody>
      </p:sp>
      <p:grpSp>
        <p:nvGrpSpPr>
          <p:cNvPr id="195588" name="Group 3">
            <a:extLst>
              <a:ext uri="{FF2B5EF4-FFF2-40B4-BE49-F238E27FC236}">
                <a16:creationId xmlns:a16="http://schemas.microsoft.com/office/drawing/2014/main" id="{C35A01C3-074A-D463-DD9F-FB26328F9429}"/>
              </a:ext>
            </a:extLst>
          </p:cNvPr>
          <p:cNvGrpSpPr>
            <a:grpSpLocks/>
          </p:cNvGrpSpPr>
          <p:nvPr/>
        </p:nvGrpSpPr>
        <p:grpSpPr bwMode="auto">
          <a:xfrm rot="5400000">
            <a:off x="5839618" y="4094957"/>
            <a:ext cx="220663" cy="533400"/>
            <a:chOff x="1536" y="2496"/>
            <a:chExt cx="152" cy="354"/>
          </a:xfrm>
        </p:grpSpPr>
        <p:sp>
          <p:nvSpPr>
            <p:cNvPr id="195670" name="Line 4">
              <a:extLst>
                <a:ext uri="{FF2B5EF4-FFF2-40B4-BE49-F238E27FC236}">
                  <a16:creationId xmlns:a16="http://schemas.microsoft.com/office/drawing/2014/main" id="{04C30016-BCED-D58A-0050-7A1855EBCB47}"/>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5671" name="Line 5">
              <a:extLst>
                <a:ext uri="{FF2B5EF4-FFF2-40B4-BE49-F238E27FC236}">
                  <a16:creationId xmlns:a16="http://schemas.microsoft.com/office/drawing/2014/main" id="{BFECFDA1-7C55-67E1-4C3C-DFB2EAD567EA}"/>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5672" name="Line 6">
              <a:extLst>
                <a:ext uri="{FF2B5EF4-FFF2-40B4-BE49-F238E27FC236}">
                  <a16:creationId xmlns:a16="http://schemas.microsoft.com/office/drawing/2014/main" id="{F80D9675-9814-2B5C-88BB-A311692DFAC2}"/>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5673" name="Line 7">
              <a:extLst>
                <a:ext uri="{FF2B5EF4-FFF2-40B4-BE49-F238E27FC236}">
                  <a16:creationId xmlns:a16="http://schemas.microsoft.com/office/drawing/2014/main" id="{98376255-80FD-D254-BE4C-3A901A941BE4}"/>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5589" name="Freeform 8">
            <a:extLst>
              <a:ext uri="{FF2B5EF4-FFF2-40B4-BE49-F238E27FC236}">
                <a16:creationId xmlns:a16="http://schemas.microsoft.com/office/drawing/2014/main" id="{E1B67735-21DE-9201-8B92-6A2ED93B99D9}"/>
              </a:ext>
            </a:extLst>
          </p:cNvPr>
          <p:cNvSpPr>
            <a:spLocks/>
          </p:cNvSpPr>
          <p:nvPr/>
        </p:nvSpPr>
        <p:spPr bwMode="auto">
          <a:xfrm rot="5400000">
            <a:off x="2686844" y="4869656"/>
            <a:ext cx="177800" cy="630238"/>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5590" name="Group 9">
            <a:extLst>
              <a:ext uri="{FF2B5EF4-FFF2-40B4-BE49-F238E27FC236}">
                <a16:creationId xmlns:a16="http://schemas.microsoft.com/office/drawing/2014/main" id="{5A556799-6EBC-56CE-E8C8-513B0FF15554}"/>
              </a:ext>
            </a:extLst>
          </p:cNvPr>
          <p:cNvGrpSpPr>
            <a:grpSpLocks/>
          </p:cNvGrpSpPr>
          <p:nvPr/>
        </p:nvGrpSpPr>
        <p:grpSpPr bwMode="auto">
          <a:xfrm rot="16200000" flipH="1">
            <a:off x="4252119" y="4739481"/>
            <a:ext cx="369888" cy="517525"/>
            <a:chOff x="2064" y="2112"/>
            <a:chExt cx="255" cy="343"/>
          </a:xfrm>
        </p:grpSpPr>
        <p:sp>
          <p:nvSpPr>
            <p:cNvPr id="195663" name="Line 10">
              <a:extLst>
                <a:ext uri="{FF2B5EF4-FFF2-40B4-BE49-F238E27FC236}">
                  <a16:creationId xmlns:a16="http://schemas.microsoft.com/office/drawing/2014/main" id="{49E60A5C-B7E5-CC61-0316-664E5315688F}"/>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5664" name="Line 11">
              <a:extLst>
                <a:ext uri="{FF2B5EF4-FFF2-40B4-BE49-F238E27FC236}">
                  <a16:creationId xmlns:a16="http://schemas.microsoft.com/office/drawing/2014/main" id="{5303982E-D12E-FFDD-4C5D-D70F6DD3A681}"/>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5" name="Line 12">
              <a:extLst>
                <a:ext uri="{FF2B5EF4-FFF2-40B4-BE49-F238E27FC236}">
                  <a16:creationId xmlns:a16="http://schemas.microsoft.com/office/drawing/2014/main" id="{9C8E7455-2AA5-D517-966C-88944259C236}"/>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6" name="Line 13">
              <a:extLst>
                <a:ext uri="{FF2B5EF4-FFF2-40B4-BE49-F238E27FC236}">
                  <a16:creationId xmlns:a16="http://schemas.microsoft.com/office/drawing/2014/main" id="{EE578899-0FB5-29D3-4AEB-596020AE640D}"/>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7" name="Line 14">
              <a:extLst>
                <a:ext uri="{FF2B5EF4-FFF2-40B4-BE49-F238E27FC236}">
                  <a16:creationId xmlns:a16="http://schemas.microsoft.com/office/drawing/2014/main" id="{F0C0A266-3FE3-DC1F-980E-7AD2CD863579}"/>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8" name="Line 15">
              <a:extLst>
                <a:ext uri="{FF2B5EF4-FFF2-40B4-BE49-F238E27FC236}">
                  <a16:creationId xmlns:a16="http://schemas.microsoft.com/office/drawing/2014/main" id="{6841D263-3377-3852-ACCF-2A646AE633BB}"/>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9" name="Line 16">
              <a:extLst>
                <a:ext uri="{FF2B5EF4-FFF2-40B4-BE49-F238E27FC236}">
                  <a16:creationId xmlns:a16="http://schemas.microsoft.com/office/drawing/2014/main" id="{9CCAEACC-964F-B669-C8DA-BD7F42E9EE5B}"/>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5591" name="Freeform 17">
            <a:extLst>
              <a:ext uri="{FF2B5EF4-FFF2-40B4-BE49-F238E27FC236}">
                <a16:creationId xmlns:a16="http://schemas.microsoft.com/office/drawing/2014/main" id="{AE5EFD1F-FEE5-E6D1-B4A7-0D613503D18C}"/>
              </a:ext>
            </a:extLst>
          </p:cNvPr>
          <p:cNvSpPr>
            <a:spLocks/>
          </p:cNvSpPr>
          <p:nvPr/>
        </p:nvSpPr>
        <p:spPr bwMode="auto">
          <a:xfrm rot="-5400000">
            <a:off x="5876132" y="3434556"/>
            <a:ext cx="177800" cy="630237"/>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592" name="Line 18">
            <a:extLst>
              <a:ext uri="{FF2B5EF4-FFF2-40B4-BE49-F238E27FC236}">
                <a16:creationId xmlns:a16="http://schemas.microsoft.com/office/drawing/2014/main" id="{4DEC0FCC-F0EE-5DD1-C6FD-ADC1FC1ED59A}"/>
              </a:ext>
            </a:extLst>
          </p:cNvPr>
          <p:cNvSpPr>
            <a:spLocks noChangeShapeType="1"/>
          </p:cNvSpPr>
          <p:nvPr/>
        </p:nvSpPr>
        <p:spPr bwMode="auto">
          <a:xfrm>
            <a:off x="4692650" y="5180013"/>
            <a:ext cx="9239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3" name="Line 19">
            <a:extLst>
              <a:ext uri="{FF2B5EF4-FFF2-40B4-BE49-F238E27FC236}">
                <a16:creationId xmlns:a16="http://schemas.microsoft.com/office/drawing/2014/main" id="{05EA07E8-A9B3-18C9-2102-B3A436F83737}"/>
              </a:ext>
            </a:extLst>
          </p:cNvPr>
          <p:cNvSpPr>
            <a:spLocks noChangeShapeType="1"/>
          </p:cNvSpPr>
          <p:nvPr/>
        </p:nvSpPr>
        <p:spPr bwMode="auto">
          <a:xfrm>
            <a:off x="3033713" y="5186363"/>
            <a:ext cx="12287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594" name="Group 20">
            <a:extLst>
              <a:ext uri="{FF2B5EF4-FFF2-40B4-BE49-F238E27FC236}">
                <a16:creationId xmlns:a16="http://schemas.microsoft.com/office/drawing/2014/main" id="{AA530BCB-A95E-FD9C-6571-B6BDD556BA8E}"/>
              </a:ext>
            </a:extLst>
          </p:cNvPr>
          <p:cNvGrpSpPr>
            <a:grpSpLocks/>
          </p:cNvGrpSpPr>
          <p:nvPr/>
        </p:nvGrpSpPr>
        <p:grpSpPr bwMode="auto">
          <a:xfrm>
            <a:off x="3778250" y="6026150"/>
            <a:ext cx="201613" cy="320675"/>
            <a:chOff x="1965" y="2802"/>
            <a:chExt cx="133" cy="222"/>
          </a:xfrm>
        </p:grpSpPr>
        <p:sp>
          <p:nvSpPr>
            <p:cNvPr id="195658" name="Line 21">
              <a:extLst>
                <a:ext uri="{FF2B5EF4-FFF2-40B4-BE49-F238E27FC236}">
                  <a16:creationId xmlns:a16="http://schemas.microsoft.com/office/drawing/2014/main" id="{7628820D-F9B3-CEAB-FA6D-A81E0315FAA9}"/>
                </a:ext>
              </a:extLst>
            </p:cNvPr>
            <p:cNvSpPr>
              <a:spLocks noChangeShapeType="1"/>
            </p:cNvSpPr>
            <p:nvPr/>
          </p:nvSpPr>
          <p:spPr bwMode="auto">
            <a:xfrm flipV="1">
              <a:off x="2032" y="2802"/>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5659" name="Group 22">
              <a:extLst>
                <a:ext uri="{FF2B5EF4-FFF2-40B4-BE49-F238E27FC236}">
                  <a16:creationId xmlns:a16="http://schemas.microsoft.com/office/drawing/2014/main" id="{C51D9354-7BFE-ADDD-146E-134F224134B7}"/>
                </a:ext>
              </a:extLst>
            </p:cNvPr>
            <p:cNvGrpSpPr>
              <a:grpSpLocks/>
            </p:cNvGrpSpPr>
            <p:nvPr/>
          </p:nvGrpSpPr>
          <p:grpSpPr bwMode="auto">
            <a:xfrm>
              <a:off x="1965" y="2946"/>
              <a:ext cx="133" cy="78"/>
              <a:chOff x="3138" y="2256"/>
              <a:chExt cx="184" cy="78"/>
            </a:xfrm>
          </p:grpSpPr>
          <p:sp>
            <p:nvSpPr>
              <p:cNvPr id="195660" name="Line 23">
                <a:extLst>
                  <a:ext uri="{FF2B5EF4-FFF2-40B4-BE49-F238E27FC236}">
                    <a16:creationId xmlns:a16="http://schemas.microsoft.com/office/drawing/2014/main" id="{12ECCFC3-C915-8953-1D33-807180141496}"/>
                  </a:ext>
                </a:extLst>
              </p:cNvPr>
              <p:cNvSpPr>
                <a:spLocks noChangeShapeType="1"/>
              </p:cNvSpPr>
              <p:nvPr/>
            </p:nvSpPr>
            <p:spPr bwMode="auto">
              <a:xfrm>
                <a:off x="3138" y="2256"/>
                <a:ext cx="1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5661" name="Line 24">
                <a:extLst>
                  <a:ext uri="{FF2B5EF4-FFF2-40B4-BE49-F238E27FC236}">
                    <a16:creationId xmlns:a16="http://schemas.microsoft.com/office/drawing/2014/main" id="{589AFAEF-88C1-B1B4-C3A1-4C8F01D9E167}"/>
                  </a:ext>
                </a:extLst>
              </p:cNvPr>
              <p:cNvSpPr>
                <a:spLocks noChangeShapeType="1"/>
              </p:cNvSpPr>
              <p:nvPr/>
            </p:nvSpPr>
            <p:spPr bwMode="auto">
              <a:xfrm>
                <a:off x="3175" y="2295"/>
                <a:ext cx="11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5662" name="Line 25">
                <a:extLst>
                  <a:ext uri="{FF2B5EF4-FFF2-40B4-BE49-F238E27FC236}">
                    <a16:creationId xmlns:a16="http://schemas.microsoft.com/office/drawing/2014/main" id="{A2E33BD2-283A-C962-8070-DD2AFE9BEB28}"/>
                  </a:ext>
                </a:extLst>
              </p:cNvPr>
              <p:cNvSpPr>
                <a:spLocks noChangeShapeType="1"/>
              </p:cNvSpPr>
              <p:nvPr/>
            </p:nvSpPr>
            <p:spPr bwMode="auto">
              <a:xfrm>
                <a:off x="3193" y="2334"/>
                <a:ext cx="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sp>
        <p:nvSpPr>
          <p:cNvPr id="195595" name="Line 26">
            <a:extLst>
              <a:ext uri="{FF2B5EF4-FFF2-40B4-BE49-F238E27FC236}">
                <a16:creationId xmlns:a16="http://schemas.microsoft.com/office/drawing/2014/main" id="{7301347D-76CB-94C3-8723-CD439678FA58}"/>
              </a:ext>
            </a:extLst>
          </p:cNvPr>
          <p:cNvSpPr>
            <a:spLocks noChangeShapeType="1"/>
          </p:cNvSpPr>
          <p:nvPr/>
        </p:nvSpPr>
        <p:spPr bwMode="auto">
          <a:xfrm rot="5400000">
            <a:off x="3702050" y="5348288"/>
            <a:ext cx="3556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6" name="Line 27">
            <a:extLst>
              <a:ext uri="{FF2B5EF4-FFF2-40B4-BE49-F238E27FC236}">
                <a16:creationId xmlns:a16="http://schemas.microsoft.com/office/drawing/2014/main" id="{3C511E43-E7A9-AF94-B98F-43D51BA04E29}"/>
              </a:ext>
            </a:extLst>
          </p:cNvPr>
          <p:cNvSpPr>
            <a:spLocks noChangeShapeType="1"/>
          </p:cNvSpPr>
          <p:nvPr/>
        </p:nvSpPr>
        <p:spPr bwMode="auto">
          <a:xfrm>
            <a:off x="5102225" y="4364038"/>
            <a:ext cx="6175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7" name="Line 28">
            <a:extLst>
              <a:ext uri="{FF2B5EF4-FFF2-40B4-BE49-F238E27FC236}">
                <a16:creationId xmlns:a16="http://schemas.microsoft.com/office/drawing/2014/main" id="{9E0EE404-4067-1911-2C05-489EDF408D43}"/>
              </a:ext>
            </a:extLst>
          </p:cNvPr>
          <p:cNvSpPr>
            <a:spLocks noChangeShapeType="1"/>
          </p:cNvSpPr>
          <p:nvPr/>
        </p:nvSpPr>
        <p:spPr bwMode="auto">
          <a:xfrm rot="-5400000">
            <a:off x="3171031" y="4461669"/>
            <a:ext cx="1419225"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8" name="Line 29">
            <a:extLst>
              <a:ext uri="{FF2B5EF4-FFF2-40B4-BE49-F238E27FC236}">
                <a16:creationId xmlns:a16="http://schemas.microsoft.com/office/drawing/2014/main" id="{0B9E81FC-759C-FB28-2EA1-0B062E5DC5B1}"/>
              </a:ext>
            </a:extLst>
          </p:cNvPr>
          <p:cNvSpPr>
            <a:spLocks noChangeShapeType="1"/>
          </p:cNvSpPr>
          <p:nvPr/>
        </p:nvSpPr>
        <p:spPr bwMode="auto">
          <a:xfrm>
            <a:off x="6538913" y="5345113"/>
            <a:ext cx="3683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9" name="Line 30">
            <a:extLst>
              <a:ext uri="{FF2B5EF4-FFF2-40B4-BE49-F238E27FC236}">
                <a16:creationId xmlns:a16="http://schemas.microsoft.com/office/drawing/2014/main" id="{D312FBD7-C44D-8FD2-91E5-37EE166E2B25}"/>
              </a:ext>
            </a:extLst>
          </p:cNvPr>
          <p:cNvSpPr>
            <a:spLocks noChangeShapeType="1"/>
          </p:cNvSpPr>
          <p:nvPr/>
        </p:nvSpPr>
        <p:spPr bwMode="auto">
          <a:xfrm rot="5400000" flipH="1">
            <a:off x="5922169" y="4547394"/>
            <a:ext cx="157638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00" name="Line 31">
            <a:extLst>
              <a:ext uri="{FF2B5EF4-FFF2-40B4-BE49-F238E27FC236}">
                <a16:creationId xmlns:a16="http://schemas.microsoft.com/office/drawing/2014/main" id="{4AC74A54-B6C1-CA2C-3307-741BA5D23687}"/>
              </a:ext>
            </a:extLst>
          </p:cNvPr>
          <p:cNvSpPr>
            <a:spLocks noChangeShapeType="1"/>
          </p:cNvSpPr>
          <p:nvPr/>
        </p:nvSpPr>
        <p:spPr bwMode="auto">
          <a:xfrm>
            <a:off x="3868738" y="3751263"/>
            <a:ext cx="18145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01" name="Line 32">
            <a:extLst>
              <a:ext uri="{FF2B5EF4-FFF2-40B4-BE49-F238E27FC236}">
                <a16:creationId xmlns:a16="http://schemas.microsoft.com/office/drawing/2014/main" id="{AC222620-C9B4-0822-685E-CD2B7FE7E149}"/>
              </a:ext>
            </a:extLst>
          </p:cNvPr>
          <p:cNvSpPr>
            <a:spLocks noChangeShapeType="1"/>
          </p:cNvSpPr>
          <p:nvPr/>
        </p:nvSpPr>
        <p:spPr bwMode="auto">
          <a:xfrm flipV="1">
            <a:off x="6276975" y="3751263"/>
            <a:ext cx="4508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02" name="Line 33">
            <a:extLst>
              <a:ext uri="{FF2B5EF4-FFF2-40B4-BE49-F238E27FC236}">
                <a16:creationId xmlns:a16="http://schemas.microsoft.com/office/drawing/2014/main" id="{679720A9-72D7-2469-CE57-E91BD72C8C5D}"/>
              </a:ext>
            </a:extLst>
          </p:cNvPr>
          <p:cNvSpPr>
            <a:spLocks noChangeShapeType="1"/>
          </p:cNvSpPr>
          <p:nvPr/>
        </p:nvSpPr>
        <p:spPr bwMode="auto">
          <a:xfrm flipV="1">
            <a:off x="6196013" y="4364038"/>
            <a:ext cx="5143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03" name="Line 34">
            <a:extLst>
              <a:ext uri="{FF2B5EF4-FFF2-40B4-BE49-F238E27FC236}">
                <a16:creationId xmlns:a16="http://schemas.microsoft.com/office/drawing/2014/main" id="{BFB972D1-A227-F585-F6D9-30DB5797605F}"/>
              </a:ext>
            </a:extLst>
          </p:cNvPr>
          <p:cNvSpPr>
            <a:spLocks noChangeShapeType="1"/>
          </p:cNvSpPr>
          <p:nvPr/>
        </p:nvSpPr>
        <p:spPr bwMode="auto">
          <a:xfrm rot="-5400000">
            <a:off x="4692650" y="4762500"/>
            <a:ext cx="8255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04" name="Text Box 35">
            <a:extLst>
              <a:ext uri="{FF2B5EF4-FFF2-40B4-BE49-F238E27FC236}">
                <a16:creationId xmlns:a16="http://schemas.microsoft.com/office/drawing/2014/main" id="{3D1AAD35-0E48-2714-A1E4-A87C938D52F9}"/>
              </a:ext>
            </a:extLst>
          </p:cNvPr>
          <p:cNvSpPr txBox="1">
            <a:spLocks noChangeArrowheads="1"/>
          </p:cNvSpPr>
          <p:nvPr/>
        </p:nvSpPr>
        <p:spPr bwMode="auto">
          <a:xfrm>
            <a:off x="1868488" y="499745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5605" name="Text Box 36">
            <a:extLst>
              <a:ext uri="{FF2B5EF4-FFF2-40B4-BE49-F238E27FC236}">
                <a16:creationId xmlns:a16="http://schemas.microsoft.com/office/drawing/2014/main" id="{F66BA19F-89DE-ABC0-3E2D-119289B2F56B}"/>
              </a:ext>
            </a:extLst>
          </p:cNvPr>
          <p:cNvSpPr txBox="1">
            <a:spLocks noChangeArrowheads="1"/>
          </p:cNvSpPr>
          <p:nvPr/>
        </p:nvSpPr>
        <p:spPr bwMode="auto">
          <a:xfrm>
            <a:off x="2601913" y="53149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5606" name="Text Box 37">
            <a:extLst>
              <a:ext uri="{FF2B5EF4-FFF2-40B4-BE49-F238E27FC236}">
                <a16:creationId xmlns:a16="http://schemas.microsoft.com/office/drawing/2014/main" id="{81C7A0A2-FBC5-6E2D-AC00-63D07755428E}"/>
              </a:ext>
            </a:extLst>
          </p:cNvPr>
          <p:cNvSpPr txBox="1">
            <a:spLocks noChangeArrowheads="1"/>
          </p:cNvSpPr>
          <p:nvPr/>
        </p:nvSpPr>
        <p:spPr bwMode="auto">
          <a:xfrm>
            <a:off x="5826125" y="3327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endParaRPr lang="en-US" altLang="en-US" sz="1800" b="1" i="0" baseline="-25000">
              <a:ea typeface="굴림" panose="020B0600000101010101" pitchFamily="34" charset="-127"/>
              <a:sym typeface="Symbol" panose="05050102010706020507" pitchFamily="18" charset="2"/>
            </a:endParaRPr>
          </a:p>
        </p:txBody>
      </p:sp>
      <p:sp>
        <p:nvSpPr>
          <p:cNvPr id="195607" name="Text Box 38">
            <a:extLst>
              <a:ext uri="{FF2B5EF4-FFF2-40B4-BE49-F238E27FC236}">
                <a16:creationId xmlns:a16="http://schemas.microsoft.com/office/drawing/2014/main" id="{49DE44DC-CB4B-6820-59E1-60EAEDDC6FA9}"/>
              </a:ext>
            </a:extLst>
          </p:cNvPr>
          <p:cNvSpPr txBox="1">
            <a:spLocks noChangeArrowheads="1"/>
          </p:cNvSpPr>
          <p:nvPr/>
        </p:nvSpPr>
        <p:spPr bwMode="auto">
          <a:xfrm>
            <a:off x="5786438" y="39243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C</a:t>
            </a:r>
            <a:endParaRPr lang="en-US" altLang="en-US" sz="1800" b="1" i="0" baseline="-25000">
              <a:ea typeface="굴림" panose="020B0600000101010101" pitchFamily="34" charset="-127"/>
              <a:sym typeface="Symbol" panose="05050102010706020507" pitchFamily="18" charset="2"/>
            </a:endParaRPr>
          </a:p>
        </p:txBody>
      </p:sp>
      <p:sp>
        <p:nvSpPr>
          <p:cNvPr id="195608" name="Text Box 39">
            <a:extLst>
              <a:ext uri="{FF2B5EF4-FFF2-40B4-BE49-F238E27FC236}">
                <a16:creationId xmlns:a16="http://schemas.microsoft.com/office/drawing/2014/main" id="{26A5750F-DE57-D51D-B7E9-3AF75F890CAD}"/>
              </a:ext>
            </a:extLst>
          </p:cNvPr>
          <p:cNvSpPr txBox="1">
            <a:spLocks noChangeArrowheads="1"/>
          </p:cNvSpPr>
          <p:nvPr/>
        </p:nvSpPr>
        <p:spPr bwMode="auto">
          <a:xfrm>
            <a:off x="4214813" y="5164138"/>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M1</a:t>
            </a:r>
            <a:endParaRPr lang="en-US" altLang="en-US" sz="1800" b="1" i="0" baseline="-25000">
              <a:ea typeface="굴림" panose="020B0600000101010101" pitchFamily="34" charset="-127"/>
              <a:sym typeface="Symbol" panose="05050102010706020507" pitchFamily="18" charset="2"/>
            </a:endParaRPr>
          </a:p>
        </p:txBody>
      </p:sp>
      <p:sp>
        <p:nvSpPr>
          <p:cNvPr id="195609" name="Line 40">
            <a:extLst>
              <a:ext uri="{FF2B5EF4-FFF2-40B4-BE49-F238E27FC236}">
                <a16:creationId xmlns:a16="http://schemas.microsoft.com/office/drawing/2014/main" id="{0E24A8A2-D92B-E1FF-6040-4425BB4F782A}"/>
              </a:ext>
            </a:extLst>
          </p:cNvPr>
          <p:cNvSpPr>
            <a:spLocks noChangeShapeType="1"/>
          </p:cNvSpPr>
          <p:nvPr/>
        </p:nvSpPr>
        <p:spPr bwMode="auto">
          <a:xfrm rot="5400000">
            <a:off x="5468937" y="5602288"/>
            <a:ext cx="2317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0" name="Text Box 41">
            <a:extLst>
              <a:ext uri="{FF2B5EF4-FFF2-40B4-BE49-F238E27FC236}">
                <a16:creationId xmlns:a16="http://schemas.microsoft.com/office/drawing/2014/main" id="{0F41F71D-5224-C473-9161-8F5E5280DAA5}"/>
              </a:ext>
            </a:extLst>
          </p:cNvPr>
          <p:cNvSpPr txBox="1">
            <a:spLocks noChangeArrowheads="1"/>
          </p:cNvSpPr>
          <p:nvPr/>
        </p:nvSpPr>
        <p:spPr bwMode="auto">
          <a:xfrm>
            <a:off x="4240213" y="4489450"/>
            <a:ext cx="376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ea typeface="굴림" panose="020B0600000101010101" pitchFamily="34" charset="-127"/>
                <a:sym typeface="Symbol" panose="05050102010706020507" pitchFamily="18" charset="2"/>
              </a:rPr>
              <a:t>Ф</a:t>
            </a:r>
            <a:endParaRPr lang="ru-RU" altLang="en-US" sz="1800" b="1" i="0" baseline="-25000">
              <a:ea typeface="굴림" panose="020B0600000101010101" pitchFamily="34" charset="-127"/>
              <a:sym typeface="Symbol" panose="05050102010706020507" pitchFamily="18" charset="2"/>
            </a:endParaRPr>
          </a:p>
        </p:txBody>
      </p:sp>
      <p:sp>
        <p:nvSpPr>
          <p:cNvPr id="195611" name="Text Box 42">
            <a:extLst>
              <a:ext uri="{FF2B5EF4-FFF2-40B4-BE49-F238E27FC236}">
                <a16:creationId xmlns:a16="http://schemas.microsoft.com/office/drawing/2014/main" id="{E7C85667-EE8F-DF78-0406-4F9F3C956194}"/>
              </a:ext>
            </a:extLst>
          </p:cNvPr>
          <p:cNvSpPr txBox="1">
            <a:spLocks noChangeArrowheads="1"/>
          </p:cNvSpPr>
          <p:nvPr/>
        </p:nvSpPr>
        <p:spPr bwMode="auto">
          <a:xfrm>
            <a:off x="6910388" y="5143500"/>
            <a:ext cx="671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5612" name="Group 43">
            <a:extLst>
              <a:ext uri="{FF2B5EF4-FFF2-40B4-BE49-F238E27FC236}">
                <a16:creationId xmlns:a16="http://schemas.microsoft.com/office/drawing/2014/main" id="{BDCFECB8-0785-C94E-B543-00B707625D52}"/>
              </a:ext>
            </a:extLst>
          </p:cNvPr>
          <p:cNvGrpSpPr>
            <a:grpSpLocks/>
          </p:cNvGrpSpPr>
          <p:nvPr/>
        </p:nvGrpSpPr>
        <p:grpSpPr bwMode="auto">
          <a:xfrm flipV="1">
            <a:off x="5580063" y="5022850"/>
            <a:ext cx="968375" cy="652463"/>
            <a:chOff x="3447" y="2591"/>
            <a:chExt cx="642" cy="450"/>
          </a:xfrm>
        </p:grpSpPr>
        <p:sp>
          <p:nvSpPr>
            <p:cNvPr id="195651" name="AutoShape 44">
              <a:extLst>
                <a:ext uri="{FF2B5EF4-FFF2-40B4-BE49-F238E27FC236}">
                  <a16:creationId xmlns:a16="http://schemas.microsoft.com/office/drawing/2014/main" id="{93A885BF-7BEB-EC7B-95E2-8E24BC62A9DD}"/>
                </a:ext>
              </a:extLst>
            </p:cNvPr>
            <p:cNvSpPr>
              <a:spLocks noChangeArrowheads="1"/>
            </p:cNvSpPr>
            <p:nvPr/>
          </p:nvSpPr>
          <p:spPr bwMode="auto">
            <a:xfrm rot="5400000">
              <a:off x="3558" y="2624"/>
              <a:ext cx="450" cy="384"/>
            </a:xfrm>
            <a:prstGeom prst="triangle">
              <a:avLst>
                <a:gd name="adj" fmla="val 50000"/>
              </a:avLst>
            </a:prstGeom>
            <a:solidFill>
              <a:schemeClr val="bg1">
                <a:alpha val="0"/>
              </a:schemeClr>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52" name="Line 45">
              <a:extLst>
                <a:ext uri="{FF2B5EF4-FFF2-40B4-BE49-F238E27FC236}">
                  <a16:creationId xmlns:a16="http://schemas.microsoft.com/office/drawing/2014/main" id="{D725EF88-CD6D-203D-677A-82F0ACC02272}"/>
                </a:ext>
              </a:extLst>
            </p:cNvPr>
            <p:cNvSpPr>
              <a:spLocks noChangeShapeType="1"/>
            </p:cNvSpPr>
            <p:nvPr/>
          </p:nvSpPr>
          <p:spPr bwMode="auto">
            <a:xfrm>
              <a:off x="3615" y="2933"/>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3" name="Line 46">
              <a:extLst>
                <a:ext uri="{FF2B5EF4-FFF2-40B4-BE49-F238E27FC236}">
                  <a16:creationId xmlns:a16="http://schemas.microsoft.com/office/drawing/2014/main" id="{A8F329F4-EA60-74D8-D8D9-6FC625036500}"/>
                </a:ext>
              </a:extLst>
            </p:cNvPr>
            <p:cNvSpPr>
              <a:spLocks noChangeShapeType="1"/>
            </p:cNvSpPr>
            <p:nvPr/>
          </p:nvSpPr>
          <p:spPr bwMode="auto">
            <a:xfrm flipH="1">
              <a:off x="3447" y="2711"/>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4" name="Line 47">
              <a:extLst>
                <a:ext uri="{FF2B5EF4-FFF2-40B4-BE49-F238E27FC236}">
                  <a16:creationId xmlns:a16="http://schemas.microsoft.com/office/drawing/2014/main" id="{EB4F91C7-193A-CB54-EEA6-529C650172BB}"/>
                </a:ext>
              </a:extLst>
            </p:cNvPr>
            <p:cNvSpPr>
              <a:spLocks noChangeShapeType="1"/>
            </p:cNvSpPr>
            <p:nvPr/>
          </p:nvSpPr>
          <p:spPr bwMode="auto">
            <a:xfrm flipH="1">
              <a:off x="3453" y="293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5" name="Line 48">
              <a:extLst>
                <a:ext uri="{FF2B5EF4-FFF2-40B4-BE49-F238E27FC236}">
                  <a16:creationId xmlns:a16="http://schemas.microsoft.com/office/drawing/2014/main" id="{88DFD12E-A58D-43E6-C003-A80077AF8DDB}"/>
                </a:ext>
              </a:extLst>
            </p:cNvPr>
            <p:cNvSpPr>
              <a:spLocks noChangeShapeType="1"/>
            </p:cNvSpPr>
            <p:nvPr/>
          </p:nvSpPr>
          <p:spPr bwMode="auto">
            <a:xfrm flipH="1">
              <a:off x="3951" y="281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6" name="Line 49">
              <a:extLst>
                <a:ext uri="{FF2B5EF4-FFF2-40B4-BE49-F238E27FC236}">
                  <a16:creationId xmlns:a16="http://schemas.microsoft.com/office/drawing/2014/main" id="{954F8259-39F0-CED9-0424-49BDB43EA537}"/>
                </a:ext>
              </a:extLst>
            </p:cNvPr>
            <p:cNvSpPr>
              <a:spLocks noChangeShapeType="1"/>
            </p:cNvSpPr>
            <p:nvPr/>
          </p:nvSpPr>
          <p:spPr bwMode="auto">
            <a:xfrm>
              <a:off x="3618"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7" name="Line 50">
              <a:extLst>
                <a:ext uri="{FF2B5EF4-FFF2-40B4-BE49-F238E27FC236}">
                  <a16:creationId xmlns:a16="http://schemas.microsoft.com/office/drawing/2014/main" id="{360E5DAA-02A1-BFFA-7A5B-982F98925B01}"/>
                </a:ext>
              </a:extLst>
            </p:cNvPr>
            <p:cNvSpPr>
              <a:spLocks noChangeShapeType="1"/>
            </p:cNvSpPr>
            <p:nvPr/>
          </p:nvSpPr>
          <p:spPr bwMode="auto">
            <a:xfrm rot="5400000">
              <a:off x="3621"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613" name="Oval 51">
            <a:extLst>
              <a:ext uri="{FF2B5EF4-FFF2-40B4-BE49-F238E27FC236}">
                <a16:creationId xmlns:a16="http://schemas.microsoft.com/office/drawing/2014/main" id="{D14476CF-818F-FB66-A508-1DC42D7F989E}"/>
              </a:ext>
            </a:extLst>
          </p:cNvPr>
          <p:cNvSpPr>
            <a:spLocks noChangeArrowheads="1"/>
          </p:cNvSpPr>
          <p:nvPr/>
        </p:nvSpPr>
        <p:spPr bwMode="auto">
          <a:xfrm>
            <a:off x="6677025" y="5302250"/>
            <a:ext cx="69850" cy="65088"/>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14" name="Oval 52">
            <a:extLst>
              <a:ext uri="{FF2B5EF4-FFF2-40B4-BE49-F238E27FC236}">
                <a16:creationId xmlns:a16="http://schemas.microsoft.com/office/drawing/2014/main" id="{20A62FC8-B2E6-58F9-E04C-AC9CABF96B10}"/>
              </a:ext>
            </a:extLst>
          </p:cNvPr>
          <p:cNvSpPr>
            <a:spLocks noChangeArrowheads="1"/>
          </p:cNvSpPr>
          <p:nvPr/>
        </p:nvSpPr>
        <p:spPr bwMode="auto">
          <a:xfrm>
            <a:off x="6677025" y="4329113"/>
            <a:ext cx="69850" cy="65087"/>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15" name="Line 53">
            <a:extLst>
              <a:ext uri="{FF2B5EF4-FFF2-40B4-BE49-F238E27FC236}">
                <a16:creationId xmlns:a16="http://schemas.microsoft.com/office/drawing/2014/main" id="{1E65B271-226D-F0C9-A3F4-473DCB437D98}"/>
              </a:ext>
            </a:extLst>
          </p:cNvPr>
          <p:cNvSpPr>
            <a:spLocks noChangeShapeType="1"/>
          </p:cNvSpPr>
          <p:nvPr/>
        </p:nvSpPr>
        <p:spPr bwMode="auto">
          <a:xfrm>
            <a:off x="2286000" y="5184775"/>
            <a:ext cx="238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6" name="Oval 54">
            <a:extLst>
              <a:ext uri="{FF2B5EF4-FFF2-40B4-BE49-F238E27FC236}">
                <a16:creationId xmlns:a16="http://schemas.microsoft.com/office/drawing/2014/main" id="{059EDDFD-1846-5BA9-EE69-7B0D6BCFC9D0}"/>
              </a:ext>
            </a:extLst>
          </p:cNvPr>
          <p:cNvSpPr>
            <a:spLocks noChangeArrowheads="1"/>
          </p:cNvSpPr>
          <p:nvPr/>
        </p:nvSpPr>
        <p:spPr bwMode="auto">
          <a:xfrm>
            <a:off x="5043488" y="5111750"/>
            <a:ext cx="131762" cy="122238"/>
          </a:xfrm>
          <a:prstGeom prst="ellipse">
            <a:avLst/>
          </a:prstGeom>
          <a:solidFill>
            <a:srgbClr val="0000FF"/>
          </a:solidFill>
          <a:ln w="254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17" name="Oval 55">
            <a:extLst>
              <a:ext uri="{FF2B5EF4-FFF2-40B4-BE49-F238E27FC236}">
                <a16:creationId xmlns:a16="http://schemas.microsoft.com/office/drawing/2014/main" id="{1798FC4E-9F2A-E86B-6905-FA23BC4E7FF4}"/>
              </a:ext>
            </a:extLst>
          </p:cNvPr>
          <p:cNvSpPr>
            <a:spLocks noChangeArrowheads="1"/>
          </p:cNvSpPr>
          <p:nvPr/>
        </p:nvSpPr>
        <p:spPr bwMode="auto">
          <a:xfrm>
            <a:off x="3806825" y="5122863"/>
            <a:ext cx="131763" cy="122237"/>
          </a:xfrm>
          <a:prstGeom prst="ellipse">
            <a:avLst/>
          </a:prstGeom>
          <a:solidFill>
            <a:srgbClr val="0000FF"/>
          </a:solidFill>
          <a:ln w="254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18" name="Text Box 56">
            <a:extLst>
              <a:ext uri="{FF2B5EF4-FFF2-40B4-BE49-F238E27FC236}">
                <a16:creationId xmlns:a16="http://schemas.microsoft.com/office/drawing/2014/main" id="{46E95380-5F3F-A7EF-9CA2-12FCBE5EEDDB}"/>
              </a:ext>
            </a:extLst>
          </p:cNvPr>
          <p:cNvSpPr txBox="1">
            <a:spLocks noChangeArrowheads="1"/>
          </p:cNvSpPr>
          <p:nvPr/>
        </p:nvSpPr>
        <p:spPr bwMode="auto">
          <a:xfrm>
            <a:off x="3433763" y="4778375"/>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1</a:t>
            </a:r>
            <a:endParaRPr lang="en-US" altLang="en-US" sz="1800" b="1" i="0">
              <a:solidFill>
                <a:srgbClr val="0000FF"/>
              </a:solidFill>
              <a:ea typeface="굴림" panose="020B0600000101010101" pitchFamily="34" charset="-127"/>
              <a:sym typeface="Symbol" panose="05050102010706020507" pitchFamily="18" charset="2"/>
            </a:endParaRPr>
          </a:p>
        </p:txBody>
      </p:sp>
      <p:sp>
        <p:nvSpPr>
          <p:cNvPr id="195619" name="Text Box 57">
            <a:extLst>
              <a:ext uri="{FF2B5EF4-FFF2-40B4-BE49-F238E27FC236}">
                <a16:creationId xmlns:a16="http://schemas.microsoft.com/office/drawing/2014/main" id="{3153BC25-66D9-A26C-4101-EA2D34751CD8}"/>
              </a:ext>
            </a:extLst>
          </p:cNvPr>
          <p:cNvSpPr txBox="1">
            <a:spLocks noChangeArrowheads="1"/>
          </p:cNvSpPr>
          <p:nvPr/>
        </p:nvSpPr>
        <p:spPr bwMode="auto">
          <a:xfrm>
            <a:off x="5127625" y="477678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2</a:t>
            </a:r>
            <a:endParaRPr lang="en-US" altLang="en-US" sz="1800" b="1" i="0" baseline="-25000">
              <a:solidFill>
                <a:srgbClr val="0000FF"/>
              </a:solidFill>
              <a:ea typeface="굴림" panose="020B0600000101010101" pitchFamily="34" charset="-127"/>
              <a:sym typeface="Symbol" panose="05050102010706020507" pitchFamily="18" charset="2"/>
            </a:endParaRPr>
          </a:p>
        </p:txBody>
      </p:sp>
      <p:sp>
        <p:nvSpPr>
          <p:cNvPr id="195620" name="Rectangle 58">
            <a:extLst>
              <a:ext uri="{FF2B5EF4-FFF2-40B4-BE49-F238E27FC236}">
                <a16:creationId xmlns:a16="http://schemas.microsoft.com/office/drawing/2014/main" id="{AEE2A101-FBFB-1325-B6AE-FEEC9362FB2B}"/>
              </a:ext>
            </a:extLst>
          </p:cNvPr>
          <p:cNvSpPr>
            <a:spLocks noGrp="1" noChangeArrowheads="1"/>
          </p:cNvSpPr>
          <p:nvPr>
            <p:ph type="title" idx="4294967295"/>
          </p:nvPr>
        </p:nvSpPr>
        <p:spPr/>
        <p:txBody>
          <a:bodyPr/>
          <a:lstStyle/>
          <a:p>
            <a:pPr eaLnBrk="1" hangingPunct="1"/>
            <a:r>
              <a:rPr lang="en-US" altLang="en-US"/>
              <a:t>Low Voltage Operation</a:t>
            </a:r>
          </a:p>
        </p:txBody>
      </p:sp>
      <p:sp>
        <p:nvSpPr>
          <p:cNvPr id="195621" name="Freeform 59">
            <a:extLst>
              <a:ext uri="{FF2B5EF4-FFF2-40B4-BE49-F238E27FC236}">
                <a16:creationId xmlns:a16="http://schemas.microsoft.com/office/drawing/2014/main" id="{58C856FD-C7F4-8166-19BD-2812D89F65EB}"/>
              </a:ext>
            </a:extLst>
          </p:cNvPr>
          <p:cNvSpPr>
            <a:spLocks/>
          </p:cNvSpPr>
          <p:nvPr/>
        </p:nvSpPr>
        <p:spPr bwMode="auto">
          <a:xfrm>
            <a:off x="3790950" y="5457825"/>
            <a:ext cx="177800" cy="630238"/>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22" name="Text Box 60">
            <a:extLst>
              <a:ext uri="{FF2B5EF4-FFF2-40B4-BE49-F238E27FC236}">
                <a16:creationId xmlns:a16="http://schemas.microsoft.com/office/drawing/2014/main" id="{9A12EC48-6246-5960-42A7-BB805676E618}"/>
              </a:ext>
            </a:extLst>
          </p:cNvPr>
          <p:cNvSpPr txBox="1">
            <a:spLocks noChangeArrowheads="1"/>
          </p:cNvSpPr>
          <p:nvPr/>
        </p:nvSpPr>
        <p:spPr bwMode="auto">
          <a:xfrm>
            <a:off x="3962400" y="5608638"/>
            <a:ext cx="45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r>
              <a:rPr lang="en-US" altLang="en-US" sz="1800" b="1" i="0" baseline="-25000">
                <a:ea typeface="굴림" panose="020B0600000101010101" pitchFamily="34" charset="-127"/>
              </a:rPr>
              <a:t>B</a:t>
            </a:r>
            <a:endParaRPr lang="en-US" altLang="en-US" sz="1800" b="1" i="0" baseline="-25000">
              <a:ea typeface="굴림" panose="020B0600000101010101" pitchFamily="34" charset="-127"/>
              <a:sym typeface="Symbol" panose="05050102010706020507" pitchFamily="18" charset="2"/>
            </a:endParaRPr>
          </a:p>
        </p:txBody>
      </p:sp>
      <p:sp>
        <p:nvSpPr>
          <p:cNvPr id="195623" name="Line 61">
            <a:extLst>
              <a:ext uri="{FF2B5EF4-FFF2-40B4-BE49-F238E27FC236}">
                <a16:creationId xmlns:a16="http://schemas.microsoft.com/office/drawing/2014/main" id="{D7FF34A7-CF7C-41CF-65A5-325C2563F1A0}"/>
              </a:ext>
            </a:extLst>
          </p:cNvPr>
          <p:cNvSpPr>
            <a:spLocks noChangeShapeType="1"/>
          </p:cNvSpPr>
          <p:nvPr/>
        </p:nvSpPr>
        <p:spPr bwMode="auto">
          <a:xfrm rot="5400000">
            <a:off x="5402262" y="5735638"/>
            <a:ext cx="365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24" name="Line 62">
            <a:extLst>
              <a:ext uri="{FF2B5EF4-FFF2-40B4-BE49-F238E27FC236}">
                <a16:creationId xmlns:a16="http://schemas.microsoft.com/office/drawing/2014/main" id="{953F4FA6-0885-F200-84AB-27B94E9BC1A1}"/>
              </a:ext>
            </a:extLst>
          </p:cNvPr>
          <p:cNvSpPr>
            <a:spLocks noChangeShapeType="1"/>
          </p:cNvSpPr>
          <p:nvPr/>
        </p:nvSpPr>
        <p:spPr bwMode="auto">
          <a:xfrm>
            <a:off x="5476875" y="5915025"/>
            <a:ext cx="219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25" name="Text Box 63">
            <a:extLst>
              <a:ext uri="{FF2B5EF4-FFF2-40B4-BE49-F238E27FC236}">
                <a16:creationId xmlns:a16="http://schemas.microsoft.com/office/drawing/2014/main" id="{A60364F7-0240-95FF-9258-CD19A4C88034}"/>
              </a:ext>
            </a:extLst>
          </p:cNvPr>
          <p:cNvSpPr txBox="1">
            <a:spLocks noChangeArrowheads="1"/>
          </p:cNvSpPr>
          <p:nvPr/>
        </p:nvSpPr>
        <p:spPr bwMode="auto">
          <a:xfrm>
            <a:off x="5156200" y="5903913"/>
            <a:ext cx="103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B </a:t>
            </a:r>
            <a:r>
              <a:rPr lang="en-US" altLang="en-US" sz="1800" b="1" i="0">
                <a:ea typeface="굴림" panose="020B0600000101010101" pitchFamily="34" charset="-127"/>
              </a:rPr>
              <a:t>~ 0</a:t>
            </a:r>
            <a:endParaRPr lang="en-US" altLang="en-US" sz="1800" b="1" i="0" baseline="-25000">
              <a:ea typeface="굴림" panose="020B0600000101010101" pitchFamily="34" charset="-127"/>
              <a:sym typeface="Symbol" panose="05050102010706020507" pitchFamily="18" charset="2"/>
            </a:endParaRPr>
          </a:p>
        </p:txBody>
      </p:sp>
      <p:sp>
        <p:nvSpPr>
          <p:cNvPr id="195626" name="Line 64">
            <a:extLst>
              <a:ext uri="{FF2B5EF4-FFF2-40B4-BE49-F238E27FC236}">
                <a16:creationId xmlns:a16="http://schemas.microsoft.com/office/drawing/2014/main" id="{21CC5524-A5E5-F176-83A3-020122661AF6}"/>
              </a:ext>
            </a:extLst>
          </p:cNvPr>
          <p:cNvSpPr>
            <a:spLocks noChangeShapeType="1"/>
          </p:cNvSpPr>
          <p:nvPr/>
        </p:nvSpPr>
        <p:spPr bwMode="auto">
          <a:xfrm>
            <a:off x="3629025" y="5391150"/>
            <a:ext cx="0" cy="790575"/>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95627" name="Group 65">
            <a:extLst>
              <a:ext uri="{FF2B5EF4-FFF2-40B4-BE49-F238E27FC236}">
                <a16:creationId xmlns:a16="http://schemas.microsoft.com/office/drawing/2014/main" id="{B23EB1EA-F315-015F-A727-CE0C0E6624B4}"/>
              </a:ext>
            </a:extLst>
          </p:cNvPr>
          <p:cNvGrpSpPr>
            <a:grpSpLocks/>
          </p:cNvGrpSpPr>
          <p:nvPr/>
        </p:nvGrpSpPr>
        <p:grpSpPr bwMode="auto">
          <a:xfrm>
            <a:off x="7656513" y="4783138"/>
            <a:ext cx="1363662" cy="1096962"/>
            <a:chOff x="4793" y="3097"/>
            <a:chExt cx="859" cy="691"/>
          </a:xfrm>
        </p:grpSpPr>
        <p:sp>
          <p:nvSpPr>
            <p:cNvPr id="195645" name="Line 66">
              <a:extLst>
                <a:ext uri="{FF2B5EF4-FFF2-40B4-BE49-F238E27FC236}">
                  <a16:creationId xmlns:a16="http://schemas.microsoft.com/office/drawing/2014/main" id="{D4D95258-4514-0B0E-748F-9AC71000E279}"/>
                </a:ext>
              </a:extLst>
            </p:cNvPr>
            <p:cNvSpPr>
              <a:spLocks noChangeShapeType="1"/>
            </p:cNvSpPr>
            <p:nvPr/>
          </p:nvSpPr>
          <p:spPr bwMode="auto">
            <a:xfrm flipH="1">
              <a:off x="4800" y="3210"/>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46" name="Text Box 67">
              <a:extLst>
                <a:ext uri="{FF2B5EF4-FFF2-40B4-BE49-F238E27FC236}">
                  <a16:creationId xmlns:a16="http://schemas.microsoft.com/office/drawing/2014/main" id="{4127B625-850A-EE58-0C5D-B6A76792F8BA}"/>
                </a:ext>
              </a:extLst>
            </p:cNvPr>
            <p:cNvSpPr txBox="1">
              <a:spLocks noChangeArrowheads="1"/>
            </p:cNvSpPr>
            <p:nvPr/>
          </p:nvSpPr>
          <p:spPr bwMode="auto">
            <a:xfrm>
              <a:off x="5173" y="3097"/>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V</a:t>
              </a:r>
              <a:r>
                <a:rPr lang="en-US" altLang="en-US" sz="1600" b="1" i="0" baseline="-25000">
                  <a:solidFill>
                    <a:srgbClr val="0000FF"/>
                  </a:solidFill>
                  <a:ea typeface="굴림" panose="020B0600000101010101" pitchFamily="34" charset="-127"/>
                </a:rPr>
                <a:t>DD</a:t>
              </a:r>
            </a:p>
          </p:txBody>
        </p:sp>
        <p:sp>
          <p:nvSpPr>
            <p:cNvPr id="195647" name="Line 68">
              <a:extLst>
                <a:ext uri="{FF2B5EF4-FFF2-40B4-BE49-F238E27FC236}">
                  <a16:creationId xmlns:a16="http://schemas.microsoft.com/office/drawing/2014/main" id="{5949D3FB-4A38-B505-13C1-EB9BD2CB1C7E}"/>
                </a:ext>
              </a:extLst>
            </p:cNvPr>
            <p:cNvSpPr>
              <a:spLocks noChangeShapeType="1"/>
            </p:cNvSpPr>
            <p:nvPr/>
          </p:nvSpPr>
          <p:spPr bwMode="auto">
            <a:xfrm flipH="1">
              <a:off x="4799" y="3689"/>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48" name="Text Box 69">
              <a:extLst>
                <a:ext uri="{FF2B5EF4-FFF2-40B4-BE49-F238E27FC236}">
                  <a16:creationId xmlns:a16="http://schemas.microsoft.com/office/drawing/2014/main" id="{52508C53-EF71-0BB0-49F3-945D9AF4CA1E}"/>
                </a:ext>
              </a:extLst>
            </p:cNvPr>
            <p:cNvSpPr txBox="1">
              <a:spLocks noChangeArrowheads="1"/>
            </p:cNvSpPr>
            <p:nvPr/>
          </p:nvSpPr>
          <p:spPr bwMode="auto">
            <a:xfrm>
              <a:off x="5112" y="3576"/>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0</a:t>
              </a:r>
              <a:endParaRPr lang="en-US" altLang="en-US" sz="1600" b="1" i="0" baseline="-25000">
                <a:solidFill>
                  <a:srgbClr val="0000FF"/>
                </a:solidFill>
                <a:ea typeface="굴림" panose="020B0600000101010101" pitchFamily="34" charset="-127"/>
              </a:endParaRPr>
            </a:p>
          </p:txBody>
        </p:sp>
        <p:sp>
          <p:nvSpPr>
            <p:cNvPr id="195649" name="Line 70">
              <a:extLst>
                <a:ext uri="{FF2B5EF4-FFF2-40B4-BE49-F238E27FC236}">
                  <a16:creationId xmlns:a16="http://schemas.microsoft.com/office/drawing/2014/main" id="{F6617DCD-82A0-3175-B2AB-2FB6A8E6CB6F}"/>
                </a:ext>
              </a:extLst>
            </p:cNvPr>
            <p:cNvSpPr>
              <a:spLocks noChangeShapeType="1"/>
            </p:cNvSpPr>
            <p:nvPr/>
          </p:nvSpPr>
          <p:spPr bwMode="auto">
            <a:xfrm flipH="1">
              <a:off x="4793" y="3455"/>
              <a:ext cx="474" cy="0"/>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50" name="Freeform 71">
              <a:extLst>
                <a:ext uri="{FF2B5EF4-FFF2-40B4-BE49-F238E27FC236}">
                  <a16:creationId xmlns:a16="http://schemas.microsoft.com/office/drawing/2014/main" id="{1969F227-D6C4-B60F-4ADF-A5610836F818}"/>
                </a:ext>
              </a:extLst>
            </p:cNvPr>
            <p:cNvSpPr>
              <a:spLocks/>
            </p:cNvSpPr>
            <p:nvPr/>
          </p:nvSpPr>
          <p:spPr bwMode="auto">
            <a:xfrm>
              <a:off x="4854" y="3315"/>
              <a:ext cx="343" cy="277"/>
            </a:xfrm>
            <a:custGeom>
              <a:avLst/>
              <a:gdLst>
                <a:gd name="T0" fmla="*/ 0 w 837"/>
                <a:gd name="T1" fmla="*/ 0 h 919"/>
                <a:gd name="T2" fmla="*/ 1 w 837"/>
                <a:gd name="T3" fmla="*/ 0 h 919"/>
                <a:gd name="T4" fmla="*/ 3 w 837"/>
                <a:gd name="T5" fmla="*/ 1 h 919"/>
                <a:gd name="T6" fmla="*/ 4 w 837"/>
                <a:gd name="T7" fmla="*/ 0 h 919"/>
                <a:gd name="T8" fmla="*/ 0 60000 65536"/>
                <a:gd name="T9" fmla="*/ 0 60000 65536"/>
                <a:gd name="T10" fmla="*/ 0 60000 65536"/>
                <a:gd name="T11" fmla="*/ 0 60000 65536"/>
                <a:gd name="T12" fmla="*/ 0 w 837"/>
                <a:gd name="T13" fmla="*/ 0 h 919"/>
                <a:gd name="T14" fmla="*/ 837 w 837"/>
                <a:gd name="T15" fmla="*/ 919 h 919"/>
              </a:gdLst>
              <a:ahLst/>
              <a:cxnLst>
                <a:cxn ang="T8">
                  <a:pos x="T0" y="T1"/>
                </a:cxn>
                <a:cxn ang="T9">
                  <a:pos x="T2" y="T3"/>
                </a:cxn>
                <a:cxn ang="T10">
                  <a:pos x="T4" y="T5"/>
                </a:cxn>
                <a:cxn ang="T11">
                  <a:pos x="T6" y="T7"/>
                </a:cxn>
              </a:cxnLst>
              <a:rect l="T12" t="T13" r="T14" b="T15"/>
              <a:pathLst>
                <a:path w="837" h="919">
                  <a:moveTo>
                    <a:pt x="0" y="464"/>
                  </a:moveTo>
                  <a:cubicBezTo>
                    <a:pt x="66" y="264"/>
                    <a:pt x="98" y="0"/>
                    <a:pt x="201" y="65"/>
                  </a:cubicBezTo>
                  <a:cubicBezTo>
                    <a:pt x="304" y="130"/>
                    <a:pt x="513" y="787"/>
                    <a:pt x="619" y="853"/>
                  </a:cubicBezTo>
                  <a:cubicBezTo>
                    <a:pt x="725" y="919"/>
                    <a:pt x="763" y="657"/>
                    <a:pt x="837" y="461"/>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5628" name="Group 72">
            <a:extLst>
              <a:ext uri="{FF2B5EF4-FFF2-40B4-BE49-F238E27FC236}">
                <a16:creationId xmlns:a16="http://schemas.microsoft.com/office/drawing/2014/main" id="{9AC70719-104D-8AD2-F0F3-CED0C894E0FD}"/>
              </a:ext>
            </a:extLst>
          </p:cNvPr>
          <p:cNvGrpSpPr>
            <a:grpSpLocks/>
          </p:cNvGrpSpPr>
          <p:nvPr/>
        </p:nvGrpSpPr>
        <p:grpSpPr bwMode="auto">
          <a:xfrm>
            <a:off x="323850" y="4600575"/>
            <a:ext cx="1360488" cy="1096963"/>
            <a:chOff x="30" y="2982"/>
            <a:chExt cx="857" cy="691"/>
          </a:xfrm>
        </p:grpSpPr>
        <p:sp>
          <p:nvSpPr>
            <p:cNvPr id="195639" name="Line 73">
              <a:extLst>
                <a:ext uri="{FF2B5EF4-FFF2-40B4-BE49-F238E27FC236}">
                  <a16:creationId xmlns:a16="http://schemas.microsoft.com/office/drawing/2014/main" id="{A28DD12D-B847-C1A9-6148-80A5270D183E}"/>
                </a:ext>
              </a:extLst>
            </p:cNvPr>
            <p:cNvSpPr>
              <a:spLocks noChangeShapeType="1"/>
            </p:cNvSpPr>
            <p:nvPr/>
          </p:nvSpPr>
          <p:spPr bwMode="auto">
            <a:xfrm flipH="1">
              <a:off x="413" y="3095"/>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40" name="Text Box 74">
              <a:extLst>
                <a:ext uri="{FF2B5EF4-FFF2-40B4-BE49-F238E27FC236}">
                  <a16:creationId xmlns:a16="http://schemas.microsoft.com/office/drawing/2014/main" id="{57BDAF50-EEB0-AE11-81CC-519858AFADA6}"/>
                </a:ext>
              </a:extLst>
            </p:cNvPr>
            <p:cNvSpPr txBox="1">
              <a:spLocks noChangeArrowheads="1"/>
            </p:cNvSpPr>
            <p:nvPr/>
          </p:nvSpPr>
          <p:spPr bwMode="auto">
            <a:xfrm>
              <a:off x="30" y="2982"/>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V</a:t>
              </a:r>
              <a:r>
                <a:rPr lang="en-US" altLang="en-US" sz="1600" b="1" i="0" baseline="-25000">
                  <a:solidFill>
                    <a:srgbClr val="0000FF"/>
                  </a:solidFill>
                  <a:ea typeface="굴림" panose="020B0600000101010101" pitchFamily="34" charset="-127"/>
                </a:rPr>
                <a:t>DD</a:t>
              </a:r>
            </a:p>
          </p:txBody>
        </p:sp>
        <p:sp>
          <p:nvSpPr>
            <p:cNvPr id="195641" name="Line 75">
              <a:extLst>
                <a:ext uri="{FF2B5EF4-FFF2-40B4-BE49-F238E27FC236}">
                  <a16:creationId xmlns:a16="http://schemas.microsoft.com/office/drawing/2014/main" id="{D73853E3-915A-41AB-2FFA-E0A2308653B7}"/>
                </a:ext>
              </a:extLst>
            </p:cNvPr>
            <p:cNvSpPr>
              <a:spLocks noChangeShapeType="1"/>
            </p:cNvSpPr>
            <p:nvPr/>
          </p:nvSpPr>
          <p:spPr bwMode="auto">
            <a:xfrm flipH="1">
              <a:off x="412" y="3574"/>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42" name="Text Box 76">
              <a:extLst>
                <a:ext uri="{FF2B5EF4-FFF2-40B4-BE49-F238E27FC236}">
                  <a16:creationId xmlns:a16="http://schemas.microsoft.com/office/drawing/2014/main" id="{B96D6CB0-6317-F406-F25B-EA0988A30320}"/>
                </a:ext>
              </a:extLst>
            </p:cNvPr>
            <p:cNvSpPr txBox="1">
              <a:spLocks noChangeArrowheads="1"/>
            </p:cNvSpPr>
            <p:nvPr/>
          </p:nvSpPr>
          <p:spPr bwMode="auto">
            <a:xfrm>
              <a:off x="203" y="3461"/>
              <a:ext cx="2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0</a:t>
              </a:r>
              <a:endParaRPr lang="en-US" altLang="en-US" sz="1600" b="1" i="0" baseline="-25000">
                <a:solidFill>
                  <a:srgbClr val="0000FF"/>
                </a:solidFill>
                <a:ea typeface="굴림" panose="020B0600000101010101" pitchFamily="34" charset="-127"/>
              </a:endParaRPr>
            </a:p>
          </p:txBody>
        </p:sp>
        <p:sp>
          <p:nvSpPr>
            <p:cNvPr id="195643" name="Line 77">
              <a:extLst>
                <a:ext uri="{FF2B5EF4-FFF2-40B4-BE49-F238E27FC236}">
                  <a16:creationId xmlns:a16="http://schemas.microsoft.com/office/drawing/2014/main" id="{5DCEFD73-103E-8A7E-2C42-47A90352F30B}"/>
                </a:ext>
              </a:extLst>
            </p:cNvPr>
            <p:cNvSpPr>
              <a:spLocks noChangeShapeType="1"/>
            </p:cNvSpPr>
            <p:nvPr/>
          </p:nvSpPr>
          <p:spPr bwMode="auto">
            <a:xfrm flipH="1">
              <a:off x="406" y="3340"/>
              <a:ext cx="474" cy="0"/>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44" name="Freeform 78">
              <a:extLst>
                <a:ext uri="{FF2B5EF4-FFF2-40B4-BE49-F238E27FC236}">
                  <a16:creationId xmlns:a16="http://schemas.microsoft.com/office/drawing/2014/main" id="{A1863889-5D56-1A9D-2E3F-50CBA44DEFDD}"/>
                </a:ext>
              </a:extLst>
            </p:cNvPr>
            <p:cNvSpPr>
              <a:spLocks/>
            </p:cNvSpPr>
            <p:nvPr/>
          </p:nvSpPr>
          <p:spPr bwMode="auto">
            <a:xfrm>
              <a:off x="467" y="3200"/>
              <a:ext cx="343" cy="277"/>
            </a:xfrm>
            <a:custGeom>
              <a:avLst/>
              <a:gdLst>
                <a:gd name="T0" fmla="*/ 0 w 837"/>
                <a:gd name="T1" fmla="*/ 0 h 919"/>
                <a:gd name="T2" fmla="*/ 1 w 837"/>
                <a:gd name="T3" fmla="*/ 0 h 919"/>
                <a:gd name="T4" fmla="*/ 3 w 837"/>
                <a:gd name="T5" fmla="*/ 1 h 919"/>
                <a:gd name="T6" fmla="*/ 4 w 837"/>
                <a:gd name="T7" fmla="*/ 0 h 919"/>
                <a:gd name="T8" fmla="*/ 0 60000 65536"/>
                <a:gd name="T9" fmla="*/ 0 60000 65536"/>
                <a:gd name="T10" fmla="*/ 0 60000 65536"/>
                <a:gd name="T11" fmla="*/ 0 60000 65536"/>
                <a:gd name="T12" fmla="*/ 0 w 837"/>
                <a:gd name="T13" fmla="*/ 0 h 919"/>
                <a:gd name="T14" fmla="*/ 837 w 837"/>
                <a:gd name="T15" fmla="*/ 919 h 919"/>
              </a:gdLst>
              <a:ahLst/>
              <a:cxnLst>
                <a:cxn ang="T8">
                  <a:pos x="T0" y="T1"/>
                </a:cxn>
                <a:cxn ang="T9">
                  <a:pos x="T2" y="T3"/>
                </a:cxn>
                <a:cxn ang="T10">
                  <a:pos x="T4" y="T5"/>
                </a:cxn>
                <a:cxn ang="T11">
                  <a:pos x="T6" y="T7"/>
                </a:cxn>
              </a:cxnLst>
              <a:rect l="T12" t="T13" r="T14" b="T15"/>
              <a:pathLst>
                <a:path w="837" h="919">
                  <a:moveTo>
                    <a:pt x="0" y="464"/>
                  </a:moveTo>
                  <a:cubicBezTo>
                    <a:pt x="66" y="264"/>
                    <a:pt x="98" y="0"/>
                    <a:pt x="201" y="65"/>
                  </a:cubicBezTo>
                  <a:cubicBezTo>
                    <a:pt x="304" y="130"/>
                    <a:pt x="513" y="787"/>
                    <a:pt x="619" y="853"/>
                  </a:cubicBezTo>
                  <a:cubicBezTo>
                    <a:pt x="725" y="919"/>
                    <a:pt x="763" y="657"/>
                    <a:pt x="837" y="461"/>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95629" name="Group 79">
            <a:extLst>
              <a:ext uri="{FF2B5EF4-FFF2-40B4-BE49-F238E27FC236}">
                <a16:creationId xmlns:a16="http://schemas.microsoft.com/office/drawing/2014/main" id="{F29C179F-33C1-C2FC-0784-D9DFCD6F09BB}"/>
              </a:ext>
            </a:extLst>
          </p:cNvPr>
          <p:cNvGrpSpPr>
            <a:grpSpLocks/>
          </p:cNvGrpSpPr>
          <p:nvPr/>
        </p:nvGrpSpPr>
        <p:grpSpPr bwMode="auto">
          <a:xfrm>
            <a:off x="2227263" y="3551238"/>
            <a:ext cx="1360487" cy="1096962"/>
            <a:chOff x="1469" y="1943"/>
            <a:chExt cx="857" cy="691"/>
          </a:xfrm>
        </p:grpSpPr>
        <p:sp>
          <p:nvSpPr>
            <p:cNvPr id="195633" name="Line 80">
              <a:extLst>
                <a:ext uri="{FF2B5EF4-FFF2-40B4-BE49-F238E27FC236}">
                  <a16:creationId xmlns:a16="http://schemas.microsoft.com/office/drawing/2014/main" id="{71BDBC84-4878-110F-DAC7-565E3E82A064}"/>
                </a:ext>
              </a:extLst>
            </p:cNvPr>
            <p:cNvSpPr>
              <a:spLocks noChangeShapeType="1"/>
            </p:cNvSpPr>
            <p:nvPr/>
          </p:nvSpPr>
          <p:spPr bwMode="auto">
            <a:xfrm flipH="1">
              <a:off x="1852" y="2056"/>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34" name="Text Box 81">
              <a:extLst>
                <a:ext uri="{FF2B5EF4-FFF2-40B4-BE49-F238E27FC236}">
                  <a16:creationId xmlns:a16="http://schemas.microsoft.com/office/drawing/2014/main" id="{A5EDE288-1213-00B0-B24B-00E73CA5A4F9}"/>
                </a:ext>
              </a:extLst>
            </p:cNvPr>
            <p:cNvSpPr txBox="1">
              <a:spLocks noChangeArrowheads="1"/>
            </p:cNvSpPr>
            <p:nvPr/>
          </p:nvSpPr>
          <p:spPr bwMode="auto">
            <a:xfrm>
              <a:off x="1469" y="1943"/>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V</a:t>
              </a:r>
              <a:r>
                <a:rPr lang="en-US" altLang="en-US" sz="1600" b="1" i="0" baseline="-25000">
                  <a:solidFill>
                    <a:srgbClr val="0000FF"/>
                  </a:solidFill>
                  <a:ea typeface="굴림" panose="020B0600000101010101" pitchFamily="34" charset="-127"/>
                </a:rPr>
                <a:t>DD</a:t>
              </a:r>
            </a:p>
          </p:txBody>
        </p:sp>
        <p:sp>
          <p:nvSpPr>
            <p:cNvPr id="195635" name="Line 82">
              <a:extLst>
                <a:ext uri="{FF2B5EF4-FFF2-40B4-BE49-F238E27FC236}">
                  <a16:creationId xmlns:a16="http://schemas.microsoft.com/office/drawing/2014/main" id="{7B67EE87-B36A-9241-C788-3318BE988944}"/>
                </a:ext>
              </a:extLst>
            </p:cNvPr>
            <p:cNvSpPr>
              <a:spLocks noChangeShapeType="1"/>
            </p:cNvSpPr>
            <p:nvPr/>
          </p:nvSpPr>
          <p:spPr bwMode="auto">
            <a:xfrm flipH="1">
              <a:off x="1851" y="2535"/>
              <a:ext cx="474"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36" name="Text Box 83">
              <a:extLst>
                <a:ext uri="{FF2B5EF4-FFF2-40B4-BE49-F238E27FC236}">
                  <a16:creationId xmlns:a16="http://schemas.microsoft.com/office/drawing/2014/main" id="{CC3C473B-C7ED-1A07-6F0E-824256C0C4F1}"/>
                </a:ext>
              </a:extLst>
            </p:cNvPr>
            <p:cNvSpPr txBox="1">
              <a:spLocks noChangeArrowheads="1"/>
            </p:cNvSpPr>
            <p:nvPr/>
          </p:nvSpPr>
          <p:spPr bwMode="auto">
            <a:xfrm>
              <a:off x="1642" y="2422"/>
              <a:ext cx="2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solidFill>
                    <a:srgbClr val="0000FF"/>
                  </a:solidFill>
                  <a:ea typeface="굴림" panose="020B0600000101010101" pitchFamily="34" charset="-127"/>
                </a:rPr>
                <a:t>0</a:t>
              </a:r>
              <a:endParaRPr lang="en-US" altLang="en-US" sz="1600" b="1" i="0" baseline="-25000">
                <a:solidFill>
                  <a:srgbClr val="0000FF"/>
                </a:solidFill>
                <a:ea typeface="굴림" panose="020B0600000101010101" pitchFamily="34" charset="-127"/>
              </a:endParaRPr>
            </a:p>
          </p:txBody>
        </p:sp>
        <p:sp>
          <p:nvSpPr>
            <p:cNvPr id="195637" name="Line 84">
              <a:extLst>
                <a:ext uri="{FF2B5EF4-FFF2-40B4-BE49-F238E27FC236}">
                  <a16:creationId xmlns:a16="http://schemas.microsoft.com/office/drawing/2014/main" id="{3334ECF0-51AE-531B-7F66-8FAC35ADC911}"/>
                </a:ext>
              </a:extLst>
            </p:cNvPr>
            <p:cNvSpPr>
              <a:spLocks noChangeShapeType="1"/>
            </p:cNvSpPr>
            <p:nvPr/>
          </p:nvSpPr>
          <p:spPr bwMode="auto">
            <a:xfrm flipH="1">
              <a:off x="1845" y="2475"/>
              <a:ext cx="474" cy="0"/>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38" name="Freeform 85">
              <a:extLst>
                <a:ext uri="{FF2B5EF4-FFF2-40B4-BE49-F238E27FC236}">
                  <a16:creationId xmlns:a16="http://schemas.microsoft.com/office/drawing/2014/main" id="{44F5B79D-F491-7FB6-37BC-5FC974087208}"/>
                </a:ext>
              </a:extLst>
            </p:cNvPr>
            <p:cNvSpPr>
              <a:spLocks/>
            </p:cNvSpPr>
            <p:nvPr/>
          </p:nvSpPr>
          <p:spPr bwMode="auto">
            <a:xfrm>
              <a:off x="1906" y="2437"/>
              <a:ext cx="343" cy="61"/>
            </a:xfrm>
            <a:custGeom>
              <a:avLst/>
              <a:gdLst>
                <a:gd name="T0" fmla="*/ 0 w 837"/>
                <a:gd name="T1" fmla="*/ 0 h 919"/>
                <a:gd name="T2" fmla="*/ 1 w 837"/>
                <a:gd name="T3" fmla="*/ 0 h 919"/>
                <a:gd name="T4" fmla="*/ 3 w 837"/>
                <a:gd name="T5" fmla="*/ 0 h 919"/>
                <a:gd name="T6" fmla="*/ 4 w 837"/>
                <a:gd name="T7" fmla="*/ 0 h 919"/>
                <a:gd name="T8" fmla="*/ 0 60000 65536"/>
                <a:gd name="T9" fmla="*/ 0 60000 65536"/>
                <a:gd name="T10" fmla="*/ 0 60000 65536"/>
                <a:gd name="T11" fmla="*/ 0 60000 65536"/>
                <a:gd name="T12" fmla="*/ 0 w 837"/>
                <a:gd name="T13" fmla="*/ 0 h 919"/>
                <a:gd name="T14" fmla="*/ 837 w 837"/>
                <a:gd name="T15" fmla="*/ 919 h 919"/>
              </a:gdLst>
              <a:ahLst/>
              <a:cxnLst>
                <a:cxn ang="T8">
                  <a:pos x="T0" y="T1"/>
                </a:cxn>
                <a:cxn ang="T9">
                  <a:pos x="T2" y="T3"/>
                </a:cxn>
                <a:cxn ang="T10">
                  <a:pos x="T4" y="T5"/>
                </a:cxn>
                <a:cxn ang="T11">
                  <a:pos x="T6" y="T7"/>
                </a:cxn>
              </a:cxnLst>
              <a:rect l="T12" t="T13" r="T14" b="T15"/>
              <a:pathLst>
                <a:path w="837" h="919">
                  <a:moveTo>
                    <a:pt x="0" y="464"/>
                  </a:moveTo>
                  <a:cubicBezTo>
                    <a:pt x="66" y="264"/>
                    <a:pt x="98" y="0"/>
                    <a:pt x="201" y="65"/>
                  </a:cubicBezTo>
                  <a:cubicBezTo>
                    <a:pt x="304" y="130"/>
                    <a:pt x="513" y="787"/>
                    <a:pt x="619" y="853"/>
                  </a:cubicBezTo>
                  <a:cubicBezTo>
                    <a:pt x="725" y="919"/>
                    <a:pt x="763" y="657"/>
                    <a:pt x="837" y="461"/>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5630" name="AutoShape 86">
            <a:extLst>
              <a:ext uri="{FF2B5EF4-FFF2-40B4-BE49-F238E27FC236}">
                <a16:creationId xmlns:a16="http://schemas.microsoft.com/office/drawing/2014/main" id="{FADC4408-F4F7-D3CF-B940-51647D993475}"/>
              </a:ext>
            </a:extLst>
          </p:cNvPr>
          <p:cNvSpPr>
            <a:spLocks noChangeArrowheads="1"/>
          </p:cNvSpPr>
          <p:nvPr/>
        </p:nvSpPr>
        <p:spPr bwMode="auto">
          <a:xfrm>
            <a:off x="447675" y="4533900"/>
            <a:ext cx="1409700" cy="1219200"/>
          </a:xfrm>
          <a:prstGeom prst="roundRect">
            <a:avLst>
              <a:gd name="adj" fmla="val 16667"/>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31" name="AutoShape 87">
            <a:extLst>
              <a:ext uri="{FF2B5EF4-FFF2-40B4-BE49-F238E27FC236}">
                <a16:creationId xmlns:a16="http://schemas.microsoft.com/office/drawing/2014/main" id="{739C3025-E510-98E5-9DAD-9E883998705D}"/>
              </a:ext>
            </a:extLst>
          </p:cNvPr>
          <p:cNvSpPr>
            <a:spLocks noChangeArrowheads="1"/>
          </p:cNvSpPr>
          <p:nvPr/>
        </p:nvSpPr>
        <p:spPr bwMode="auto">
          <a:xfrm>
            <a:off x="7504113" y="4732338"/>
            <a:ext cx="1409700" cy="1219200"/>
          </a:xfrm>
          <a:prstGeom prst="roundRect">
            <a:avLst>
              <a:gd name="adj" fmla="val 16667"/>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5632" name="AutoShape 88">
            <a:extLst>
              <a:ext uri="{FF2B5EF4-FFF2-40B4-BE49-F238E27FC236}">
                <a16:creationId xmlns:a16="http://schemas.microsoft.com/office/drawing/2014/main" id="{ABC713F1-3F47-073B-622B-24D61EF0C55F}"/>
              </a:ext>
            </a:extLst>
          </p:cNvPr>
          <p:cNvSpPr>
            <a:spLocks noChangeArrowheads="1"/>
          </p:cNvSpPr>
          <p:nvPr/>
        </p:nvSpPr>
        <p:spPr bwMode="auto">
          <a:xfrm>
            <a:off x="2341563" y="3484563"/>
            <a:ext cx="1409700" cy="1219200"/>
          </a:xfrm>
          <a:prstGeom prst="roundRect">
            <a:avLst>
              <a:gd name="adj" fmla="val 16667"/>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11">
            <a:extLst>
              <a:ext uri="{FF2B5EF4-FFF2-40B4-BE49-F238E27FC236}">
                <a16:creationId xmlns:a16="http://schemas.microsoft.com/office/drawing/2014/main" id="{A1862A73-DA1D-010B-076E-64B50F87E9D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E851A69-8892-4ED7-870E-BB06D59FB5D0}" type="slidenum">
              <a:rPr lang="en-US" altLang="en-US" sz="1600">
                <a:ea typeface="굴림" panose="020B0600000101010101" pitchFamily="34" charset="-127"/>
              </a:rPr>
              <a:pPr eaLnBrk="1" hangingPunct="1">
                <a:spcBef>
                  <a:spcPct val="0"/>
                </a:spcBef>
                <a:buFontTx/>
                <a:buNone/>
              </a:pPr>
              <a:t>19</a:t>
            </a:fld>
            <a:endParaRPr lang="en-US" altLang="en-US" sz="1600">
              <a:ea typeface="굴림" panose="020B0600000101010101" pitchFamily="34" charset="-127"/>
            </a:endParaRPr>
          </a:p>
        </p:txBody>
      </p:sp>
      <p:sp>
        <p:nvSpPr>
          <p:cNvPr id="21507" name="Title 1">
            <a:extLst>
              <a:ext uri="{FF2B5EF4-FFF2-40B4-BE49-F238E27FC236}">
                <a16:creationId xmlns:a16="http://schemas.microsoft.com/office/drawing/2014/main" id="{732F2EF8-FD1D-5377-6029-8866962C2783}"/>
              </a:ext>
            </a:extLst>
          </p:cNvPr>
          <p:cNvSpPr>
            <a:spLocks noGrp="1"/>
          </p:cNvSpPr>
          <p:nvPr>
            <p:ph type="title" idx="4294967295"/>
          </p:nvPr>
        </p:nvSpPr>
        <p:spPr>
          <a:xfrm>
            <a:off x="838200" y="228600"/>
            <a:ext cx="7772400" cy="685800"/>
          </a:xfrm>
        </p:spPr>
        <p:txBody>
          <a:bodyPr/>
          <a:lstStyle/>
          <a:p>
            <a:r>
              <a:rPr lang="en-US" altLang="zh-CN">
                <a:ea typeface="宋体" panose="02010600030101010101" pitchFamily="2" charset="-122"/>
              </a:rPr>
              <a:t>Rauch Filter </a:t>
            </a:r>
          </a:p>
        </p:txBody>
      </p:sp>
      <p:sp>
        <p:nvSpPr>
          <p:cNvPr id="21508" name="Content Placeholder 2">
            <a:extLst>
              <a:ext uri="{FF2B5EF4-FFF2-40B4-BE49-F238E27FC236}">
                <a16:creationId xmlns:a16="http://schemas.microsoft.com/office/drawing/2014/main" id="{89FD89C9-720C-DB7D-4816-ED528610DB69}"/>
              </a:ext>
            </a:extLst>
          </p:cNvPr>
          <p:cNvSpPr>
            <a:spLocks noGrp="1"/>
          </p:cNvSpPr>
          <p:nvPr>
            <p:ph idx="4294967295"/>
          </p:nvPr>
        </p:nvSpPr>
        <p:spPr>
          <a:xfrm>
            <a:off x="381000" y="990600"/>
            <a:ext cx="8382000" cy="5334000"/>
          </a:xfrm>
        </p:spPr>
        <p:txBody>
          <a:bodyPr/>
          <a:lstStyle/>
          <a:p>
            <a:pPr>
              <a:buFontTx/>
              <a:buNone/>
            </a:pPr>
            <a:r>
              <a:rPr lang="en-US" altLang="zh-CN">
                <a:ea typeface="宋体" panose="02010600030101010101" pitchFamily="2" charset="-122"/>
              </a:rPr>
              <a:t>Often applied as anti-aliasing low-pass filter:</a:t>
            </a: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pPr>
              <a:buFontTx/>
              <a:buNone/>
            </a:pPr>
            <a:r>
              <a:rPr lang="en-US" altLang="zh-CN">
                <a:ea typeface="宋体" panose="02010600030101010101" pitchFamily="2" charset="-122"/>
              </a:rPr>
              <a:t>     </a:t>
            </a:r>
          </a:p>
          <a:p>
            <a:pPr>
              <a:buFontTx/>
              <a:buNone/>
            </a:pPr>
            <a:endParaRPr lang="en-US" altLang="zh-CN">
              <a:ea typeface="宋体" panose="02010600030101010101" pitchFamily="2" charset="-122"/>
            </a:endParaRPr>
          </a:p>
          <a:p>
            <a:endParaRPr lang="en-US" altLang="zh-CN">
              <a:ea typeface="宋体" panose="02010600030101010101" pitchFamily="2" charset="-122"/>
            </a:endParaRPr>
          </a:p>
          <a:p>
            <a:r>
              <a:rPr lang="en-US" altLang="zh-CN">
                <a:ea typeface="宋体" panose="02010600030101010101" pitchFamily="2" charset="-122"/>
              </a:rPr>
              <a:t>Grounded opamp, may be realized fully differentially. 5 parameters, 3 constraints. Minimum noise, or C1 = C2, or minimum total C can be achieved.</a:t>
            </a:r>
          </a:p>
          <a:p>
            <a:r>
              <a:rPr lang="en-US" altLang="zh-CN">
                <a:ea typeface="宋体" panose="02010600030101010101" pitchFamily="2" charset="-122"/>
              </a:rPr>
              <a:t>Size of resistors limited by thermal (4</a:t>
            </a:r>
            <a:r>
              <a:rPr lang="en-US" altLang="zh-CN" i="1">
                <a:ea typeface="宋体" panose="02010600030101010101" pitchFamily="2" charset="-122"/>
              </a:rPr>
              <a:t>kTR</a:t>
            </a:r>
            <a:r>
              <a:rPr lang="en-US" altLang="zh-CN">
                <a:ea typeface="宋体" panose="02010600030101010101" pitchFamily="2" charset="-122"/>
              </a:rPr>
              <a:t>) noise. Smaller resistors</a:t>
            </a:r>
            <a:r>
              <a:rPr lang="en-US" altLang="zh-CN" i="1">
                <a:ea typeface="宋体" panose="02010600030101010101" pitchFamily="2" charset="-122"/>
              </a:rPr>
              <a:t>,</a:t>
            </a:r>
            <a:r>
              <a:rPr lang="en-US" altLang="zh-CN">
                <a:ea typeface="宋体" panose="02010600030101010101" pitchFamily="2" charset="-122"/>
              </a:rPr>
              <a:t> larger capacitors -&gt; less noise, more power!</a:t>
            </a:r>
          </a:p>
        </p:txBody>
      </p:sp>
      <p:pic>
        <p:nvPicPr>
          <p:cNvPr id="21509" name="Picture 18" descr="Fig">
            <a:extLst>
              <a:ext uri="{FF2B5EF4-FFF2-40B4-BE49-F238E27FC236}">
                <a16:creationId xmlns:a16="http://schemas.microsoft.com/office/drawing/2014/main" id="{5282671D-6828-8D31-8CC1-49CFF840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068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灯片编号占位符 11">
            <a:extLst>
              <a:ext uri="{FF2B5EF4-FFF2-40B4-BE49-F238E27FC236}">
                <a16:creationId xmlns:a16="http://schemas.microsoft.com/office/drawing/2014/main" id="{1E77CFC7-15A2-A21F-F8D7-9A477D63E95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7B7B2F3-2957-4626-9C3E-8595FE31755C}" type="slidenum">
              <a:rPr lang="en-US" altLang="en-US" sz="1600">
                <a:ea typeface="굴림" panose="020B0600000101010101" pitchFamily="34" charset="-127"/>
              </a:rPr>
              <a:pPr eaLnBrk="1" hangingPunct="1">
                <a:spcBef>
                  <a:spcPct val="0"/>
                </a:spcBef>
                <a:buFontTx/>
                <a:buNone/>
              </a:pPr>
              <a:t>190</a:t>
            </a:fld>
            <a:endParaRPr lang="en-US" altLang="en-US" sz="1600">
              <a:ea typeface="굴림" panose="020B0600000101010101" pitchFamily="34" charset="-127"/>
            </a:endParaRPr>
          </a:p>
        </p:txBody>
      </p:sp>
      <p:sp>
        <p:nvSpPr>
          <p:cNvPr id="196611" name="Rectangle 2">
            <a:extLst>
              <a:ext uri="{FF2B5EF4-FFF2-40B4-BE49-F238E27FC236}">
                <a16:creationId xmlns:a16="http://schemas.microsoft.com/office/drawing/2014/main" id="{3001027B-F059-79CA-C515-C1567129649A}"/>
              </a:ext>
            </a:extLst>
          </p:cNvPr>
          <p:cNvSpPr>
            <a:spLocks noGrp="1" noChangeArrowheads="1"/>
          </p:cNvSpPr>
          <p:nvPr>
            <p:ph type="body" idx="4294967295"/>
          </p:nvPr>
        </p:nvSpPr>
        <p:spPr>
          <a:xfrm>
            <a:off x="792163" y="1016000"/>
            <a:ext cx="7116762" cy="2108200"/>
          </a:xfrm>
          <a:noFill/>
        </p:spPr>
        <p:txBody>
          <a:bodyPr/>
          <a:lstStyle/>
          <a:p>
            <a:pPr eaLnBrk="1" hangingPunct="1">
              <a:lnSpc>
                <a:spcPct val="130000"/>
              </a:lnSpc>
            </a:pPr>
            <a:r>
              <a:rPr lang="en-US" altLang="en-US" sz="2000"/>
              <a:t>V</a:t>
            </a:r>
            <a:r>
              <a:rPr lang="en-US" altLang="en-US" sz="2000" baseline="-25000"/>
              <a:t>1</a:t>
            </a:r>
            <a:r>
              <a:rPr lang="en-US" altLang="en-US" sz="2000"/>
              <a:t> and V</a:t>
            </a:r>
            <a:r>
              <a:rPr lang="en-US" altLang="en-US" sz="2000" baseline="-25000"/>
              <a:t>2</a:t>
            </a:r>
            <a:r>
              <a:rPr lang="en-US" altLang="en-US" sz="2000"/>
              <a:t> can be biased near ground using a current source or resistor (Karthikeyan TCAS2-2000)</a:t>
            </a:r>
          </a:p>
          <a:p>
            <a:pPr marL="800100" lvl="1" eaLnBrk="1" hangingPunct="1">
              <a:lnSpc>
                <a:spcPct val="130000"/>
              </a:lnSpc>
            </a:pPr>
            <a:r>
              <a:rPr lang="en-US" altLang="en-US" sz="1800"/>
              <a:t>Maximizes gate voltage of switches</a:t>
            </a:r>
          </a:p>
          <a:p>
            <a:pPr marL="800100" lvl="1" eaLnBrk="1" hangingPunct="1">
              <a:lnSpc>
                <a:spcPct val="130000"/>
              </a:lnSpc>
            </a:pPr>
            <a:r>
              <a:rPr lang="en-US" altLang="en-US" sz="1800"/>
              <a:t>Biases opamp input (PMOS input pair)</a:t>
            </a:r>
          </a:p>
          <a:p>
            <a:pPr eaLnBrk="1" hangingPunct="1">
              <a:lnSpc>
                <a:spcPct val="130000"/>
              </a:lnSpc>
            </a:pPr>
            <a:r>
              <a:rPr lang="en-US" altLang="en-US" sz="2000"/>
              <a:t>Noise trade-off </a:t>
            </a:r>
          </a:p>
        </p:txBody>
      </p:sp>
      <p:sp>
        <p:nvSpPr>
          <p:cNvPr id="196612" name="Rectangle 3">
            <a:extLst>
              <a:ext uri="{FF2B5EF4-FFF2-40B4-BE49-F238E27FC236}">
                <a16:creationId xmlns:a16="http://schemas.microsoft.com/office/drawing/2014/main" id="{9B1783C9-825A-1906-3DBB-AA5FCADB1197}"/>
              </a:ext>
            </a:extLst>
          </p:cNvPr>
          <p:cNvSpPr>
            <a:spLocks noGrp="1" noChangeArrowheads="1"/>
          </p:cNvSpPr>
          <p:nvPr>
            <p:ph type="title" idx="4294967295"/>
          </p:nvPr>
        </p:nvSpPr>
        <p:spPr/>
        <p:txBody>
          <a:bodyPr/>
          <a:lstStyle/>
          <a:p>
            <a:pPr eaLnBrk="1" hangingPunct="1"/>
            <a:r>
              <a:rPr lang="en-US" altLang="en-US"/>
              <a:t>Level-Shifted Low Voltage Operation</a:t>
            </a:r>
          </a:p>
        </p:txBody>
      </p:sp>
      <p:grpSp>
        <p:nvGrpSpPr>
          <p:cNvPr id="196613" name="Group 91">
            <a:extLst>
              <a:ext uri="{FF2B5EF4-FFF2-40B4-BE49-F238E27FC236}">
                <a16:creationId xmlns:a16="http://schemas.microsoft.com/office/drawing/2014/main" id="{1E11E003-A591-3CC0-DF29-E22749B471B5}"/>
              </a:ext>
            </a:extLst>
          </p:cNvPr>
          <p:cNvGrpSpPr>
            <a:grpSpLocks/>
          </p:cNvGrpSpPr>
          <p:nvPr/>
        </p:nvGrpSpPr>
        <p:grpSpPr bwMode="auto">
          <a:xfrm>
            <a:off x="649288" y="3106738"/>
            <a:ext cx="7856537" cy="2976562"/>
            <a:chOff x="409" y="1957"/>
            <a:chExt cx="4949" cy="1875"/>
          </a:xfrm>
        </p:grpSpPr>
        <p:grpSp>
          <p:nvGrpSpPr>
            <p:cNvPr id="196614" name="Group 5">
              <a:extLst>
                <a:ext uri="{FF2B5EF4-FFF2-40B4-BE49-F238E27FC236}">
                  <a16:creationId xmlns:a16="http://schemas.microsoft.com/office/drawing/2014/main" id="{60FF17DA-4E1A-D531-B893-5F5E0C76C079}"/>
                </a:ext>
              </a:extLst>
            </p:cNvPr>
            <p:cNvGrpSpPr>
              <a:grpSpLocks/>
            </p:cNvGrpSpPr>
            <p:nvPr/>
          </p:nvGrpSpPr>
          <p:grpSpPr bwMode="auto">
            <a:xfrm rot="5400000">
              <a:off x="4224" y="2230"/>
              <a:ext cx="139" cy="336"/>
              <a:chOff x="1536" y="2496"/>
              <a:chExt cx="152" cy="354"/>
            </a:xfrm>
          </p:grpSpPr>
          <p:sp>
            <p:nvSpPr>
              <p:cNvPr id="196696" name="Line 6">
                <a:extLst>
                  <a:ext uri="{FF2B5EF4-FFF2-40B4-BE49-F238E27FC236}">
                    <a16:creationId xmlns:a16="http://schemas.microsoft.com/office/drawing/2014/main" id="{5A9D885D-A912-6C08-7CC8-98A48FD7AAEC}"/>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97" name="Line 7">
                <a:extLst>
                  <a:ext uri="{FF2B5EF4-FFF2-40B4-BE49-F238E27FC236}">
                    <a16:creationId xmlns:a16="http://schemas.microsoft.com/office/drawing/2014/main" id="{80C3857C-92AA-23DB-C8A9-6158EAB3EAB3}"/>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98" name="Line 8">
                <a:extLst>
                  <a:ext uri="{FF2B5EF4-FFF2-40B4-BE49-F238E27FC236}">
                    <a16:creationId xmlns:a16="http://schemas.microsoft.com/office/drawing/2014/main" id="{8C4F858F-BA83-1521-F570-257ED227651A}"/>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99" name="Line 9">
                <a:extLst>
                  <a:ext uri="{FF2B5EF4-FFF2-40B4-BE49-F238E27FC236}">
                    <a16:creationId xmlns:a16="http://schemas.microsoft.com/office/drawing/2014/main" id="{0DF21640-D68A-0A77-02AA-B45E972055C6}"/>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6615" name="Freeform 10">
              <a:extLst>
                <a:ext uri="{FF2B5EF4-FFF2-40B4-BE49-F238E27FC236}">
                  <a16:creationId xmlns:a16="http://schemas.microsoft.com/office/drawing/2014/main" id="{C3ED8D89-0095-4867-0666-6FFB459E1921}"/>
                </a:ext>
              </a:extLst>
            </p:cNvPr>
            <p:cNvSpPr>
              <a:spLocks/>
            </p:cNvSpPr>
            <p:nvPr/>
          </p:nvSpPr>
          <p:spPr bwMode="auto">
            <a:xfrm rot="5400000">
              <a:off x="997" y="2717"/>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6616" name="Group 11">
              <a:extLst>
                <a:ext uri="{FF2B5EF4-FFF2-40B4-BE49-F238E27FC236}">
                  <a16:creationId xmlns:a16="http://schemas.microsoft.com/office/drawing/2014/main" id="{46D1AF8C-FD40-21F6-4878-588283EE1839}"/>
                </a:ext>
              </a:extLst>
            </p:cNvPr>
            <p:cNvGrpSpPr>
              <a:grpSpLocks/>
            </p:cNvGrpSpPr>
            <p:nvPr/>
          </p:nvGrpSpPr>
          <p:grpSpPr bwMode="auto">
            <a:xfrm rot="16200000" flipH="1">
              <a:off x="3224" y="2636"/>
              <a:ext cx="233" cy="326"/>
              <a:chOff x="2064" y="2112"/>
              <a:chExt cx="255" cy="343"/>
            </a:xfrm>
          </p:grpSpPr>
          <p:sp>
            <p:nvSpPr>
              <p:cNvPr id="196689" name="Line 12">
                <a:extLst>
                  <a:ext uri="{FF2B5EF4-FFF2-40B4-BE49-F238E27FC236}">
                    <a16:creationId xmlns:a16="http://schemas.microsoft.com/office/drawing/2014/main" id="{C2264BA2-5EA3-4220-790A-D5AFDFFC5E8C}"/>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6690" name="Line 13">
                <a:extLst>
                  <a:ext uri="{FF2B5EF4-FFF2-40B4-BE49-F238E27FC236}">
                    <a16:creationId xmlns:a16="http://schemas.microsoft.com/office/drawing/2014/main" id="{271EFDA3-8633-BD17-C67D-8F20DA689474}"/>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91" name="Line 14">
                <a:extLst>
                  <a:ext uri="{FF2B5EF4-FFF2-40B4-BE49-F238E27FC236}">
                    <a16:creationId xmlns:a16="http://schemas.microsoft.com/office/drawing/2014/main" id="{10A85FC3-C1CC-E2D9-2600-DF76C879E740}"/>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92" name="Line 15">
                <a:extLst>
                  <a:ext uri="{FF2B5EF4-FFF2-40B4-BE49-F238E27FC236}">
                    <a16:creationId xmlns:a16="http://schemas.microsoft.com/office/drawing/2014/main" id="{621608C2-B70E-F830-162F-1683933EF532}"/>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93" name="Line 16">
                <a:extLst>
                  <a:ext uri="{FF2B5EF4-FFF2-40B4-BE49-F238E27FC236}">
                    <a16:creationId xmlns:a16="http://schemas.microsoft.com/office/drawing/2014/main" id="{787E2BDE-8087-F55C-4D07-4B71536A5607}"/>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94" name="Line 17">
                <a:extLst>
                  <a:ext uri="{FF2B5EF4-FFF2-40B4-BE49-F238E27FC236}">
                    <a16:creationId xmlns:a16="http://schemas.microsoft.com/office/drawing/2014/main" id="{4B22685E-5909-0080-ECA7-BB993824D077}"/>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95" name="Line 18">
                <a:extLst>
                  <a:ext uri="{FF2B5EF4-FFF2-40B4-BE49-F238E27FC236}">
                    <a16:creationId xmlns:a16="http://schemas.microsoft.com/office/drawing/2014/main" id="{1C5F4BD3-B740-BB25-EC3B-5B07AE5E344B}"/>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grpSp>
          <p:nvGrpSpPr>
            <p:cNvPr id="196617" name="Group 19">
              <a:extLst>
                <a:ext uri="{FF2B5EF4-FFF2-40B4-BE49-F238E27FC236}">
                  <a16:creationId xmlns:a16="http://schemas.microsoft.com/office/drawing/2014/main" id="{84875954-C32B-2A38-361F-877EE7EA1B46}"/>
                </a:ext>
              </a:extLst>
            </p:cNvPr>
            <p:cNvGrpSpPr>
              <a:grpSpLocks/>
            </p:cNvGrpSpPr>
            <p:nvPr/>
          </p:nvGrpSpPr>
          <p:grpSpPr bwMode="auto">
            <a:xfrm>
              <a:off x="2747" y="3073"/>
              <a:ext cx="243" cy="313"/>
              <a:chOff x="2064" y="2112"/>
              <a:chExt cx="255" cy="343"/>
            </a:xfrm>
          </p:grpSpPr>
          <p:sp>
            <p:nvSpPr>
              <p:cNvPr id="196682" name="Line 20">
                <a:extLst>
                  <a:ext uri="{FF2B5EF4-FFF2-40B4-BE49-F238E27FC236}">
                    <a16:creationId xmlns:a16="http://schemas.microsoft.com/office/drawing/2014/main" id="{C01A97B8-687B-8AB8-F26A-C27D4B69B3D6}"/>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6683" name="Line 21">
                <a:extLst>
                  <a:ext uri="{FF2B5EF4-FFF2-40B4-BE49-F238E27FC236}">
                    <a16:creationId xmlns:a16="http://schemas.microsoft.com/office/drawing/2014/main" id="{152EFFF5-5406-8DEA-328D-BA4DBAAA33C4}"/>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4" name="Line 22">
                <a:extLst>
                  <a:ext uri="{FF2B5EF4-FFF2-40B4-BE49-F238E27FC236}">
                    <a16:creationId xmlns:a16="http://schemas.microsoft.com/office/drawing/2014/main" id="{971F2E62-BF37-CD02-71DD-82F8629EEEF7}"/>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5" name="Line 23">
                <a:extLst>
                  <a:ext uri="{FF2B5EF4-FFF2-40B4-BE49-F238E27FC236}">
                    <a16:creationId xmlns:a16="http://schemas.microsoft.com/office/drawing/2014/main" id="{98210AFA-851D-93D7-CFA1-D34F29B4E856}"/>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6" name="Line 24">
                <a:extLst>
                  <a:ext uri="{FF2B5EF4-FFF2-40B4-BE49-F238E27FC236}">
                    <a16:creationId xmlns:a16="http://schemas.microsoft.com/office/drawing/2014/main" id="{5D9E6EBD-0FD9-4113-DBFC-4FC1473A3954}"/>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7" name="Line 25">
                <a:extLst>
                  <a:ext uri="{FF2B5EF4-FFF2-40B4-BE49-F238E27FC236}">
                    <a16:creationId xmlns:a16="http://schemas.microsoft.com/office/drawing/2014/main" id="{A53D757C-6488-6C38-A386-5BCABEC78CC2}"/>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8" name="Line 26">
                <a:extLst>
                  <a:ext uri="{FF2B5EF4-FFF2-40B4-BE49-F238E27FC236}">
                    <a16:creationId xmlns:a16="http://schemas.microsoft.com/office/drawing/2014/main" id="{D2420361-B8CA-744C-D48C-D22D4F4B7049}"/>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6618" name="Freeform 27">
              <a:extLst>
                <a:ext uri="{FF2B5EF4-FFF2-40B4-BE49-F238E27FC236}">
                  <a16:creationId xmlns:a16="http://schemas.microsoft.com/office/drawing/2014/main" id="{19EEA5DC-C98A-9AA5-B33D-80571C43176B}"/>
                </a:ext>
              </a:extLst>
            </p:cNvPr>
            <p:cNvSpPr>
              <a:spLocks/>
            </p:cNvSpPr>
            <p:nvPr/>
          </p:nvSpPr>
          <p:spPr bwMode="auto">
            <a:xfrm rot="-5400000">
              <a:off x="4248" y="1814"/>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19" name="Line 28">
              <a:extLst>
                <a:ext uri="{FF2B5EF4-FFF2-40B4-BE49-F238E27FC236}">
                  <a16:creationId xmlns:a16="http://schemas.microsoft.com/office/drawing/2014/main" id="{A9656D1B-2097-46D1-1870-E3F6D7930378}"/>
                </a:ext>
              </a:extLst>
            </p:cNvPr>
            <p:cNvSpPr>
              <a:spLocks noChangeShapeType="1"/>
            </p:cNvSpPr>
            <p:nvPr/>
          </p:nvSpPr>
          <p:spPr bwMode="auto">
            <a:xfrm>
              <a:off x="3502" y="2913"/>
              <a:ext cx="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0" name="Line 29">
              <a:extLst>
                <a:ext uri="{FF2B5EF4-FFF2-40B4-BE49-F238E27FC236}">
                  <a16:creationId xmlns:a16="http://schemas.microsoft.com/office/drawing/2014/main" id="{ADFE00F4-73BE-1638-94A2-3543E2DA5484}"/>
                </a:ext>
              </a:extLst>
            </p:cNvPr>
            <p:cNvSpPr>
              <a:spLocks noChangeShapeType="1"/>
            </p:cNvSpPr>
            <p:nvPr/>
          </p:nvSpPr>
          <p:spPr bwMode="auto">
            <a:xfrm>
              <a:off x="1227" y="2917"/>
              <a:ext cx="200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1" name="Line 30">
              <a:extLst>
                <a:ext uri="{FF2B5EF4-FFF2-40B4-BE49-F238E27FC236}">
                  <a16:creationId xmlns:a16="http://schemas.microsoft.com/office/drawing/2014/main" id="{58E168AB-BE2C-CF6A-B3F3-03B070F9B755}"/>
                </a:ext>
              </a:extLst>
            </p:cNvPr>
            <p:cNvSpPr>
              <a:spLocks noChangeShapeType="1"/>
            </p:cNvSpPr>
            <p:nvPr/>
          </p:nvSpPr>
          <p:spPr bwMode="auto">
            <a:xfrm rot="5400000">
              <a:off x="2878" y="3019"/>
              <a:ext cx="2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2" name="Line 31">
              <a:extLst>
                <a:ext uri="{FF2B5EF4-FFF2-40B4-BE49-F238E27FC236}">
                  <a16:creationId xmlns:a16="http://schemas.microsoft.com/office/drawing/2014/main" id="{A0F2C7C2-F64E-EE13-25D2-0C74BA5B91DD}"/>
                </a:ext>
              </a:extLst>
            </p:cNvPr>
            <p:cNvSpPr>
              <a:spLocks noChangeShapeType="1"/>
            </p:cNvSpPr>
            <p:nvPr/>
          </p:nvSpPr>
          <p:spPr bwMode="auto">
            <a:xfrm rot="5400000">
              <a:off x="2874" y="3454"/>
              <a:ext cx="2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3" name="Line 32">
              <a:extLst>
                <a:ext uri="{FF2B5EF4-FFF2-40B4-BE49-F238E27FC236}">
                  <a16:creationId xmlns:a16="http://schemas.microsoft.com/office/drawing/2014/main" id="{D642A816-CB9D-3836-79A7-2FAEBB49C5C6}"/>
                </a:ext>
              </a:extLst>
            </p:cNvPr>
            <p:cNvSpPr>
              <a:spLocks noChangeShapeType="1"/>
            </p:cNvSpPr>
            <p:nvPr/>
          </p:nvSpPr>
          <p:spPr bwMode="auto">
            <a:xfrm>
              <a:off x="3760" y="2399"/>
              <a:ext cx="38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4" name="Line 33">
              <a:extLst>
                <a:ext uri="{FF2B5EF4-FFF2-40B4-BE49-F238E27FC236}">
                  <a16:creationId xmlns:a16="http://schemas.microsoft.com/office/drawing/2014/main" id="{5A090B10-B282-11B3-54F5-2F2F74F0E5A9}"/>
                </a:ext>
              </a:extLst>
            </p:cNvPr>
            <p:cNvSpPr>
              <a:spLocks noChangeShapeType="1"/>
            </p:cNvSpPr>
            <p:nvPr/>
          </p:nvSpPr>
          <p:spPr bwMode="auto">
            <a:xfrm rot="-5400000">
              <a:off x="2544" y="2460"/>
              <a:ext cx="89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5" name="Line 34">
              <a:extLst>
                <a:ext uri="{FF2B5EF4-FFF2-40B4-BE49-F238E27FC236}">
                  <a16:creationId xmlns:a16="http://schemas.microsoft.com/office/drawing/2014/main" id="{E8940C88-3623-E843-A7C2-F173B683FA26}"/>
                </a:ext>
              </a:extLst>
            </p:cNvPr>
            <p:cNvSpPr>
              <a:spLocks noChangeShapeType="1"/>
            </p:cNvSpPr>
            <p:nvPr/>
          </p:nvSpPr>
          <p:spPr bwMode="auto">
            <a:xfrm>
              <a:off x="4665" y="3017"/>
              <a:ext cx="23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6" name="Line 35">
              <a:extLst>
                <a:ext uri="{FF2B5EF4-FFF2-40B4-BE49-F238E27FC236}">
                  <a16:creationId xmlns:a16="http://schemas.microsoft.com/office/drawing/2014/main" id="{A51D1D8C-2767-497F-D645-6CED4B4358BF}"/>
                </a:ext>
              </a:extLst>
            </p:cNvPr>
            <p:cNvSpPr>
              <a:spLocks noChangeShapeType="1"/>
            </p:cNvSpPr>
            <p:nvPr/>
          </p:nvSpPr>
          <p:spPr bwMode="auto">
            <a:xfrm rot="5400000" flipH="1">
              <a:off x="4276" y="2515"/>
              <a:ext cx="99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7" name="Line 36">
              <a:extLst>
                <a:ext uri="{FF2B5EF4-FFF2-40B4-BE49-F238E27FC236}">
                  <a16:creationId xmlns:a16="http://schemas.microsoft.com/office/drawing/2014/main" id="{25CB3873-0849-B417-82C4-7D72855DF4B7}"/>
                </a:ext>
              </a:extLst>
            </p:cNvPr>
            <p:cNvSpPr>
              <a:spLocks noChangeShapeType="1"/>
            </p:cNvSpPr>
            <p:nvPr/>
          </p:nvSpPr>
          <p:spPr bwMode="auto">
            <a:xfrm>
              <a:off x="2983" y="2013"/>
              <a:ext cx="114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8" name="Line 37">
              <a:extLst>
                <a:ext uri="{FF2B5EF4-FFF2-40B4-BE49-F238E27FC236}">
                  <a16:creationId xmlns:a16="http://schemas.microsoft.com/office/drawing/2014/main" id="{9D300CFF-5C0A-E1D5-99DE-F40F7B3EBA0C}"/>
                </a:ext>
              </a:extLst>
            </p:cNvPr>
            <p:cNvSpPr>
              <a:spLocks noChangeShapeType="1"/>
            </p:cNvSpPr>
            <p:nvPr/>
          </p:nvSpPr>
          <p:spPr bwMode="auto">
            <a:xfrm flipV="1">
              <a:off x="4500" y="2013"/>
              <a:ext cx="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9" name="Line 38">
              <a:extLst>
                <a:ext uri="{FF2B5EF4-FFF2-40B4-BE49-F238E27FC236}">
                  <a16:creationId xmlns:a16="http://schemas.microsoft.com/office/drawing/2014/main" id="{FE241806-7545-486D-05F1-E4778A873243}"/>
                </a:ext>
              </a:extLst>
            </p:cNvPr>
            <p:cNvSpPr>
              <a:spLocks noChangeShapeType="1"/>
            </p:cNvSpPr>
            <p:nvPr/>
          </p:nvSpPr>
          <p:spPr bwMode="auto">
            <a:xfrm flipV="1">
              <a:off x="4449" y="2399"/>
              <a:ext cx="3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0" name="Line 39">
              <a:extLst>
                <a:ext uri="{FF2B5EF4-FFF2-40B4-BE49-F238E27FC236}">
                  <a16:creationId xmlns:a16="http://schemas.microsoft.com/office/drawing/2014/main" id="{E9FB540D-7676-0717-0591-FFF03BC1976B}"/>
                </a:ext>
              </a:extLst>
            </p:cNvPr>
            <p:cNvSpPr>
              <a:spLocks noChangeShapeType="1"/>
            </p:cNvSpPr>
            <p:nvPr/>
          </p:nvSpPr>
          <p:spPr bwMode="auto">
            <a:xfrm rot="-5400000">
              <a:off x="3502" y="2650"/>
              <a:ext cx="52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1" name="Text Box 40">
              <a:extLst>
                <a:ext uri="{FF2B5EF4-FFF2-40B4-BE49-F238E27FC236}">
                  <a16:creationId xmlns:a16="http://schemas.microsoft.com/office/drawing/2014/main" id="{F524D3CE-E76A-3D9F-C194-B0E726E36B7A}"/>
                </a:ext>
              </a:extLst>
            </p:cNvPr>
            <p:cNvSpPr txBox="1">
              <a:spLocks noChangeArrowheads="1"/>
            </p:cNvSpPr>
            <p:nvPr/>
          </p:nvSpPr>
          <p:spPr bwMode="auto">
            <a:xfrm>
              <a:off x="409" y="2798"/>
              <a:ext cx="2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6632" name="Text Box 41">
              <a:extLst>
                <a:ext uri="{FF2B5EF4-FFF2-40B4-BE49-F238E27FC236}">
                  <a16:creationId xmlns:a16="http://schemas.microsoft.com/office/drawing/2014/main" id="{7939E669-102F-3C92-0991-58505958AFDB}"/>
                </a:ext>
              </a:extLst>
            </p:cNvPr>
            <p:cNvSpPr txBox="1">
              <a:spLocks noChangeArrowheads="1"/>
            </p:cNvSpPr>
            <p:nvPr/>
          </p:nvSpPr>
          <p:spPr bwMode="auto">
            <a:xfrm>
              <a:off x="3201" y="290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M1</a:t>
              </a:r>
              <a:endParaRPr lang="en-US" altLang="en-US" sz="1800" b="1" i="0" baseline="-25000">
                <a:ea typeface="굴림" panose="020B0600000101010101" pitchFamily="34" charset="-127"/>
                <a:sym typeface="Symbol" panose="05050102010706020507" pitchFamily="18" charset="2"/>
              </a:endParaRPr>
            </a:p>
          </p:txBody>
        </p:sp>
        <p:sp>
          <p:nvSpPr>
            <p:cNvPr id="196633" name="Text Box 42">
              <a:extLst>
                <a:ext uri="{FF2B5EF4-FFF2-40B4-BE49-F238E27FC236}">
                  <a16:creationId xmlns:a16="http://schemas.microsoft.com/office/drawing/2014/main" id="{DE71082D-0BFC-B3C0-A382-0552EE75A5A2}"/>
                </a:ext>
              </a:extLst>
            </p:cNvPr>
            <p:cNvSpPr txBox="1">
              <a:spLocks noChangeArrowheads="1"/>
            </p:cNvSpPr>
            <p:nvPr/>
          </p:nvSpPr>
          <p:spPr bwMode="auto">
            <a:xfrm>
              <a:off x="2975" y="3114"/>
              <a:ext cx="3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M2</a:t>
              </a:r>
              <a:endParaRPr lang="en-US" altLang="en-US" sz="1800" b="1" i="0" baseline="-25000">
                <a:ea typeface="굴림" panose="020B0600000101010101" pitchFamily="34" charset="-127"/>
                <a:sym typeface="Symbol" panose="05050102010706020507" pitchFamily="18" charset="2"/>
              </a:endParaRPr>
            </a:p>
          </p:txBody>
        </p:sp>
        <p:sp>
          <p:nvSpPr>
            <p:cNvPr id="196634" name="Line 43">
              <a:extLst>
                <a:ext uri="{FF2B5EF4-FFF2-40B4-BE49-F238E27FC236}">
                  <a16:creationId xmlns:a16="http://schemas.microsoft.com/office/drawing/2014/main" id="{6B804B38-AE49-A39F-257D-111F2240F99B}"/>
                </a:ext>
              </a:extLst>
            </p:cNvPr>
            <p:cNvSpPr>
              <a:spLocks noChangeShapeType="1"/>
            </p:cNvSpPr>
            <p:nvPr/>
          </p:nvSpPr>
          <p:spPr bwMode="auto">
            <a:xfrm rot="5400000">
              <a:off x="3991" y="3179"/>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5" name="Text Box 44">
              <a:extLst>
                <a:ext uri="{FF2B5EF4-FFF2-40B4-BE49-F238E27FC236}">
                  <a16:creationId xmlns:a16="http://schemas.microsoft.com/office/drawing/2014/main" id="{3F1CCFC2-407B-9486-22CC-1A2EC7C99786}"/>
                </a:ext>
              </a:extLst>
            </p:cNvPr>
            <p:cNvSpPr txBox="1">
              <a:spLocks noChangeArrowheads="1"/>
            </p:cNvSpPr>
            <p:nvPr/>
          </p:nvSpPr>
          <p:spPr bwMode="auto">
            <a:xfrm>
              <a:off x="3217" y="2478"/>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ea typeface="굴림" panose="020B0600000101010101" pitchFamily="34" charset="-127"/>
                  <a:sym typeface="Symbol" panose="05050102010706020507" pitchFamily="18" charset="2"/>
                </a:rPr>
                <a:t>Ф</a:t>
              </a:r>
              <a:endParaRPr lang="ru-RU" altLang="en-US" sz="1800" b="1" i="0" baseline="-25000">
                <a:ea typeface="굴림" panose="020B0600000101010101" pitchFamily="34" charset="-127"/>
                <a:sym typeface="Symbol" panose="05050102010706020507" pitchFamily="18" charset="2"/>
              </a:endParaRPr>
            </a:p>
          </p:txBody>
        </p:sp>
        <p:sp>
          <p:nvSpPr>
            <p:cNvPr id="196636" name="Text Box 45">
              <a:extLst>
                <a:ext uri="{FF2B5EF4-FFF2-40B4-BE49-F238E27FC236}">
                  <a16:creationId xmlns:a16="http://schemas.microsoft.com/office/drawing/2014/main" id="{525FBCB9-251E-51E7-6B9B-C04434AFDDAC}"/>
                </a:ext>
              </a:extLst>
            </p:cNvPr>
            <p:cNvSpPr txBox="1">
              <a:spLocks noChangeArrowheads="1"/>
            </p:cNvSpPr>
            <p:nvPr/>
          </p:nvSpPr>
          <p:spPr bwMode="auto">
            <a:xfrm>
              <a:off x="4935" y="2866"/>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6637" name="Group 46">
              <a:extLst>
                <a:ext uri="{FF2B5EF4-FFF2-40B4-BE49-F238E27FC236}">
                  <a16:creationId xmlns:a16="http://schemas.microsoft.com/office/drawing/2014/main" id="{B4F0F3F8-6C42-771D-5318-B3D06543F159}"/>
                </a:ext>
              </a:extLst>
            </p:cNvPr>
            <p:cNvGrpSpPr>
              <a:grpSpLocks/>
            </p:cNvGrpSpPr>
            <p:nvPr/>
          </p:nvGrpSpPr>
          <p:grpSpPr bwMode="auto">
            <a:xfrm flipV="1">
              <a:off x="4061" y="2814"/>
              <a:ext cx="610" cy="411"/>
              <a:chOff x="3447" y="2591"/>
              <a:chExt cx="642" cy="450"/>
            </a:xfrm>
          </p:grpSpPr>
          <p:sp>
            <p:nvSpPr>
              <p:cNvPr id="196675" name="AutoShape 47">
                <a:extLst>
                  <a:ext uri="{FF2B5EF4-FFF2-40B4-BE49-F238E27FC236}">
                    <a16:creationId xmlns:a16="http://schemas.microsoft.com/office/drawing/2014/main" id="{DD5E0C1F-2944-F9F4-B831-CD34965C0203}"/>
                  </a:ext>
                </a:extLst>
              </p:cNvPr>
              <p:cNvSpPr>
                <a:spLocks noChangeArrowheads="1"/>
              </p:cNvSpPr>
              <p:nvPr/>
            </p:nvSpPr>
            <p:spPr bwMode="auto">
              <a:xfrm rot="5400000">
                <a:off x="3558" y="2624"/>
                <a:ext cx="450" cy="384"/>
              </a:xfrm>
              <a:prstGeom prst="triangle">
                <a:avLst>
                  <a:gd name="adj" fmla="val 50000"/>
                </a:avLst>
              </a:prstGeom>
              <a:solidFill>
                <a:schemeClr val="bg1">
                  <a:alpha val="0"/>
                </a:schemeClr>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76" name="Line 48">
                <a:extLst>
                  <a:ext uri="{FF2B5EF4-FFF2-40B4-BE49-F238E27FC236}">
                    <a16:creationId xmlns:a16="http://schemas.microsoft.com/office/drawing/2014/main" id="{2DCB7477-E463-0212-7ED6-E9F1140072FC}"/>
                  </a:ext>
                </a:extLst>
              </p:cNvPr>
              <p:cNvSpPr>
                <a:spLocks noChangeShapeType="1"/>
              </p:cNvSpPr>
              <p:nvPr/>
            </p:nvSpPr>
            <p:spPr bwMode="auto">
              <a:xfrm>
                <a:off x="3615" y="2933"/>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7" name="Line 49">
                <a:extLst>
                  <a:ext uri="{FF2B5EF4-FFF2-40B4-BE49-F238E27FC236}">
                    <a16:creationId xmlns:a16="http://schemas.microsoft.com/office/drawing/2014/main" id="{D1C18BF8-AAE9-0690-D76A-A94431374E5A}"/>
                  </a:ext>
                </a:extLst>
              </p:cNvPr>
              <p:cNvSpPr>
                <a:spLocks noChangeShapeType="1"/>
              </p:cNvSpPr>
              <p:nvPr/>
            </p:nvSpPr>
            <p:spPr bwMode="auto">
              <a:xfrm flipH="1">
                <a:off x="3447" y="2711"/>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8" name="Line 50">
                <a:extLst>
                  <a:ext uri="{FF2B5EF4-FFF2-40B4-BE49-F238E27FC236}">
                    <a16:creationId xmlns:a16="http://schemas.microsoft.com/office/drawing/2014/main" id="{6CAEAF28-D580-1C0D-ADC8-D910878E2261}"/>
                  </a:ext>
                </a:extLst>
              </p:cNvPr>
              <p:cNvSpPr>
                <a:spLocks noChangeShapeType="1"/>
              </p:cNvSpPr>
              <p:nvPr/>
            </p:nvSpPr>
            <p:spPr bwMode="auto">
              <a:xfrm flipH="1">
                <a:off x="3453" y="293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9" name="Line 51">
                <a:extLst>
                  <a:ext uri="{FF2B5EF4-FFF2-40B4-BE49-F238E27FC236}">
                    <a16:creationId xmlns:a16="http://schemas.microsoft.com/office/drawing/2014/main" id="{1C9F2569-44B8-DED1-8289-B310419C25E7}"/>
                  </a:ext>
                </a:extLst>
              </p:cNvPr>
              <p:cNvSpPr>
                <a:spLocks noChangeShapeType="1"/>
              </p:cNvSpPr>
              <p:nvPr/>
            </p:nvSpPr>
            <p:spPr bwMode="auto">
              <a:xfrm flipH="1">
                <a:off x="3951" y="2819"/>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0" name="Line 52">
                <a:extLst>
                  <a:ext uri="{FF2B5EF4-FFF2-40B4-BE49-F238E27FC236}">
                    <a16:creationId xmlns:a16="http://schemas.microsoft.com/office/drawing/2014/main" id="{D41562CD-5F2D-95FE-4CB9-45754A2CD1C8}"/>
                  </a:ext>
                </a:extLst>
              </p:cNvPr>
              <p:cNvSpPr>
                <a:spLocks noChangeShapeType="1"/>
              </p:cNvSpPr>
              <p:nvPr/>
            </p:nvSpPr>
            <p:spPr bwMode="auto">
              <a:xfrm>
                <a:off x="3618"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1" name="Line 53">
                <a:extLst>
                  <a:ext uri="{FF2B5EF4-FFF2-40B4-BE49-F238E27FC236}">
                    <a16:creationId xmlns:a16="http://schemas.microsoft.com/office/drawing/2014/main" id="{193923D0-20DC-F28E-A836-A9C16A7725BB}"/>
                  </a:ext>
                </a:extLst>
              </p:cNvPr>
              <p:cNvSpPr>
                <a:spLocks noChangeShapeType="1"/>
              </p:cNvSpPr>
              <p:nvPr/>
            </p:nvSpPr>
            <p:spPr bwMode="auto">
              <a:xfrm rot="5400000">
                <a:off x="3621" y="2712"/>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38" name="Oval 54">
              <a:extLst>
                <a:ext uri="{FF2B5EF4-FFF2-40B4-BE49-F238E27FC236}">
                  <a16:creationId xmlns:a16="http://schemas.microsoft.com/office/drawing/2014/main" id="{51F6612B-18C6-8B5D-4B25-F723E370E275}"/>
                </a:ext>
              </a:extLst>
            </p:cNvPr>
            <p:cNvSpPr>
              <a:spLocks noChangeArrowheads="1"/>
            </p:cNvSpPr>
            <p:nvPr/>
          </p:nvSpPr>
          <p:spPr bwMode="auto">
            <a:xfrm>
              <a:off x="4752" y="2990"/>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39" name="Oval 55">
              <a:extLst>
                <a:ext uri="{FF2B5EF4-FFF2-40B4-BE49-F238E27FC236}">
                  <a16:creationId xmlns:a16="http://schemas.microsoft.com/office/drawing/2014/main" id="{9B0628F2-6564-1B52-8075-20100E2FDDD7}"/>
                </a:ext>
              </a:extLst>
            </p:cNvPr>
            <p:cNvSpPr>
              <a:spLocks noChangeArrowheads="1"/>
            </p:cNvSpPr>
            <p:nvPr/>
          </p:nvSpPr>
          <p:spPr bwMode="auto">
            <a:xfrm>
              <a:off x="4752" y="2377"/>
              <a:ext cx="44" cy="41"/>
            </a:xfrm>
            <a:prstGeom prst="ellipse">
              <a:avLst/>
            </a:prstGeom>
            <a:solidFill>
              <a:schemeClr val="tx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40" name="Line 56">
              <a:extLst>
                <a:ext uri="{FF2B5EF4-FFF2-40B4-BE49-F238E27FC236}">
                  <a16:creationId xmlns:a16="http://schemas.microsoft.com/office/drawing/2014/main" id="{49671003-BED7-1D8F-8B55-11F7611AA08F}"/>
                </a:ext>
              </a:extLst>
            </p:cNvPr>
            <p:cNvSpPr>
              <a:spLocks noChangeShapeType="1"/>
            </p:cNvSpPr>
            <p:nvPr/>
          </p:nvSpPr>
          <p:spPr bwMode="auto">
            <a:xfrm>
              <a:off x="744" y="2916"/>
              <a:ext cx="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1" name="Text Box 57">
              <a:extLst>
                <a:ext uri="{FF2B5EF4-FFF2-40B4-BE49-F238E27FC236}">
                  <a16:creationId xmlns:a16="http://schemas.microsoft.com/office/drawing/2014/main" id="{DDEDB331-8761-B955-12CD-CC817384444F}"/>
                </a:ext>
              </a:extLst>
            </p:cNvPr>
            <p:cNvSpPr txBox="1">
              <a:spLocks noChangeArrowheads="1"/>
            </p:cNvSpPr>
            <p:nvPr/>
          </p:nvSpPr>
          <p:spPr bwMode="auto">
            <a:xfrm>
              <a:off x="2538" y="3115"/>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ea typeface="굴림" panose="020B0600000101010101" pitchFamily="34" charset="-127"/>
                  <a:sym typeface="Symbol" panose="05050102010706020507" pitchFamily="18" charset="2"/>
                </a:rPr>
                <a:t>Ф</a:t>
              </a:r>
              <a:endParaRPr lang="ru-RU" altLang="en-US" sz="1800" b="1" i="0" baseline="-25000">
                <a:ea typeface="굴림" panose="020B0600000101010101" pitchFamily="34" charset="-127"/>
                <a:sym typeface="Symbol" panose="05050102010706020507" pitchFamily="18" charset="2"/>
              </a:endParaRPr>
            </a:p>
          </p:txBody>
        </p:sp>
        <p:sp>
          <p:nvSpPr>
            <p:cNvPr id="196642" name="Line 58">
              <a:extLst>
                <a:ext uri="{FF2B5EF4-FFF2-40B4-BE49-F238E27FC236}">
                  <a16:creationId xmlns:a16="http://schemas.microsoft.com/office/drawing/2014/main" id="{70A98568-B201-3748-F422-64F57CF8160F}"/>
                </a:ext>
              </a:extLst>
            </p:cNvPr>
            <p:cNvSpPr>
              <a:spLocks noChangeShapeType="1"/>
            </p:cNvSpPr>
            <p:nvPr/>
          </p:nvSpPr>
          <p:spPr bwMode="auto">
            <a:xfrm>
              <a:off x="2601" y="3157"/>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3" name="Oval 59">
              <a:extLst>
                <a:ext uri="{FF2B5EF4-FFF2-40B4-BE49-F238E27FC236}">
                  <a16:creationId xmlns:a16="http://schemas.microsoft.com/office/drawing/2014/main" id="{A7BC367E-3C3F-DE00-4FB0-0E19027D1D4F}"/>
                </a:ext>
              </a:extLst>
            </p:cNvPr>
            <p:cNvSpPr>
              <a:spLocks noChangeArrowheads="1"/>
            </p:cNvSpPr>
            <p:nvPr/>
          </p:nvSpPr>
          <p:spPr bwMode="auto">
            <a:xfrm>
              <a:off x="3723" y="2870"/>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44" name="Oval 60">
              <a:extLst>
                <a:ext uri="{FF2B5EF4-FFF2-40B4-BE49-F238E27FC236}">
                  <a16:creationId xmlns:a16="http://schemas.microsoft.com/office/drawing/2014/main" id="{1309E644-A6D0-3350-2F94-3B2B4DC43064}"/>
                </a:ext>
              </a:extLst>
            </p:cNvPr>
            <p:cNvSpPr>
              <a:spLocks noChangeArrowheads="1"/>
            </p:cNvSpPr>
            <p:nvPr/>
          </p:nvSpPr>
          <p:spPr bwMode="auto">
            <a:xfrm>
              <a:off x="2944" y="2877"/>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45" name="Text Box 61">
              <a:extLst>
                <a:ext uri="{FF2B5EF4-FFF2-40B4-BE49-F238E27FC236}">
                  <a16:creationId xmlns:a16="http://schemas.microsoft.com/office/drawing/2014/main" id="{C7009244-8EDA-23A9-85DD-96056F70BF0B}"/>
                </a:ext>
              </a:extLst>
            </p:cNvPr>
            <p:cNvSpPr txBox="1">
              <a:spLocks noChangeArrowheads="1"/>
            </p:cNvSpPr>
            <p:nvPr/>
          </p:nvSpPr>
          <p:spPr bwMode="auto">
            <a:xfrm>
              <a:off x="2709" y="2660"/>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1</a:t>
              </a:r>
              <a:endParaRPr lang="en-US" altLang="en-US" sz="1800" b="1" i="0">
                <a:solidFill>
                  <a:srgbClr val="0000FF"/>
                </a:solidFill>
                <a:ea typeface="굴림" panose="020B0600000101010101" pitchFamily="34" charset="-127"/>
                <a:sym typeface="Symbol" panose="05050102010706020507" pitchFamily="18" charset="2"/>
              </a:endParaRPr>
            </a:p>
          </p:txBody>
        </p:sp>
        <p:sp>
          <p:nvSpPr>
            <p:cNvPr id="196646" name="Text Box 62">
              <a:extLst>
                <a:ext uri="{FF2B5EF4-FFF2-40B4-BE49-F238E27FC236}">
                  <a16:creationId xmlns:a16="http://schemas.microsoft.com/office/drawing/2014/main" id="{4CDA91F0-295E-92F2-89C7-474253D22B34}"/>
                </a:ext>
              </a:extLst>
            </p:cNvPr>
            <p:cNvSpPr txBox="1">
              <a:spLocks noChangeArrowheads="1"/>
            </p:cNvSpPr>
            <p:nvPr/>
          </p:nvSpPr>
          <p:spPr bwMode="auto">
            <a:xfrm>
              <a:off x="3776" y="2659"/>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V</a:t>
              </a:r>
              <a:r>
                <a:rPr lang="en-US" altLang="en-US" sz="1800" b="1" i="0" baseline="-25000">
                  <a:solidFill>
                    <a:srgbClr val="0000FF"/>
                  </a:solidFill>
                  <a:ea typeface="굴림" panose="020B0600000101010101" pitchFamily="34" charset="-127"/>
                </a:rPr>
                <a:t>2</a:t>
              </a:r>
              <a:endParaRPr lang="en-US" altLang="en-US" sz="1800" b="1" i="0" baseline="-25000">
                <a:solidFill>
                  <a:srgbClr val="0000FF"/>
                </a:solidFill>
                <a:ea typeface="굴림" panose="020B0600000101010101" pitchFamily="34" charset="-127"/>
                <a:sym typeface="Symbol" panose="05050102010706020507" pitchFamily="18" charset="2"/>
              </a:endParaRPr>
            </a:p>
          </p:txBody>
        </p:sp>
        <p:sp>
          <p:nvSpPr>
            <p:cNvPr id="196647" name="Line 63">
              <a:extLst>
                <a:ext uri="{FF2B5EF4-FFF2-40B4-BE49-F238E27FC236}">
                  <a16:creationId xmlns:a16="http://schemas.microsoft.com/office/drawing/2014/main" id="{239DF49F-9B61-CFC5-431C-78291F78ECA1}"/>
                </a:ext>
              </a:extLst>
            </p:cNvPr>
            <p:cNvSpPr>
              <a:spLocks noChangeShapeType="1"/>
            </p:cNvSpPr>
            <p:nvPr/>
          </p:nvSpPr>
          <p:spPr bwMode="auto">
            <a:xfrm>
              <a:off x="4062" y="3172"/>
              <a:ext cx="0" cy="2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8" name="Line 64">
              <a:extLst>
                <a:ext uri="{FF2B5EF4-FFF2-40B4-BE49-F238E27FC236}">
                  <a16:creationId xmlns:a16="http://schemas.microsoft.com/office/drawing/2014/main" id="{E7A5B4BB-79DD-713C-5766-E1733161064D}"/>
                </a:ext>
              </a:extLst>
            </p:cNvPr>
            <p:cNvSpPr>
              <a:spLocks noChangeShapeType="1"/>
            </p:cNvSpPr>
            <p:nvPr/>
          </p:nvSpPr>
          <p:spPr bwMode="auto">
            <a:xfrm>
              <a:off x="4002" y="3406"/>
              <a:ext cx="1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9" name="Line 65">
              <a:extLst>
                <a:ext uri="{FF2B5EF4-FFF2-40B4-BE49-F238E27FC236}">
                  <a16:creationId xmlns:a16="http://schemas.microsoft.com/office/drawing/2014/main" id="{70CF979A-68DA-223E-EE24-4ECD68AA99DF}"/>
                </a:ext>
              </a:extLst>
            </p:cNvPr>
            <p:cNvSpPr>
              <a:spLocks noChangeShapeType="1"/>
            </p:cNvSpPr>
            <p:nvPr/>
          </p:nvSpPr>
          <p:spPr bwMode="auto">
            <a:xfrm>
              <a:off x="2927" y="3573"/>
              <a:ext cx="1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50" name="Text Box 66">
              <a:extLst>
                <a:ext uri="{FF2B5EF4-FFF2-40B4-BE49-F238E27FC236}">
                  <a16:creationId xmlns:a16="http://schemas.microsoft.com/office/drawing/2014/main" id="{9C48DEC1-7956-4B95-17D3-4429AEF25D4F}"/>
                </a:ext>
              </a:extLst>
            </p:cNvPr>
            <p:cNvSpPr txBox="1">
              <a:spLocks noChangeArrowheads="1"/>
            </p:cNvSpPr>
            <p:nvPr/>
          </p:nvSpPr>
          <p:spPr bwMode="auto">
            <a:xfrm>
              <a:off x="2712" y="3601"/>
              <a:ext cx="4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x </a:t>
              </a:r>
              <a:r>
                <a:rPr lang="en-US" altLang="en-US" sz="1800" b="1" i="0">
                  <a:ea typeface="굴림" panose="020B0600000101010101" pitchFamily="34" charset="-127"/>
                </a:rPr>
                <a:t>~ 0</a:t>
              </a:r>
              <a:endParaRPr lang="en-US" altLang="en-US" sz="1800" b="1" i="0" baseline="-25000">
                <a:ea typeface="굴림" panose="020B0600000101010101" pitchFamily="34" charset="-127"/>
                <a:sym typeface="Symbol" panose="05050102010706020507" pitchFamily="18" charset="2"/>
              </a:endParaRPr>
            </a:p>
          </p:txBody>
        </p:sp>
        <p:grpSp>
          <p:nvGrpSpPr>
            <p:cNvPr id="196651" name="Group 67">
              <a:extLst>
                <a:ext uri="{FF2B5EF4-FFF2-40B4-BE49-F238E27FC236}">
                  <a16:creationId xmlns:a16="http://schemas.microsoft.com/office/drawing/2014/main" id="{14B0586A-A378-12EF-A1D0-D01C1F27E5B5}"/>
                </a:ext>
              </a:extLst>
            </p:cNvPr>
            <p:cNvGrpSpPr>
              <a:grpSpLocks/>
            </p:cNvGrpSpPr>
            <p:nvPr/>
          </p:nvGrpSpPr>
          <p:grpSpPr bwMode="auto">
            <a:xfrm>
              <a:off x="1410" y="2991"/>
              <a:ext cx="240" cy="518"/>
              <a:chOff x="2832" y="629"/>
              <a:chExt cx="240" cy="518"/>
            </a:xfrm>
          </p:grpSpPr>
          <p:sp>
            <p:nvSpPr>
              <p:cNvPr id="196671" name="Oval 68">
                <a:extLst>
                  <a:ext uri="{FF2B5EF4-FFF2-40B4-BE49-F238E27FC236}">
                    <a16:creationId xmlns:a16="http://schemas.microsoft.com/office/drawing/2014/main" id="{61D9D1A3-872E-3C3A-8656-F74C61D6E101}"/>
                  </a:ext>
                </a:extLst>
              </p:cNvPr>
              <p:cNvSpPr>
                <a:spLocks noChangeArrowheads="1"/>
              </p:cNvSpPr>
              <p:nvPr/>
            </p:nvSpPr>
            <p:spPr bwMode="auto">
              <a:xfrm>
                <a:off x="2832" y="769"/>
                <a:ext cx="240" cy="24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72" name="Line 69">
                <a:extLst>
                  <a:ext uri="{FF2B5EF4-FFF2-40B4-BE49-F238E27FC236}">
                    <a16:creationId xmlns:a16="http://schemas.microsoft.com/office/drawing/2014/main" id="{35C17DA8-A8E3-5DA2-6AFB-CF941F570E56}"/>
                  </a:ext>
                </a:extLst>
              </p:cNvPr>
              <p:cNvSpPr>
                <a:spLocks noChangeShapeType="1"/>
              </p:cNvSpPr>
              <p:nvPr/>
            </p:nvSpPr>
            <p:spPr bwMode="auto">
              <a:xfrm>
                <a:off x="2952" y="813"/>
                <a:ext cx="0" cy="15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196673" name="Line 70">
                <a:extLst>
                  <a:ext uri="{FF2B5EF4-FFF2-40B4-BE49-F238E27FC236}">
                    <a16:creationId xmlns:a16="http://schemas.microsoft.com/office/drawing/2014/main" id="{73413ED7-82DE-D8EE-A47B-ACCAC1330A42}"/>
                  </a:ext>
                </a:extLst>
              </p:cNvPr>
              <p:cNvSpPr>
                <a:spLocks noChangeShapeType="1"/>
              </p:cNvSpPr>
              <p:nvPr/>
            </p:nvSpPr>
            <p:spPr bwMode="auto">
              <a:xfrm rot="16200000" flipH="1">
                <a:off x="2883" y="69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4" name="Line 71">
                <a:extLst>
                  <a:ext uri="{FF2B5EF4-FFF2-40B4-BE49-F238E27FC236}">
                    <a16:creationId xmlns:a16="http://schemas.microsoft.com/office/drawing/2014/main" id="{A541EA91-B4EB-C511-A4DA-F60EB7F83F1D}"/>
                  </a:ext>
                </a:extLst>
              </p:cNvPr>
              <p:cNvSpPr>
                <a:spLocks noChangeShapeType="1"/>
              </p:cNvSpPr>
              <p:nvPr/>
            </p:nvSpPr>
            <p:spPr bwMode="auto">
              <a:xfrm rot="16200000" flipH="1">
                <a:off x="2885" y="107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6652" name="Group 72">
              <a:extLst>
                <a:ext uri="{FF2B5EF4-FFF2-40B4-BE49-F238E27FC236}">
                  <a16:creationId xmlns:a16="http://schemas.microsoft.com/office/drawing/2014/main" id="{6B60ABC1-709C-E52F-54B7-9A233F1CE06F}"/>
                </a:ext>
              </a:extLst>
            </p:cNvPr>
            <p:cNvGrpSpPr>
              <a:grpSpLocks/>
            </p:cNvGrpSpPr>
            <p:nvPr/>
          </p:nvGrpSpPr>
          <p:grpSpPr bwMode="auto">
            <a:xfrm>
              <a:off x="2117" y="3376"/>
              <a:ext cx="133" cy="222"/>
              <a:chOff x="336" y="2647"/>
              <a:chExt cx="133" cy="222"/>
            </a:xfrm>
          </p:grpSpPr>
          <p:sp>
            <p:nvSpPr>
              <p:cNvPr id="196667" name="Line 73">
                <a:extLst>
                  <a:ext uri="{FF2B5EF4-FFF2-40B4-BE49-F238E27FC236}">
                    <a16:creationId xmlns:a16="http://schemas.microsoft.com/office/drawing/2014/main" id="{A1FCD500-979D-51D7-F88A-6403860F2804}"/>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68" name="Line 74">
                <a:extLst>
                  <a:ext uri="{FF2B5EF4-FFF2-40B4-BE49-F238E27FC236}">
                    <a16:creationId xmlns:a16="http://schemas.microsoft.com/office/drawing/2014/main" id="{8894020C-3269-6A46-169B-5E1B460CC32F}"/>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69" name="Line 75">
                <a:extLst>
                  <a:ext uri="{FF2B5EF4-FFF2-40B4-BE49-F238E27FC236}">
                    <a16:creationId xmlns:a16="http://schemas.microsoft.com/office/drawing/2014/main" id="{7E9E5344-1ACD-5AB8-9F35-B28CDD9567F4}"/>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70" name="Line 76">
                <a:extLst>
                  <a:ext uri="{FF2B5EF4-FFF2-40B4-BE49-F238E27FC236}">
                    <a16:creationId xmlns:a16="http://schemas.microsoft.com/office/drawing/2014/main" id="{6C6EEBD1-FFB3-F841-FE1F-7BF6A664F105}"/>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6653" name="Freeform 77">
              <a:extLst>
                <a:ext uri="{FF2B5EF4-FFF2-40B4-BE49-F238E27FC236}">
                  <a16:creationId xmlns:a16="http://schemas.microsoft.com/office/drawing/2014/main" id="{1E3A6490-08F1-3751-6DA5-50810F8FA866}"/>
                </a:ext>
              </a:extLst>
            </p:cNvPr>
            <p:cNvSpPr>
              <a:spLocks/>
            </p:cNvSpPr>
            <p:nvPr/>
          </p:nvSpPr>
          <p:spPr bwMode="auto">
            <a:xfrm>
              <a:off x="2120" y="3022"/>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6654" name="Group 78">
              <a:extLst>
                <a:ext uri="{FF2B5EF4-FFF2-40B4-BE49-F238E27FC236}">
                  <a16:creationId xmlns:a16="http://schemas.microsoft.com/office/drawing/2014/main" id="{CD4FE665-4387-6836-C2D7-200B75A53785}"/>
                </a:ext>
              </a:extLst>
            </p:cNvPr>
            <p:cNvGrpSpPr>
              <a:grpSpLocks/>
            </p:cNvGrpSpPr>
            <p:nvPr/>
          </p:nvGrpSpPr>
          <p:grpSpPr bwMode="auto">
            <a:xfrm>
              <a:off x="1462" y="3393"/>
              <a:ext cx="133" cy="222"/>
              <a:chOff x="336" y="2647"/>
              <a:chExt cx="133" cy="222"/>
            </a:xfrm>
          </p:grpSpPr>
          <p:sp>
            <p:nvSpPr>
              <p:cNvPr id="196663" name="Line 79">
                <a:extLst>
                  <a:ext uri="{FF2B5EF4-FFF2-40B4-BE49-F238E27FC236}">
                    <a16:creationId xmlns:a16="http://schemas.microsoft.com/office/drawing/2014/main" id="{19CFDE4C-50D7-664E-5479-1B69328EF9B9}"/>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64" name="Line 80">
                <a:extLst>
                  <a:ext uri="{FF2B5EF4-FFF2-40B4-BE49-F238E27FC236}">
                    <a16:creationId xmlns:a16="http://schemas.microsoft.com/office/drawing/2014/main" id="{A5373208-588D-D1A3-6600-CFE20162DCC2}"/>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65" name="Line 81">
                <a:extLst>
                  <a:ext uri="{FF2B5EF4-FFF2-40B4-BE49-F238E27FC236}">
                    <a16:creationId xmlns:a16="http://schemas.microsoft.com/office/drawing/2014/main" id="{9F7F148A-DB5F-01CE-4D14-4FFCA0D24720}"/>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6666" name="Line 82">
                <a:extLst>
                  <a:ext uri="{FF2B5EF4-FFF2-40B4-BE49-F238E27FC236}">
                    <a16:creationId xmlns:a16="http://schemas.microsoft.com/office/drawing/2014/main" id="{0A574363-7D32-8FBB-9115-4353FACD07B8}"/>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6655" name="Line 83">
              <a:extLst>
                <a:ext uri="{FF2B5EF4-FFF2-40B4-BE49-F238E27FC236}">
                  <a16:creationId xmlns:a16="http://schemas.microsoft.com/office/drawing/2014/main" id="{68374E82-1725-F01B-E287-616C5E5FEA23}"/>
                </a:ext>
              </a:extLst>
            </p:cNvPr>
            <p:cNvSpPr>
              <a:spLocks noChangeShapeType="1"/>
            </p:cNvSpPr>
            <p:nvPr/>
          </p:nvSpPr>
          <p:spPr bwMode="auto">
            <a:xfrm flipV="1">
              <a:off x="1530" y="2914"/>
              <a:ext cx="0" cy="156"/>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56" name="Line 84">
              <a:extLst>
                <a:ext uri="{FF2B5EF4-FFF2-40B4-BE49-F238E27FC236}">
                  <a16:creationId xmlns:a16="http://schemas.microsoft.com/office/drawing/2014/main" id="{5F157096-6EA4-FC58-BFE1-9FBD08D1DEC4}"/>
                </a:ext>
              </a:extLst>
            </p:cNvPr>
            <p:cNvSpPr>
              <a:spLocks noChangeShapeType="1"/>
            </p:cNvSpPr>
            <p:nvPr/>
          </p:nvSpPr>
          <p:spPr bwMode="auto">
            <a:xfrm flipV="1">
              <a:off x="2184" y="2914"/>
              <a:ext cx="0" cy="132"/>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57" name="Text Box 85">
              <a:extLst>
                <a:ext uri="{FF2B5EF4-FFF2-40B4-BE49-F238E27FC236}">
                  <a16:creationId xmlns:a16="http://schemas.microsoft.com/office/drawing/2014/main" id="{83CFA1E7-7C4F-9910-9EC9-AF97ECC232AA}"/>
                </a:ext>
              </a:extLst>
            </p:cNvPr>
            <p:cNvSpPr txBox="1">
              <a:spLocks noChangeArrowheads="1"/>
            </p:cNvSpPr>
            <p:nvPr/>
          </p:nvSpPr>
          <p:spPr bwMode="auto">
            <a:xfrm>
              <a:off x="1712" y="3087"/>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a:solidFill>
                    <a:srgbClr val="0000FF"/>
                  </a:solidFill>
                  <a:ea typeface="굴림" panose="020B0600000101010101" pitchFamily="34" charset="-127"/>
                </a:rPr>
                <a:t>or</a:t>
              </a:r>
              <a:endParaRPr lang="en-US" altLang="en-US" b="1">
                <a:solidFill>
                  <a:srgbClr val="0000FF"/>
                </a:solidFill>
                <a:ea typeface="굴림" panose="020B0600000101010101" pitchFamily="34" charset="-127"/>
                <a:sym typeface="Symbol" panose="05050102010706020507" pitchFamily="18" charset="2"/>
              </a:endParaRPr>
            </a:p>
          </p:txBody>
        </p:sp>
        <p:sp>
          <p:nvSpPr>
            <p:cNvPr id="196658" name="Oval 86">
              <a:extLst>
                <a:ext uri="{FF2B5EF4-FFF2-40B4-BE49-F238E27FC236}">
                  <a16:creationId xmlns:a16="http://schemas.microsoft.com/office/drawing/2014/main" id="{CDEDA78E-7E47-A9E8-9756-BADB536F88BE}"/>
                </a:ext>
              </a:extLst>
            </p:cNvPr>
            <p:cNvSpPr>
              <a:spLocks noChangeArrowheads="1"/>
            </p:cNvSpPr>
            <p:nvPr/>
          </p:nvSpPr>
          <p:spPr bwMode="auto">
            <a:xfrm>
              <a:off x="1491" y="2882"/>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59" name="Oval 87">
              <a:extLst>
                <a:ext uri="{FF2B5EF4-FFF2-40B4-BE49-F238E27FC236}">
                  <a16:creationId xmlns:a16="http://schemas.microsoft.com/office/drawing/2014/main" id="{8468A164-D195-0E4B-763E-5AD90409CBF3}"/>
                </a:ext>
              </a:extLst>
            </p:cNvPr>
            <p:cNvSpPr>
              <a:spLocks noChangeArrowheads="1"/>
            </p:cNvSpPr>
            <p:nvPr/>
          </p:nvSpPr>
          <p:spPr bwMode="auto">
            <a:xfrm>
              <a:off x="2144" y="2881"/>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60" name="Text Box 88">
              <a:extLst>
                <a:ext uri="{FF2B5EF4-FFF2-40B4-BE49-F238E27FC236}">
                  <a16:creationId xmlns:a16="http://schemas.microsoft.com/office/drawing/2014/main" id="{0633F63E-FD3A-95B6-C4BC-AF9B64BDFC89}"/>
                </a:ext>
              </a:extLst>
            </p:cNvPr>
            <p:cNvSpPr txBox="1">
              <a:spLocks noChangeArrowheads="1"/>
            </p:cNvSpPr>
            <p:nvPr/>
          </p:nvSpPr>
          <p:spPr bwMode="auto">
            <a:xfrm>
              <a:off x="3797" y="3420"/>
              <a:ext cx="4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x </a:t>
              </a:r>
              <a:r>
                <a:rPr lang="en-US" altLang="en-US" sz="1800" b="1" i="0">
                  <a:ea typeface="굴림" panose="020B0600000101010101" pitchFamily="34" charset="-127"/>
                </a:rPr>
                <a:t>~ 0</a:t>
              </a:r>
              <a:endParaRPr lang="en-US" altLang="en-US" sz="1800" b="1" i="0" baseline="-25000">
                <a:ea typeface="굴림" panose="020B0600000101010101" pitchFamily="34" charset="-127"/>
                <a:sym typeface="Symbol" panose="05050102010706020507" pitchFamily="18" charset="2"/>
              </a:endParaRPr>
            </a:p>
          </p:txBody>
        </p:sp>
        <p:sp>
          <p:nvSpPr>
            <p:cNvPr id="196661" name="Oval 89">
              <a:extLst>
                <a:ext uri="{FF2B5EF4-FFF2-40B4-BE49-F238E27FC236}">
                  <a16:creationId xmlns:a16="http://schemas.microsoft.com/office/drawing/2014/main" id="{7DC81E73-4E9B-8A40-AE49-F5CBFB50D8FB}"/>
                </a:ext>
              </a:extLst>
            </p:cNvPr>
            <p:cNvSpPr>
              <a:spLocks noChangeArrowheads="1"/>
            </p:cNvSpPr>
            <p:nvPr/>
          </p:nvSpPr>
          <p:spPr bwMode="auto">
            <a:xfrm>
              <a:off x="4889" y="2992"/>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6662" name="Oval 90">
              <a:extLst>
                <a:ext uri="{FF2B5EF4-FFF2-40B4-BE49-F238E27FC236}">
                  <a16:creationId xmlns:a16="http://schemas.microsoft.com/office/drawing/2014/main" id="{F7082E2A-4A6F-0C2E-1FA8-B8FABDEF759A}"/>
                </a:ext>
              </a:extLst>
            </p:cNvPr>
            <p:cNvSpPr>
              <a:spLocks noChangeArrowheads="1"/>
            </p:cNvSpPr>
            <p:nvPr/>
          </p:nvSpPr>
          <p:spPr bwMode="auto">
            <a:xfrm>
              <a:off x="706" y="2889"/>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灯片编号占位符 11">
            <a:extLst>
              <a:ext uri="{FF2B5EF4-FFF2-40B4-BE49-F238E27FC236}">
                <a16:creationId xmlns:a16="http://schemas.microsoft.com/office/drawing/2014/main" id="{10B0E727-D7B7-CF88-D4C1-A7C1992F920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85B5A07-6BB8-4321-B41A-9D571985C702}" type="slidenum">
              <a:rPr lang="en-US" altLang="en-US" sz="1600">
                <a:ea typeface="굴림" panose="020B0600000101010101" pitchFamily="34" charset="-127"/>
              </a:rPr>
              <a:pPr eaLnBrk="1" hangingPunct="1">
                <a:spcBef>
                  <a:spcPct val="0"/>
                </a:spcBef>
                <a:buFontTx/>
                <a:buNone/>
              </a:pPr>
              <a:t>191</a:t>
            </a:fld>
            <a:endParaRPr lang="en-US" altLang="en-US" sz="1600">
              <a:ea typeface="굴림" panose="020B0600000101010101" pitchFamily="34" charset="-127"/>
            </a:endParaRPr>
          </a:p>
        </p:txBody>
      </p:sp>
      <p:sp>
        <p:nvSpPr>
          <p:cNvPr id="197635" name="Rectangle 2">
            <a:extLst>
              <a:ext uri="{FF2B5EF4-FFF2-40B4-BE49-F238E27FC236}">
                <a16:creationId xmlns:a16="http://schemas.microsoft.com/office/drawing/2014/main" id="{840A8714-0978-FCBD-6BFC-A6DB3AFD477F}"/>
              </a:ext>
            </a:extLst>
          </p:cNvPr>
          <p:cNvSpPr>
            <a:spLocks noGrp="1" noChangeArrowheads="1"/>
          </p:cNvSpPr>
          <p:nvPr>
            <p:ph type="body" idx="4294967295"/>
          </p:nvPr>
        </p:nvSpPr>
        <p:spPr>
          <a:xfrm>
            <a:off x="782638" y="1157288"/>
            <a:ext cx="7993062" cy="622300"/>
          </a:xfrm>
          <a:noFill/>
        </p:spPr>
        <p:txBody>
          <a:bodyPr/>
          <a:lstStyle/>
          <a:p>
            <a:pPr eaLnBrk="1" hangingPunct="1">
              <a:lnSpc>
                <a:spcPct val="130000"/>
              </a:lnSpc>
            </a:pPr>
            <a:r>
              <a:rPr lang="en-US" altLang="en-US" sz="2000"/>
              <a:t>Voltage divider determines opamp input common-mode</a:t>
            </a:r>
          </a:p>
        </p:txBody>
      </p:sp>
      <p:sp>
        <p:nvSpPr>
          <p:cNvPr id="197636" name="Rectangle 3">
            <a:extLst>
              <a:ext uri="{FF2B5EF4-FFF2-40B4-BE49-F238E27FC236}">
                <a16:creationId xmlns:a16="http://schemas.microsoft.com/office/drawing/2014/main" id="{697B58C1-7FC0-8D33-7EDA-774175855A48}"/>
              </a:ext>
            </a:extLst>
          </p:cNvPr>
          <p:cNvSpPr>
            <a:spLocks noGrp="1" noChangeArrowheads="1"/>
          </p:cNvSpPr>
          <p:nvPr>
            <p:ph type="title" idx="4294967295"/>
          </p:nvPr>
        </p:nvSpPr>
        <p:spPr/>
        <p:txBody>
          <a:bodyPr/>
          <a:lstStyle/>
          <a:p>
            <a:pPr eaLnBrk="1" hangingPunct="1"/>
            <a:r>
              <a:rPr lang="en-US" altLang="en-US"/>
              <a:t>Low Voltage Operation (Differential)</a:t>
            </a:r>
          </a:p>
        </p:txBody>
      </p:sp>
      <p:sp>
        <p:nvSpPr>
          <p:cNvPr id="197637" name="Line 4">
            <a:extLst>
              <a:ext uri="{FF2B5EF4-FFF2-40B4-BE49-F238E27FC236}">
                <a16:creationId xmlns:a16="http://schemas.microsoft.com/office/drawing/2014/main" id="{C63DACAC-CFF3-6E1E-4B4A-E5846E7E8936}"/>
              </a:ext>
            </a:extLst>
          </p:cNvPr>
          <p:cNvSpPr>
            <a:spLocks noChangeShapeType="1"/>
          </p:cNvSpPr>
          <p:nvPr/>
        </p:nvSpPr>
        <p:spPr bwMode="auto">
          <a:xfrm>
            <a:off x="1941513" y="3340100"/>
            <a:ext cx="214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38" name="Line 5">
            <a:extLst>
              <a:ext uri="{FF2B5EF4-FFF2-40B4-BE49-F238E27FC236}">
                <a16:creationId xmlns:a16="http://schemas.microsoft.com/office/drawing/2014/main" id="{4E3D0EF8-C749-903D-E5B1-D262CA81A52F}"/>
              </a:ext>
            </a:extLst>
          </p:cNvPr>
          <p:cNvSpPr>
            <a:spLocks noChangeShapeType="1"/>
          </p:cNvSpPr>
          <p:nvPr/>
        </p:nvSpPr>
        <p:spPr bwMode="auto">
          <a:xfrm>
            <a:off x="1943100" y="4772025"/>
            <a:ext cx="20478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39" name="Oval 6">
            <a:extLst>
              <a:ext uri="{FF2B5EF4-FFF2-40B4-BE49-F238E27FC236}">
                <a16:creationId xmlns:a16="http://schemas.microsoft.com/office/drawing/2014/main" id="{2FDD26E0-852A-DE8D-CDDC-116B2082387A}"/>
              </a:ext>
            </a:extLst>
          </p:cNvPr>
          <p:cNvSpPr>
            <a:spLocks noChangeArrowheads="1"/>
          </p:cNvSpPr>
          <p:nvPr/>
        </p:nvSpPr>
        <p:spPr bwMode="auto">
          <a:xfrm>
            <a:off x="1873250" y="3303588"/>
            <a:ext cx="76200" cy="76200"/>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40" name="Oval 7">
            <a:extLst>
              <a:ext uri="{FF2B5EF4-FFF2-40B4-BE49-F238E27FC236}">
                <a16:creationId xmlns:a16="http://schemas.microsoft.com/office/drawing/2014/main" id="{F3CA1CF5-6AA7-2E66-6BC9-7793CF539780}"/>
              </a:ext>
            </a:extLst>
          </p:cNvPr>
          <p:cNvSpPr>
            <a:spLocks noChangeArrowheads="1"/>
          </p:cNvSpPr>
          <p:nvPr/>
        </p:nvSpPr>
        <p:spPr bwMode="auto">
          <a:xfrm>
            <a:off x="1874838" y="4732338"/>
            <a:ext cx="76200" cy="76200"/>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197641" name="Group 8">
            <a:extLst>
              <a:ext uri="{FF2B5EF4-FFF2-40B4-BE49-F238E27FC236}">
                <a16:creationId xmlns:a16="http://schemas.microsoft.com/office/drawing/2014/main" id="{611B1532-912E-ECD9-C819-6AB00285CAC0}"/>
              </a:ext>
            </a:extLst>
          </p:cNvPr>
          <p:cNvGrpSpPr>
            <a:grpSpLocks/>
          </p:cNvGrpSpPr>
          <p:nvPr/>
        </p:nvGrpSpPr>
        <p:grpSpPr bwMode="auto">
          <a:xfrm rot="-5400000">
            <a:off x="6069013" y="3063875"/>
            <a:ext cx="241300" cy="561975"/>
            <a:chOff x="1536" y="2496"/>
            <a:chExt cx="152" cy="354"/>
          </a:xfrm>
        </p:grpSpPr>
        <p:sp>
          <p:nvSpPr>
            <p:cNvPr id="197767" name="Line 9">
              <a:extLst>
                <a:ext uri="{FF2B5EF4-FFF2-40B4-BE49-F238E27FC236}">
                  <a16:creationId xmlns:a16="http://schemas.microsoft.com/office/drawing/2014/main" id="{96B52B7D-0C28-23A3-F537-10653257AB3A}"/>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68" name="Line 10">
              <a:extLst>
                <a:ext uri="{FF2B5EF4-FFF2-40B4-BE49-F238E27FC236}">
                  <a16:creationId xmlns:a16="http://schemas.microsoft.com/office/drawing/2014/main" id="{3A56D5A6-5CFC-0A95-80EC-D8B765319D3B}"/>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69" name="Line 11">
              <a:extLst>
                <a:ext uri="{FF2B5EF4-FFF2-40B4-BE49-F238E27FC236}">
                  <a16:creationId xmlns:a16="http://schemas.microsoft.com/office/drawing/2014/main" id="{C1E407F4-AC1E-AB3C-3FF8-CB0BC28643BC}"/>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70" name="Line 12">
              <a:extLst>
                <a:ext uri="{FF2B5EF4-FFF2-40B4-BE49-F238E27FC236}">
                  <a16:creationId xmlns:a16="http://schemas.microsoft.com/office/drawing/2014/main" id="{004647BB-F5A2-B5A0-D90D-EC3B02F4C67D}"/>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642" name="Freeform 13">
            <a:extLst>
              <a:ext uri="{FF2B5EF4-FFF2-40B4-BE49-F238E27FC236}">
                <a16:creationId xmlns:a16="http://schemas.microsoft.com/office/drawing/2014/main" id="{6D05D6A5-77AE-3BAE-9BCD-05DE737BD447}"/>
              </a:ext>
            </a:extLst>
          </p:cNvPr>
          <p:cNvSpPr>
            <a:spLocks/>
          </p:cNvSpPr>
          <p:nvPr/>
        </p:nvSpPr>
        <p:spPr bwMode="auto">
          <a:xfrm rot="-5400000">
            <a:off x="2310607" y="3009106"/>
            <a:ext cx="195262"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3" name="Line 14">
            <a:extLst>
              <a:ext uri="{FF2B5EF4-FFF2-40B4-BE49-F238E27FC236}">
                <a16:creationId xmlns:a16="http://schemas.microsoft.com/office/drawing/2014/main" id="{65F4DC21-D37B-53F8-593A-88952FB1A0C8}"/>
              </a:ext>
            </a:extLst>
          </p:cNvPr>
          <p:cNvSpPr>
            <a:spLocks noChangeShapeType="1"/>
          </p:cNvSpPr>
          <p:nvPr/>
        </p:nvSpPr>
        <p:spPr bwMode="auto">
          <a:xfrm flipH="1">
            <a:off x="5635625" y="3341688"/>
            <a:ext cx="3730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44" name="Line 15">
            <a:extLst>
              <a:ext uri="{FF2B5EF4-FFF2-40B4-BE49-F238E27FC236}">
                <a16:creationId xmlns:a16="http://schemas.microsoft.com/office/drawing/2014/main" id="{8BA163FB-7D6B-C95F-5C97-75AB317C291E}"/>
              </a:ext>
            </a:extLst>
          </p:cNvPr>
          <p:cNvSpPr>
            <a:spLocks noChangeShapeType="1"/>
          </p:cNvSpPr>
          <p:nvPr/>
        </p:nvSpPr>
        <p:spPr bwMode="auto">
          <a:xfrm flipH="1">
            <a:off x="6423025" y="3341688"/>
            <a:ext cx="6397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45" name="Line 16">
            <a:extLst>
              <a:ext uri="{FF2B5EF4-FFF2-40B4-BE49-F238E27FC236}">
                <a16:creationId xmlns:a16="http://schemas.microsoft.com/office/drawing/2014/main" id="{161EF333-AE67-8E65-C41E-FF4F2E700356}"/>
              </a:ext>
            </a:extLst>
          </p:cNvPr>
          <p:cNvSpPr>
            <a:spLocks noChangeShapeType="1"/>
          </p:cNvSpPr>
          <p:nvPr/>
        </p:nvSpPr>
        <p:spPr bwMode="auto">
          <a:xfrm rot="16200000" flipH="1">
            <a:off x="6169025" y="3330575"/>
            <a:ext cx="11239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46" name="Line 17">
            <a:extLst>
              <a:ext uri="{FF2B5EF4-FFF2-40B4-BE49-F238E27FC236}">
                <a16:creationId xmlns:a16="http://schemas.microsoft.com/office/drawing/2014/main" id="{56823EFF-8D96-D037-10BD-1BEBDB57CAF1}"/>
              </a:ext>
            </a:extLst>
          </p:cNvPr>
          <p:cNvSpPr>
            <a:spLocks noChangeShapeType="1"/>
          </p:cNvSpPr>
          <p:nvPr/>
        </p:nvSpPr>
        <p:spPr bwMode="auto">
          <a:xfrm rot="16200000" flipH="1">
            <a:off x="5386387" y="3613151"/>
            <a:ext cx="5683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47" name="Line 18">
            <a:extLst>
              <a:ext uri="{FF2B5EF4-FFF2-40B4-BE49-F238E27FC236}">
                <a16:creationId xmlns:a16="http://schemas.microsoft.com/office/drawing/2014/main" id="{ED2A0A6E-2EC8-84F8-1997-B7A01272A53B}"/>
              </a:ext>
            </a:extLst>
          </p:cNvPr>
          <p:cNvSpPr>
            <a:spLocks noChangeShapeType="1"/>
          </p:cNvSpPr>
          <p:nvPr/>
        </p:nvSpPr>
        <p:spPr bwMode="auto">
          <a:xfrm flipH="1">
            <a:off x="5457825" y="3341688"/>
            <a:ext cx="2571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7648" name="Group 19">
            <a:extLst>
              <a:ext uri="{FF2B5EF4-FFF2-40B4-BE49-F238E27FC236}">
                <a16:creationId xmlns:a16="http://schemas.microsoft.com/office/drawing/2014/main" id="{CC96498A-3D8A-2BA0-18FD-73F6FE2347E8}"/>
              </a:ext>
            </a:extLst>
          </p:cNvPr>
          <p:cNvGrpSpPr>
            <a:grpSpLocks/>
          </p:cNvGrpSpPr>
          <p:nvPr/>
        </p:nvGrpSpPr>
        <p:grpSpPr bwMode="auto">
          <a:xfrm>
            <a:off x="4200525" y="3771900"/>
            <a:ext cx="404813" cy="544513"/>
            <a:chOff x="2064" y="2112"/>
            <a:chExt cx="255" cy="343"/>
          </a:xfrm>
        </p:grpSpPr>
        <p:sp>
          <p:nvSpPr>
            <p:cNvPr id="197760" name="Line 20">
              <a:extLst>
                <a:ext uri="{FF2B5EF4-FFF2-40B4-BE49-F238E27FC236}">
                  <a16:creationId xmlns:a16="http://schemas.microsoft.com/office/drawing/2014/main" id="{21A09923-B113-3069-186A-83BCC9772F0A}"/>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7761" name="Line 21">
              <a:extLst>
                <a:ext uri="{FF2B5EF4-FFF2-40B4-BE49-F238E27FC236}">
                  <a16:creationId xmlns:a16="http://schemas.microsoft.com/office/drawing/2014/main" id="{B20E6F73-4212-A559-5632-AFED053E5B42}"/>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62" name="Line 22">
              <a:extLst>
                <a:ext uri="{FF2B5EF4-FFF2-40B4-BE49-F238E27FC236}">
                  <a16:creationId xmlns:a16="http://schemas.microsoft.com/office/drawing/2014/main" id="{FAD1BE17-C3FE-E005-4C67-C721AE608DCC}"/>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63" name="Line 23">
              <a:extLst>
                <a:ext uri="{FF2B5EF4-FFF2-40B4-BE49-F238E27FC236}">
                  <a16:creationId xmlns:a16="http://schemas.microsoft.com/office/drawing/2014/main" id="{9F232BD0-A6BA-5BF0-73A5-F0E4EC1060CE}"/>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64" name="Line 24">
              <a:extLst>
                <a:ext uri="{FF2B5EF4-FFF2-40B4-BE49-F238E27FC236}">
                  <a16:creationId xmlns:a16="http://schemas.microsoft.com/office/drawing/2014/main" id="{2B176923-EB60-CD34-77F6-7B2A78E6287C}"/>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65" name="Line 25">
              <a:extLst>
                <a:ext uri="{FF2B5EF4-FFF2-40B4-BE49-F238E27FC236}">
                  <a16:creationId xmlns:a16="http://schemas.microsoft.com/office/drawing/2014/main" id="{DD250A89-5240-9527-D217-624E3A0AFE24}"/>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66" name="Line 26">
              <a:extLst>
                <a:ext uri="{FF2B5EF4-FFF2-40B4-BE49-F238E27FC236}">
                  <a16:creationId xmlns:a16="http://schemas.microsoft.com/office/drawing/2014/main" id="{FAEF8C1E-3D92-BEE6-06CA-C22E00326D7E}"/>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7649" name="Line 27">
            <a:extLst>
              <a:ext uri="{FF2B5EF4-FFF2-40B4-BE49-F238E27FC236}">
                <a16:creationId xmlns:a16="http://schemas.microsoft.com/office/drawing/2014/main" id="{8C2F2CCD-ED14-3FDD-9ECC-806138B278FF}"/>
              </a:ext>
            </a:extLst>
          </p:cNvPr>
          <p:cNvSpPr>
            <a:spLocks noChangeShapeType="1"/>
          </p:cNvSpPr>
          <p:nvPr/>
        </p:nvSpPr>
        <p:spPr bwMode="auto">
          <a:xfrm flipH="1">
            <a:off x="2686050" y="3343275"/>
            <a:ext cx="23955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50" name="Line 28">
            <a:extLst>
              <a:ext uri="{FF2B5EF4-FFF2-40B4-BE49-F238E27FC236}">
                <a16:creationId xmlns:a16="http://schemas.microsoft.com/office/drawing/2014/main" id="{3FC891E1-DA4A-E7E4-A9BF-310A7C280AEA}"/>
              </a:ext>
            </a:extLst>
          </p:cNvPr>
          <p:cNvSpPr>
            <a:spLocks noChangeShapeType="1"/>
          </p:cNvSpPr>
          <p:nvPr/>
        </p:nvSpPr>
        <p:spPr bwMode="auto">
          <a:xfrm rot="16200000" flipH="1">
            <a:off x="4326732" y="4496594"/>
            <a:ext cx="5508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51" name="Line 29">
            <a:extLst>
              <a:ext uri="{FF2B5EF4-FFF2-40B4-BE49-F238E27FC236}">
                <a16:creationId xmlns:a16="http://schemas.microsoft.com/office/drawing/2014/main" id="{942F0DC1-C824-B571-245D-14F72CF336EE}"/>
              </a:ext>
            </a:extLst>
          </p:cNvPr>
          <p:cNvSpPr>
            <a:spLocks noChangeShapeType="1"/>
          </p:cNvSpPr>
          <p:nvPr/>
        </p:nvSpPr>
        <p:spPr bwMode="auto">
          <a:xfrm flipH="1">
            <a:off x="5453063" y="4772025"/>
            <a:ext cx="2476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7652" name="Group 30">
            <a:extLst>
              <a:ext uri="{FF2B5EF4-FFF2-40B4-BE49-F238E27FC236}">
                <a16:creationId xmlns:a16="http://schemas.microsoft.com/office/drawing/2014/main" id="{013E1395-39BF-2B93-D342-64E5D8BA7750}"/>
              </a:ext>
            </a:extLst>
          </p:cNvPr>
          <p:cNvGrpSpPr>
            <a:grpSpLocks/>
          </p:cNvGrpSpPr>
          <p:nvPr/>
        </p:nvGrpSpPr>
        <p:grpSpPr bwMode="auto">
          <a:xfrm>
            <a:off x="5033963" y="3338513"/>
            <a:ext cx="544512" cy="404812"/>
            <a:chOff x="3472" y="2576"/>
            <a:chExt cx="343" cy="255"/>
          </a:xfrm>
        </p:grpSpPr>
        <p:sp>
          <p:nvSpPr>
            <p:cNvPr id="197753" name="Line 31">
              <a:extLst>
                <a:ext uri="{FF2B5EF4-FFF2-40B4-BE49-F238E27FC236}">
                  <a16:creationId xmlns:a16="http://schemas.microsoft.com/office/drawing/2014/main" id="{A784EE38-472B-54C8-92E6-31A54B35ECDE}"/>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7754" name="Line 32">
              <a:extLst>
                <a:ext uri="{FF2B5EF4-FFF2-40B4-BE49-F238E27FC236}">
                  <a16:creationId xmlns:a16="http://schemas.microsoft.com/office/drawing/2014/main" id="{FDE7AB57-8A87-2BFF-69F7-4A385ADCBE2B}"/>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55" name="Line 33">
              <a:extLst>
                <a:ext uri="{FF2B5EF4-FFF2-40B4-BE49-F238E27FC236}">
                  <a16:creationId xmlns:a16="http://schemas.microsoft.com/office/drawing/2014/main" id="{317110E4-9938-5B38-C4E5-A3FBE4DCCFAD}"/>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56" name="Line 34">
              <a:extLst>
                <a:ext uri="{FF2B5EF4-FFF2-40B4-BE49-F238E27FC236}">
                  <a16:creationId xmlns:a16="http://schemas.microsoft.com/office/drawing/2014/main" id="{CD158B2B-C86C-456C-0D0B-DD1C704F50FA}"/>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57" name="Line 35">
              <a:extLst>
                <a:ext uri="{FF2B5EF4-FFF2-40B4-BE49-F238E27FC236}">
                  <a16:creationId xmlns:a16="http://schemas.microsoft.com/office/drawing/2014/main" id="{BEB6F820-DEAA-8714-3FA9-98987EB7B396}"/>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58" name="Line 36">
              <a:extLst>
                <a:ext uri="{FF2B5EF4-FFF2-40B4-BE49-F238E27FC236}">
                  <a16:creationId xmlns:a16="http://schemas.microsoft.com/office/drawing/2014/main" id="{198E64D4-DBF5-BE0B-E825-E095916D4645}"/>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59" name="Line 37">
              <a:extLst>
                <a:ext uri="{FF2B5EF4-FFF2-40B4-BE49-F238E27FC236}">
                  <a16:creationId xmlns:a16="http://schemas.microsoft.com/office/drawing/2014/main" id="{E5BF53EF-AA58-CAA5-0908-511C5E484E4A}"/>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7653" name="Freeform 38">
            <a:extLst>
              <a:ext uri="{FF2B5EF4-FFF2-40B4-BE49-F238E27FC236}">
                <a16:creationId xmlns:a16="http://schemas.microsoft.com/office/drawing/2014/main" id="{4561DEDB-38D4-874C-E61A-4E2C38538DA5}"/>
              </a:ext>
            </a:extLst>
          </p:cNvPr>
          <p:cNvSpPr>
            <a:spLocks/>
          </p:cNvSpPr>
          <p:nvPr/>
        </p:nvSpPr>
        <p:spPr bwMode="auto">
          <a:xfrm rot="-5400000">
            <a:off x="2309019" y="4439444"/>
            <a:ext cx="195263"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4" name="Line 39">
            <a:extLst>
              <a:ext uri="{FF2B5EF4-FFF2-40B4-BE49-F238E27FC236}">
                <a16:creationId xmlns:a16="http://schemas.microsoft.com/office/drawing/2014/main" id="{79BC663B-D2B1-4F19-9A4C-76C1777AFCC7}"/>
              </a:ext>
            </a:extLst>
          </p:cNvPr>
          <p:cNvSpPr>
            <a:spLocks noChangeShapeType="1"/>
          </p:cNvSpPr>
          <p:nvPr/>
        </p:nvSpPr>
        <p:spPr bwMode="auto">
          <a:xfrm flipH="1">
            <a:off x="2674938" y="4770438"/>
            <a:ext cx="2413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55" name="Text Box 40">
            <a:extLst>
              <a:ext uri="{FF2B5EF4-FFF2-40B4-BE49-F238E27FC236}">
                <a16:creationId xmlns:a16="http://schemas.microsoft.com/office/drawing/2014/main" id="{E2DBE4B8-9CB7-D9F0-E1DD-8EB06373B0E8}"/>
              </a:ext>
            </a:extLst>
          </p:cNvPr>
          <p:cNvSpPr txBox="1">
            <a:spLocks noChangeArrowheads="1"/>
          </p:cNvSpPr>
          <p:nvPr/>
        </p:nvSpPr>
        <p:spPr bwMode="auto">
          <a:xfrm>
            <a:off x="4941888" y="3848100"/>
            <a:ext cx="37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grpSp>
        <p:nvGrpSpPr>
          <p:cNvPr id="197656" name="Group 41">
            <a:extLst>
              <a:ext uri="{FF2B5EF4-FFF2-40B4-BE49-F238E27FC236}">
                <a16:creationId xmlns:a16="http://schemas.microsoft.com/office/drawing/2014/main" id="{FDCAF04E-6398-4080-3372-DEA9DF69F31E}"/>
              </a:ext>
            </a:extLst>
          </p:cNvPr>
          <p:cNvGrpSpPr>
            <a:grpSpLocks/>
          </p:cNvGrpSpPr>
          <p:nvPr/>
        </p:nvGrpSpPr>
        <p:grpSpPr bwMode="auto">
          <a:xfrm>
            <a:off x="3859213" y="3852863"/>
            <a:ext cx="371475" cy="366712"/>
            <a:chOff x="750" y="1854"/>
            <a:chExt cx="234" cy="231"/>
          </a:xfrm>
        </p:grpSpPr>
        <p:sp>
          <p:nvSpPr>
            <p:cNvPr id="197751" name="Text Box 42">
              <a:extLst>
                <a:ext uri="{FF2B5EF4-FFF2-40B4-BE49-F238E27FC236}">
                  <a16:creationId xmlns:a16="http://schemas.microsoft.com/office/drawing/2014/main" id="{1662ADBA-73AC-E477-F974-B7DEFF80E1C0}"/>
                </a:ext>
              </a:extLst>
            </p:cNvPr>
            <p:cNvSpPr txBox="1">
              <a:spLocks noChangeArrowheads="1"/>
            </p:cNvSpPr>
            <p:nvPr/>
          </p:nvSpPr>
          <p:spPr bwMode="auto">
            <a:xfrm>
              <a:off x="750" y="1854"/>
              <a:ext cx="2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sp>
          <p:nvSpPr>
            <p:cNvPr id="197752" name="Line 43">
              <a:extLst>
                <a:ext uri="{FF2B5EF4-FFF2-40B4-BE49-F238E27FC236}">
                  <a16:creationId xmlns:a16="http://schemas.microsoft.com/office/drawing/2014/main" id="{92FFFE89-19D0-1096-5754-A3FAA708BB10}"/>
                </a:ext>
              </a:extLst>
            </p:cNvPr>
            <p:cNvSpPr>
              <a:spLocks noChangeShapeType="1"/>
            </p:cNvSpPr>
            <p:nvPr/>
          </p:nvSpPr>
          <p:spPr bwMode="auto">
            <a:xfrm flipH="1">
              <a:off x="816" y="1895"/>
              <a:ext cx="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197657" name="Group 44">
            <a:extLst>
              <a:ext uri="{FF2B5EF4-FFF2-40B4-BE49-F238E27FC236}">
                <a16:creationId xmlns:a16="http://schemas.microsoft.com/office/drawing/2014/main" id="{8F971CBE-63D3-FB13-722C-854F54267241}"/>
              </a:ext>
            </a:extLst>
          </p:cNvPr>
          <p:cNvGrpSpPr>
            <a:grpSpLocks/>
          </p:cNvGrpSpPr>
          <p:nvPr/>
        </p:nvGrpSpPr>
        <p:grpSpPr bwMode="auto">
          <a:xfrm rot="-5400000">
            <a:off x="6078538" y="4498975"/>
            <a:ext cx="241300" cy="561975"/>
            <a:chOff x="1536" y="2496"/>
            <a:chExt cx="152" cy="354"/>
          </a:xfrm>
        </p:grpSpPr>
        <p:sp>
          <p:nvSpPr>
            <p:cNvPr id="197747" name="Line 45">
              <a:extLst>
                <a:ext uri="{FF2B5EF4-FFF2-40B4-BE49-F238E27FC236}">
                  <a16:creationId xmlns:a16="http://schemas.microsoft.com/office/drawing/2014/main" id="{784EF8CD-D0AB-AA32-17C9-74B6E8CF7F4C}"/>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48" name="Line 46">
              <a:extLst>
                <a:ext uri="{FF2B5EF4-FFF2-40B4-BE49-F238E27FC236}">
                  <a16:creationId xmlns:a16="http://schemas.microsoft.com/office/drawing/2014/main" id="{FBD7C62D-BD08-54E6-1D45-79B93202CF79}"/>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49" name="Line 47">
              <a:extLst>
                <a:ext uri="{FF2B5EF4-FFF2-40B4-BE49-F238E27FC236}">
                  <a16:creationId xmlns:a16="http://schemas.microsoft.com/office/drawing/2014/main" id="{FDE51B5E-7A3F-BFD1-AF8F-0F4B54C26AA8}"/>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50" name="Line 48">
              <a:extLst>
                <a:ext uri="{FF2B5EF4-FFF2-40B4-BE49-F238E27FC236}">
                  <a16:creationId xmlns:a16="http://schemas.microsoft.com/office/drawing/2014/main" id="{D8C346B6-7C3C-03F8-3A69-E635D4972CCD}"/>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658" name="Line 49">
            <a:extLst>
              <a:ext uri="{FF2B5EF4-FFF2-40B4-BE49-F238E27FC236}">
                <a16:creationId xmlns:a16="http://schemas.microsoft.com/office/drawing/2014/main" id="{B5F0A01F-95D3-6C57-DC5C-5C5DC88B5EE2}"/>
              </a:ext>
            </a:extLst>
          </p:cNvPr>
          <p:cNvSpPr>
            <a:spLocks noChangeShapeType="1"/>
          </p:cNvSpPr>
          <p:nvPr/>
        </p:nvSpPr>
        <p:spPr bwMode="auto">
          <a:xfrm flipH="1">
            <a:off x="5638800" y="4776788"/>
            <a:ext cx="3730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59" name="Line 50">
            <a:extLst>
              <a:ext uri="{FF2B5EF4-FFF2-40B4-BE49-F238E27FC236}">
                <a16:creationId xmlns:a16="http://schemas.microsoft.com/office/drawing/2014/main" id="{5EDFE5B1-E8BC-89AE-348F-715280C258A8}"/>
              </a:ext>
            </a:extLst>
          </p:cNvPr>
          <p:cNvSpPr>
            <a:spLocks noChangeShapeType="1"/>
          </p:cNvSpPr>
          <p:nvPr/>
        </p:nvSpPr>
        <p:spPr bwMode="auto">
          <a:xfrm flipH="1">
            <a:off x="6426200" y="4776788"/>
            <a:ext cx="6334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60" name="Line 51">
            <a:extLst>
              <a:ext uri="{FF2B5EF4-FFF2-40B4-BE49-F238E27FC236}">
                <a16:creationId xmlns:a16="http://schemas.microsoft.com/office/drawing/2014/main" id="{FA6A836D-D903-623E-6977-8C410B54F309}"/>
              </a:ext>
            </a:extLst>
          </p:cNvPr>
          <p:cNvSpPr>
            <a:spLocks noChangeShapeType="1"/>
          </p:cNvSpPr>
          <p:nvPr/>
        </p:nvSpPr>
        <p:spPr bwMode="auto">
          <a:xfrm rot="16200000" flipH="1">
            <a:off x="6151562" y="4802188"/>
            <a:ext cx="11461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61" name="Line 52">
            <a:extLst>
              <a:ext uri="{FF2B5EF4-FFF2-40B4-BE49-F238E27FC236}">
                <a16:creationId xmlns:a16="http://schemas.microsoft.com/office/drawing/2014/main" id="{E0F43F36-AC3D-84DD-483D-5D710AC0F977}"/>
              </a:ext>
            </a:extLst>
          </p:cNvPr>
          <p:cNvSpPr>
            <a:spLocks noChangeShapeType="1"/>
          </p:cNvSpPr>
          <p:nvPr/>
        </p:nvSpPr>
        <p:spPr bwMode="auto">
          <a:xfrm rot="16200000" flipH="1">
            <a:off x="5382418" y="4517232"/>
            <a:ext cx="5635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197662" name="Group 53">
            <a:extLst>
              <a:ext uri="{FF2B5EF4-FFF2-40B4-BE49-F238E27FC236}">
                <a16:creationId xmlns:a16="http://schemas.microsoft.com/office/drawing/2014/main" id="{4381F9AC-4978-75B2-28EB-E47EDC4AB29D}"/>
              </a:ext>
            </a:extLst>
          </p:cNvPr>
          <p:cNvGrpSpPr>
            <a:grpSpLocks/>
          </p:cNvGrpSpPr>
          <p:nvPr/>
        </p:nvGrpSpPr>
        <p:grpSpPr bwMode="auto">
          <a:xfrm flipV="1">
            <a:off x="5032375" y="4370388"/>
            <a:ext cx="544513" cy="404812"/>
            <a:chOff x="3472" y="2576"/>
            <a:chExt cx="343" cy="255"/>
          </a:xfrm>
        </p:grpSpPr>
        <p:sp>
          <p:nvSpPr>
            <p:cNvPr id="197740" name="Line 54">
              <a:extLst>
                <a:ext uri="{FF2B5EF4-FFF2-40B4-BE49-F238E27FC236}">
                  <a16:creationId xmlns:a16="http://schemas.microsoft.com/office/drawing/2014/main" id="{F93A6DE2-6507-0454-3F38-6DE7AF31ACE5}"/>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197741" name="Line 55">
              <a:extLst>
                <a:ext uri="{FF2B5EF4-FFF2-40B4-BE49-F238E27FC236}">
                  <a16:creationId xmlns:a16="http://schemas.microsoft.com/office/drawing/2014/main" id="{52D9E3FA-9FF9-240D-EDE1-B68F634DF656}"/>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42" name="Line 56">
              <a:extLst>
                <a:ext uri="{FF2B5EF4-FFF2-40B4-BE49-F238E27FC236}">
                  <a16:creationId xmlns:a16="http://schemas.microsoft.com/office/drawing/2014/main" id="{AF1F7F38-6272-E71E-4AD4-87E2FA3B4659}"/>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43" name="Line 57">
              <a:extLst>
                <a:ext uri="{FF2B5EF4-FFF2-40B4-BE49-F238E27FC236}">
                  <a16:creationId xmlns:a16="http://schemas.microsoft.com/office/drawing/2014/main" id="{9D308D7F-D4BF-07E1-2798-63887C108646}"/>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44" name="Line 58">
              <a:extLst>
                <a:ext uri="{FF2B5EF4-FFF2-40B4-BE49-F238E27FC236}">
                  <a16:creationId xmlns:a16="http://schemas.microsoft.com/office/drawing/2014/main" id="{16A40277-7D28-465E-6A61-C68E8E879F7D}"/>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45" name="Line 59">
              <a:extLst>
                <a:ext uri="{FF2B5EF4-FFF2-40B4-BE49-F238E27FC236}">
                  <a16:creationId xmlns:a16="http://schemas.microsoft.com/office/drawing/2014/main" id="{B9AA9C5B-503F-68B3-4D8B-6D00CCECF661}"/>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46" name="Line 60">
              <a:extLst>
                <a:ext uri="{FF2B5EF4-FFF2-40B4-BE49-F238E27FC236}">
                  <a16:creationId xmlns:a16="http://schemas.microsoft.com/office/drawing/2014/main" id="{CBB6B20E-4729-5C33-C32C-4A0CE367342A}"/>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197663" name="Freeform 61">
            <a:extLst>
              <a:ext uri="{FF2B5EF4-FFF2-40B4-BE49-F238E27FC236}">
                <a16:creationId xmlns:a16="http://schemas.microsoft.com/office/drawing/2014/main" id="{00B8FEE3-7B21-3118-65EB-80472655F269}"/>
              </a:ext>
            </a:extLst>
          </p:cNvPr>
          <p:cNvSpPr>
            <a:spLocks/>
          </p:cNvSpPr>
          <p:nvPr/>
        </p:nvSpPr>
        <p:spPr bwMode="auto">
          <a:xfrm rot="-5400000">
            <a:off x="6084095" y="2440781"/>
            <a:ext cx="195262"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64" name="Line 62">
            <a:extLst>
              <a:ext uri="{FF2B5EF4-FFF2-40B4-BE49-F238E27FC236}">
                <a16:creationId xmlns:a16="http://schemas.microsoft.com/office/drawing/2014/main" id="{B881F3E9-43EE-3283-839F-C74F66FB75EE}"/>
              </a:ext>
            </a:extLst>
          </p:cNvPr>
          <p:cNvSpPr>
            <a:spLocks noChangeShapeType="1"/>
          </p:cNvSpPr>
          <p:nvPr/>
        </p:nvSpPr>
        <p:spPr bwMode="auto">
          <a:xfrm flipH="1">
            <a:off x="4924425" y="2771775"/>
            <a:ext cx="1000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65" name="Line 63">
            <a:extLst>
              <a:ext uri="{FF2B5EF4-FFF2-40B4-BE49-F238E27FC236}">
                <a16:creationId xmlns:a16="http://schemas.microsoft.com/office/drawing/2014/main" id="{C9D6A483-4B81-D808-B2ED-17C211583320}"/>
              </a:ext>
            </a:extLst>
          </p:cNvPr>
          <p:cNvSpPr>
            <a:spLocks noChangeShapeType="1"/>
          </p:cNvSpPr>
          <p:nvPr/>
        </p:nvSpPr>
        <p:spPr bwMode="auto">
          <a:xfrm flipV="1">
            <a:off x="4932363" y="2774950"/>
            <a:ext cx="0" cy="5810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66" name="Oval 64">
            <a:extLst>
              <a:ext uri="{FF2B5EF4-FFF2-40B4-BE49-F238E27FC236}">
                <a16:creationId xmlns:a16="http://schemas.microsoft.com/office/drawing/2014/main" id="{1BA1F188-9691-7055-0EE8-A07DF7ACACB1}"/>
              </a:ext>
            </a:extLst>
          </p:cNvPr>
          <p:cNvSpPr>
            <a:spLocks noChangeArrowheads="1"/>
          </p:cNvSpPr>
          <p:nvPr/>
        </p:nvSpPr>
        <p:spPr bwMode="auto">
          <a:xfrm>
            <a:off x="4564063" y="4729163"/>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67" name="Oval 65">
            <a:extLst>
              <a:ext uri="{FF2B5EF4-FFF2-40B4-BE49-F238E27FC236}">
                <a16:creationId xmlns:a16="http://schemas.microsoft.com/office/drawing/2014/main" id="{27183D2E-6454-9958-9A49-1108AF1E8737}"/>
              </a:ext>
            </a:extLst>
          </p:cNvPr>
          <p:cNvSpPr>
            <a:spLocks noChangeArrowheads="1"/>
          </p:cNvSpPr>
          <p:nvPr/>
        </p:nvSpPr>
        <p:spPr bwMode="auto">
          <a:xfrm>
            <a:off x="4894263" y="3303588"/>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68" name="Oval 66">
            <a:extLst>
              <a:ext uri="{FF2B5EF4-FFF2-40B4-BE49-F238E27FC236}">
                <a16:creationId xmlns:a16="http://schemas.microsoft.com/office/drawing/2014/main" id="{A92A4B64-15D3-161E-893C-B9C1048E7477}"/>
              </a:ext>
            </a:extLst>
          </p:cNvPr>
          <p:cNvSpPr>
            <a:spLocks noChangeArrowheads="1"/>
          </p:cNvSpPr>
          <p:nvPr/>
        </p:nvSpPr>
        <p:spPr bwMode="auto">
          <a:xfrm>
            <a:off x="4891088" y="4733925"/>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69" name="Oval 67">
            <a:extLst>
              <a:ext uri="{FF2B5EF4-FFF2-40B4-BE49-F238E27FC236}">
                <a16:creationId xmlns:a16="http://schemas.microsoft.com/office/drawing/2014/main" id="{13C09C21-0BAC-CA20-198A-9BE59ADCE05D}"/>
              </a:ext>
            </a:extLst>
          </p:cNvPr>
          <p:cNvSpPr>
            <a:spLocks noChangeArrowheads="1"/>
          </p:cNvSpPr>
          <p:nvPr/>
        </p:nvSpPr>
        <p:spPr bwMode="auto">
          <a:xfrm>
            <a:off x="5632450" y="3308350"/>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70" name="Oval 68">
            <a:extLst>
              <a:ext uri="{FF2B5EF4-FFF2-40B4-BE49-F238E27FC236}">
                <a16:creationId xmlns:a16="http://schemas.microsoft.com/office/drawing/2014/main" id="{E26464C4-A93A-BA0B-AFA3-03DC72A8DE4C}"/>
              </a:ext>
            </a:extLst>
          </p:cNvPr>
          <p:cNvSpPr>
            <a:spLocks noChangeArrowheads="1"/>
          </p:cNvSpPr>
          <p:nvPr/>
        </p:nvSpPr>
        <p:spPr bwMode="auto">
          <a:xfrm>
            <a:off x="5627688" y="4737100"/>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71" name="Oval 69">
            <a:extLst>
              <a:ext uri="{FF2B5EF4-FFF2-40B4-BE49-F238E27FC236}">
                <a16:creationId xmlns:a16="http://schemas.microsoft.com/office/drawing/2014/main" id="{F22FEFD0-6EF5-B7F6-ABEE-3C327C0E01CC}"/>
              </a:ext>
            </a:extLst>
          </p:cNvPr>
          <p:cNvSpPr>
            <a:spLocks noChangeArrowheads="1"/>
          </p:cNvSpPr>
          <p:nvPr/>
        </p:nvSpPr>
        <p:spPr bwMode="auto">
          <a:xfrm>
            <a:off x="6691313" y="3295650"/>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72" name="Oval 70">
            <a:extLst>
              <a:ext uri="{FF2B5EF4-FFF2-40B4-BE49-F238E27FC236}">
                <a16:creationId xmlns:a16="http://schemas.microsoft.com/office/drawing/2014/main" id="{0FF17AFC-AF2A-7D4B-4D99-C88E1690EEF3}"/>
              </a:ext>
            </a:extLst>
          </p:cNvPr>
          <p:cNvSpPr>
            <a:spLocks noChangeArrowheads="1"/>
          </p:cNvSpPr>
          <p:nvPr/>
        </p:nvSpPr>
        <p:spPr bwMode="auto">
          <a:xfrm>
            <a:off x="6686550" y="4737100"/>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197673" name="Group 71">
            <a:extLst>
              <a:ext uri="{FF2B5EF4-FFF2-40B4-BE49-F238E27FC236}">
                <a16:creationId xmlns:a16="http://schemas.microsoft.com/office/drawing/2014/main" id="{5ADCA7FC-04E2-F190-66AF-B3F52B742717}"/>
              </a:ext>
            </a:extLst>
          </p:cNvPr>
          <p:cNvGrpSpPr>
            <a:grpSpLocks/>
          </p:cNvGrpSpPr>
          <p:nvPr/>
        </p:nvGrpSpPr>
        <p:grpSpPr bwMode="auto">
          <a:xfrm>
            <a:off x="5672138" y="3595688"/>
            <a:ext cx="1058862" cy="931862"/>
            <a:chOff x="1755" y="1104"/>
            <a:chExt cx="667" cy="587"/>
          </a:xfrm>
        </p:grpSpPr>
        <p:sp>
          <p:nvSpPr>
            <p:cNvPr id="197730" name="AutoShape 72">
              <a:extLst>
                <a:ext uri="{FF2B5EF4-FFF2-40B4-BE49-F238E27FC236}">
                  <a16:creationId xmlns:a16="http://schemas.microsoft.com/office/drawing/2014/main" id="{D7AE1A75-DBBB-E7B4-9845-243AA744A2AB}"/>
                </a:ext>
              </a:extLst>
            </p:cNvPr>
            <p:cNvSpPr>
              <a:spLocks noChangeArrowheads="1"/>
            </p:cNvSpPr>
            <p:nvPr/>
          </p:nvSpPr>
          <p:spPr bwMode="auto">
            <a:xfrm rot="16200000" flipV="1">
              <a:off x="1856" y="1147"/>
              <a:ext cx="587" cy="501"/>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197731" name="Group 73">
              <a:extLst>
                <a:ext uri="{FF2B5EF4-FFF2-40B4-BE49-F238E27FC236}">
                  <a16:creationId xmlns:a16="http://schemas.microsoft.com/office/drawing/2014/main" id="{95F87261-0A37-03F6-5A1C-83B1BFF6E89F}"/>
                </a:ext>
              </a:extLst>
            </p:cNvPr>
            <p:cNvGrpSpPr>
              <a:grpSpLocks/>
            </p:cNvGrpSpPr>
            <p:nvPr/>
          </p:nvGrpSpPr>
          <p:grpSpPr bwMode="auto">
            <a:xfrm>
              <a:off x="1874" y="1282"/>
              <a:ext cx="200" cy="342"/>
              <a:chOff x="4521" y="2087"/>
              <a:chExt cx="200" cy="342"/>
            </a:xfrm>
          </p:grpSpPr>
          <p:sp>
            <p:nvSpPr>
              <p:cNvPr id="197738" name="Text Box 74">
                <a:extLst>
                  <a:ext uri="{FF2B5EF4-FFF2-40B4-BE49-F238E27FC236}">
                    <a16:creationId xmlns:a16="http://schemas.microsoft.com/office/drawing/2014/main" id="{BF92D639-56F4-8FF7-5363-FE81E89C575C}"/>
                  </a:ext>
                </a:extLst>
              </p:cNvPr>
              <p:cNvSpPr txBox="1">
                <a:spLocks noChangeArrowheads="1"/>
              </p:cNvSpPr>
              <p:nvPr/>
            </p:nvSpPr>
            <p:spPr bwMode="auto">
              <a:xfrm flipV="1">
                <a:off x="4521" y="219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97739" name="Line 75">
                <a:extLst>
                  <a:ext uri="{FF2B5EF4-FFF2-40B4-BE49-F238E27FC236}">
                    <a16:creationId xmlns:a16="http://schemas.microsoft.com/office/drawing/2014/main" id="{85DE21D4-7920-DF8D-9E2E-7AD0E07AFE96}"/>
                  </a:ext>
                </a:extLst>
              </p:cNvPr>
              <p:cNvSpPr>
                <a:spLocks noChangeShapeType="1"/>
              </p:cNvSpPr>
              <p:nvPr/>
            </p:nvSpPr>
            <p:spPr bwMode="auto">
              <a:xfrm flipV="1">
                <a:off x="4585" y="208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7732" name="Line 76">
              <a:extLst>
                <a:ext uri="{FF2B5EF4-FFF2-40B4-BE49-F238E27FC236}">
                  <a16:creationId xmlns:a16="http://schemas.microsoft.com/office/drawing/2014/main" id="{48BAE043-24C1-01DA-4B12-0F12A90BABA6}"/>
                </a:ext>
              </a:extLst>
            </p:cNvPr>
            <p:cNvSpPr>
              <a:spLocks noChangeShapeType="1"/>
            </p:cNvSpPr>
            <p:nvPr/>
          </p:nvSpPr>
          <p:spPr bwMode="auto">
            <a:xfrm flipH="1" flipV="1">
              <a:off x="1755" y="151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33" name="Line 77">
              <a:extLst>
                <a:ext uri="{FF2B5EF4-FFF2-40B4-BE49-F238E27FC236}">
                  <a16:creationId xmlns:a16="http://schemas.microsoft.com/office/drawing/2014/main" id="{3D5DDDE3-BB1A-FDBF-D419-735CF1A2AC34}"/>
                </a:ext>
              </a:extLst>
            </p:cNvPr>
            <p:cNvSpPr>
              <a:spLocks noChangeShapeType="1"/>
            </p:cNvSpPr>
            <p:nvPr/>
          </p:nvSpPr>
          <p:spPr bwMode="auto">
            <a:xfrm flipH="1" flipV="1">
              <a:off x="1761" y="1285"/>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34" name="Line 78">
              <a:extLst>
                <a:ext uri="{FF2B5EF4-FFF2-40B4-BE49-F238E27FC236}">
                  <a16:creationId xmlns:a16="http://schemas.microsoft.com/office/drawing/2014/main" id="{536EB7CD-2E72-3A14-5A7B-7038C5525643}"/>
                </a:ext>
              </a:extLst>
            </p:cNvPr>
            <p:cNvSpPr>
              <a:spLocks noChangeShapeType="1"/>
            </p:cNvSpPr>
            <p:nvPr/>
          </p:nvSpPr>
          <p:spPr bwMode="auto">
            <a:xfrm flipH="1" flipV="1">
              <a:off x="2214" y="1284"/>
              <a:ext cx="2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35" name="Line 79">
              <a:extLst>
                <a:ext uri="{FF2B5EF4-FFF2-40B4-BE49-F238E27FC236}">
                  <a16:creationId xmlns:a16="http://schemas.microsoft.com/office/drawing/2014/main" id="{E8F09E77-3605-F0DB-2FBA-E2C28E2E244B}"/>
                </a:ext>
              </a:extLst>
            </p:cNvPr>
            <p:cNvSpPr>
              <a:spLocks noChangeShapeType="1"/>
            </p:cNvSpPr>
            <p:nvPr/>
          </p:nvSpPr>
          <p:spPr bwMode="auto">
            <a:xfrm flipH="1" flipV="1">
              <a:off x="2204" y="1513"/>
              <a:ext cx="21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36" name="Text Box 80">
              <a:extLst>
                <a:ext uri="{FF2B5EF4-FFF2-40B4-BE49-F238E27FC236}">
                  <a16:creationId xmlns:a16="http://schemas.microsoft.com/office/drawing/2014/main" id="{0E6E02B4-AD28-E6E9-CD33-C44FCA6C0604}"/>
                </a:ext>
              </a:extLst>
            </p:cNvPr>
            <p:cNvSpPr txBox="1">
              <a:spLocks noChangeArrowheads="1"/>
            </p:cNvSpPr>
            <p:nvPr/>
          </p:nvSpPr>
          <p:spPr bwMode="auto">
            <a:xfrm>
              <a:off x="2004" y="1210"/>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197737" name="Line 81">
              <a:extLst>
                <a:ext uri="{FF2B5EF4-FFF2-40B4-BE49-F238E27FC236}">
                  <a16:creationId xmlns:a16="http://schemas.microsoft.com/office/drawing/2014/main" id="{3682F039-7606-9AF1-B89E-9FFFC687E70B}"/>
                </a:ext>
              </a:extLst>
            </p:cNvPr>
            <p:cNvSpPr>
              <a:spLocks noChangeShapeType="1"/>
            </p:cNvSpPr>
            <p:nvPr/>
          </p:nvSpPr>
          <p:spPr bwMode="auto">
            <a:xfrm>
              <a:off x="2078" y="147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7674" name="Line 82">
            <a:extLst>
              <a:ext uri="{FF2B5EF4-FFF2-40B4-BE49-F238E27FC236}">
                <a16:creationId xmlns:a16="http://schemas.microsoft.com/office/drawing/2014/main" id="{A5539224-5DB5-556F-C906-A6E74967002B}"/>
              </a:ext>
            </a:extLst>
          </p:cNvPr>
          <p:cNvSpPr>
            <a:spLocks noChangeShapeType="1"/>
          </p:cNvSpPr>
          <p:nvPr/>
        </p:nvSpPr>
        <p:spPr bwMode="auto">
          <a:xfrm rot="16200000" flipH="1">
            <a:off x="4329112" y="3608388"/>
            <a:ext cx="5556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75" name="Oval 83">
            <a:extLst>
              <a:ext uri="{FF2B5EF4-FFF2-40B4-BE49-F238E27FC236}">
                <a16:creationId xmlns:a16="http://schemas.microsoft.com/office/drawing/2014/main" id="{54FBD6A6-E47A-F205-DE59-05CF3BBFCAB4}"/>
              </a:ext>
            </a:extLst>
          </p:cNvPr>
          <p:cNvSpPr>
            <a:spLocks noChangeArrowheads="1"/>
          </p:cNvSpPr>
          <p:nvPr/>
        </p:nvSpPr>
        <p:spPr bwMode="auto">
          <a:xfrm>
            <a:off x="4564063" y="3305175"/>
            <a:ext cx="76200" cy="762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76" name="Line 84">
            <a:extLst>
              <a:ext uri="{FF2B5EF4-FFF2-40B4-BE49-F238E27FC236}">
                <a16:creationId xmlns:a16="http://schemas.microsoft.com/office/drawing/2014/main" id="{DE573FDB-C3C7-04DF-7263-B88E3B64AF5E}"/>
              </a:ext>
            </a:extLst>
          </p:cNvPr>
          <p:cNvSpPr>
            <a:spLocks noChangeShapeType="1"/>
          </p:cNvSpPr>
          <p:nvPr/>
        </p:nvSpPr>
        <p:spPr bwMode="auto">
          <a:xfrm>
            <a:off x="5305425" y="3692525"/>
            <a:ext cx="0" cy="762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77" name="Line 85">
            <a:extLst>
              <a:ext uri="{FF2B5EF4-FFF2-40B4-BE49-F238E27FC236}">
                <a16:creationId xmlns:a16="http://schemas.microsoft.com/office/drawing/2014/main" id="{5174B027-C8E8-16FA-8EA8-665490FD8A8E}"/>
              </a:ext>
            </a:extLst>
          </p:cNvPr>
          <p:cNvSpPr>
            <a:spLocks noChangeShapeType="1"/>
          </p:cNvSpPr>
          <p:nvPr/>
        </p:nvSpPr>
        <p:spPr bwMode="auto">
          <a:xfrm flipH="1">
            <a:off x="6465888" y="2770188"/>
            <a:ext cx="2667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78" name="Freeform 86">
            <a:extLst>
              <a:ext uri="{FF2B5EF4-FFF2-40B4-BE49-F238E27FC236}">
                <a16:creationId xmlns:a16="http://schemas.microsoft.com/office/drawing/2014/main" id="{5E2F6E4D-8762-644D-27E5-1EE5A95ED16A}"/>
              </a:ext>
            </a:extLst>
          </p:cNvPr>
          <p:cNvSpPr>
            <a:spLocks/>
          </p:cNvSpPr>
          <p:nvPr/>
        </p:nvSpPr>
        <p:spPr bwMode="auto">
          <a:xfrm rot="-5400000">
            <a:off x="6082506" y="5029994"/>
            <a:ext cx="195263" cy="663575"/>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79" name="Line 87">
            <a:extLst>
              <a:ext uri="{FF2B5EF4-FFF2-40B4-BE49-F238E27FC236}">
                <a16:creationId xmlns:a16="http://schemas.microsoft.com/office/drawing/2014/main" id="{BCC3F8AC-99CA-B1C5-D038-80431A57B0DE}"/>
              </a:ext>
            </a:extLst>
          </p:cNvPr>
          <p:cNvSpPr>
            <a:spLocks noChangeShapeType="1"/>
          </p:cNvSpPr>
          <p:nvPr/>
        </p:nvSpPr>
        <p:spPr bwMode="auto">
          <a:xfrm flipH="1">
            <a:off x="4922838" y="5360988"/>
            <a:ext cx="10001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80" name="Line 88">
            <a:extLst>
              <a:ext uri="{FF2B5EF4-FFF2-40B4-BE49-F238E27FC236}">
                <a16:creationId xmlns:a16="http://schemas.microsoft.com/office/drawing/2014/main" id="{EA125272-1D22-7E28-8FD3-8D78BF20411D}"/>
              </a:ext>
            </a:extLst>
          </p:cNvPr>
          <p:cNvSpPr>
            <a:spLocks noChangeShapeType="1"/>
          </p:cNvSpPr>
          <p:nvPr/>
        </p:nvSpPr>
        <p:spPr bwMode="auto">
          <a:xfrm flipH="1">
            <a:off x="6464300" y="5359400"/>
            <a:ext cx="2667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81" name="Line 89">
            <a:extLst>
              <a:ext uri="{FF2B5EF4-FFF2-40B4-BE49-F238E27FC236}">
                <a16:creationId xmlns:a16="http://schemas.microsoft.com/office/drawing/2014/main" id="{365F1C72-29F6-BD88-024D-79E21AC452F7}"/>
              </a:ext>
            </a:extLst>
          </p:cNvPr>
          <p:cNvSpPr>
            <a:spLocks noChangeShapeType="1"/>
          </p:cNvSpPr>
          <p:nvPr/>
        </p:nvSpPr>
        <p:spPr bwMode="auto">
          <a:xfrm flipV="1">
            <a:off x="4930775" y="4783138"/>
            <a:ext cx="0" cy="5810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82" name="Oval 90">
            <a:extLst>
              <a:ext uri="{FF2B5EF4-FFF2-40B4-BE49-F238E27FC236}">
                <a16:creationId xmlns:a16="http://schemas.microsoft.com/office/drawing/2014/main" id="{5F594B2A-3E54-1059-17A5-DF343DE676AF}"/>
              </a:ext>
            </a:extLst>
          </p:cNvPr>
          <p:cNvSpPr>
            <a:spLocks noChangeArrowheads="1"/>
          </p:cNvSpPr>
          <p:nvPr/>
        </p:nvSpPr>
        <p:spPr bwMode="auto">
          <a:xfrm>
            <a:off x="7015163" y="3311525"/>
            <a:ext cx="76200" cy="76200"/>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83" name="Oval 91">
            <a:extLst>
              <a:ext uri="{FF2B5EF4-FFF2-40B4-BE49-F238E27FC236}">
                <a16:creationId xmlns:a16="http://schemas.microsoft.com/office/drawing/2014/main" id="{AC89EED4-1EC4-8886-EAC7-20FD40C0E440}"/>
              </a:ext>
            </a:extLst>
          </p:cNvPr>
          <p:cNvSpPr>
            <a:spLocks noChangeArrowheads="1"/>
          </p:cNvSpPr>
          <p:nvPr/>
        </p:nvSpPr>
        <p:spPr bwMode="auto">
          <a:xfrm>
            <a:off x="7016750" y="4740275"/>
            <a:ext cx="76200" cy="76200"/>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84" name="Text Box 92">
            <a:extLst>
              <a:ext uri="{FF2B5EF4-FFF2-40B4-BE49-F238E27FC236}">
                <a16:creationId xmlns:a16="http://schemas.microsoft.com/office/drawing/2014/main" id="{2547E11F-F441-DA68-25C5-2DE8F0F7F0C6}"/>
              </a:ext>
            </a:extLst>
          </p:cNvPr>
          <p:cNvSpPr txBox="1">
            <a:spLocks noChangeArrowheads="1"/>
          </p:cNvSpPr>
          <p:nvPr/>
        </p:nvSpPr>
        <p:spPr bwMode="auto">
          <a:xfrm>
            <a:off x="1677988" y="383540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endParaRPr lang="en-US" altLang="en-US" sz="1800" b="1" i="0" baseline="-25000">
              <a:ea typeface="굴림" panose="020B0600000101010101" pitchFamily="34" charset="-127"/>
              <a:sym typeface="Symbol" panose="05050102010706020507" pitchFamily="18" charset="2"/>
            </a:endParaRPr>
          </a:p>
        </p:txBody>
      </p:sp>
      <p:sp>
        <p:nvSpPr>
          <p:cNvPr id="197685" name="Text Box 93">
            <a:extLst>
              <a:ext uri="{FF2B5EF4-FFF2-40B4-BE49-F238E27FC236}">
                <a16:creationId xmlns:a16="http://schemas.microsoft.com/office/drawing/2014/main" id="{5197D3D7-4FE4-F15C-8DC8-12F0C5F39AF9}"/>
              </a:ext>
            </a:extLst>
          </p:cNvPr>
          <p:cNvSpPr txBox="1">
            <a:spLocks noChangeArrowheads="1"/>
          </p:cNvSpPr>
          <p:nvPr/>
        </p:nvSpPr>
        <p:spPr bwMode="auto">
          <a:xfrm>
            <a:off x="6900863" y="3857625"/>
            <a:ext cx="671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endParaRPr lang="en-US" altLang="en-US" sz="1800" b="1" i="0" baseline="-25000">
              <a:ea typeface="굴림" panose="020B0600000101010101" pitchFamily="34" charset="-127"/>
              <a:sym typeface="Symbol" panose="05050102010706020507" pitchFamily="18" charset="2"/>
            </a:endParaRPr>
          </a:p>
        </p:txBody>
      </p:sp>
      <p:grpSp>
        <p:nvGrpSpPr>
          <p:cNvPr id="197686" name="Group 94">
            <a:extLst>
              <a:ext uri="{FF2B5EF4-FFF2-40B4-BE49-F238E27FC236}">
                <a16:creationId xmlns:a16="http://schemas.microsoft.com/office/drawing/2014/main" id="{8BE9D93F-C0E6-7E71-C0A0-1AAC3F782077}"/>
              </a:ext>
            </a:extLst>
          </p:cNvPr>
          <p:cNvGrpSpPr>
            <a:grpSpLocks/>
          </p:cNvGrpSpPr>
          <p:nvPr/>
        </p:nvGrpSpPr>
        <p:grpSpPr bwMode="auto">
          <a:xfrm>
            <a:off x="2865438" y="2238375"/>
            <a:ext cx="1247775" cy="1157288"/>
            <a:chOff x="1805" y="1584"/>
            <a:chExt cx="786" cy="729"/>
          </a:xfrm>
        </p:grpSpPr>
        <p:grpSp>
          <p:nvGrpSpPr>
            <p:cNvPr id="197710" name="Group 95">
              <a:extLst>
                <a:ext uri="{FF2B5EF4-FFF2-40B4-BE49-F238E27FC236}">
                  <a16:creationId xmlns:a16="http://schemas.microsoft.com/office/drawing/2014/main" id="{AE5D9384-81B7-8525-5A54-ED96BBC8DDCB}"/>
                </a:ext>
              </a:extLst>
            </p:cNvPr>
            <p:cNvGrpSpPr>
              <a:grpSpLocks/>
            </p:cNvGrpSpPr>
            <p:nvPr/>
          </p:nvGrpSpPr>
          <p:grpSpPr bwMode="auto">
            <a:xfrm flipV="1">
              <a:off x="1805" y="1678"/>
              <a:ext cx="240" cy="518"/>
              <a:chOff x="2832" y="629"/>
              <a:chExt cx="240" cy="518"/>
            </a:xfrm>
          </p:grpSpPr>
          <p:sp>
            <p:nvSpPr>
              <p:cNvPr id="197726" name="Oval 96">
                <a:extLst>
                  <a:ext uri="{FF2B5EF4-FFF2-40B4-BE49-F238E27FC236}">
                    <a16:creationId xmlns:a16="http://schemas.microsoft.com/office/drawing/2014/main" id="{DF350F64-CBEC-73A8-A567-C0F268A79123}"/>
                  </a:ext>
                </a:extLst>
              </p:cNvPr>
              <p:cNvSpPr>
                <a:spLocks noChangeArrowheads="1"/>
              </p:cNvSpPr>
              <p:nvPr/>
            </p:nvSpPr>
            <p:spPr bwMode="auto">
              <a:xfrm>
                <a:off x="2832" y="769"/>
                <a:ext cx="240" cy="24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727" name="Line 97">
                <a:extLst>
                  <a:ext uri="{FF2B5EF4-FFF2-40B4-BE49-F238E27FC236}">
                    <a16:creationId xmlns:a16="http://schemas.microsoft.com/office/drawing/2014/main" id="{0043A1A6-5A0C-AC14-C61A-D8DEDDBF31D1}"/>
                  </a:ext>
                </a:extLst>
              </p:cNvPr>
              <p:cNvSpPr>
                <a:spLocks noChangeShapeType="1"/>
              </p:cNvSpPr>
              <p:nvPr/>
            </p:nvSpPr>
            <p:spPr bwMode="auto">
              <a:xfrm>
                <a:off x="2952" y="813"/>
                <a:ext cx="0" cy="15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197728" name="Line 98">
                <a:extLst>
                  <a:ext uri="{FF2B5EF4-FFF2-40B4-BE49-F238E27FC236}">
                    <a16:creationId xmlns:a16="http://schemas.microsoft.com/office/drawing/2014/main" id="{4587806F-2883-4D1D-AB9E-0261EC50EE5C}"/>
                  </a:ext>
                </a:extLst>
              </p:cNvPr>
              <p:cNvSpPr>
                <a:spLocks noChangeShapeType="1"/>
              </p:cNvSpPr>
              <p:nvPr/>
            </p:nvSpPr>
            <p:spPr bwMode="auto">
              <a:xfrm rot="16200000" flipH="1">
                <a:off x="2883" y="69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29" name="Line 99">
                <a:extLst>
                  <a:ext uri="{FF2B5EF4-FFF2-40B4-BE49-F238E27FC236}">
                    <a16:creationId xmlns:a16="http://schemas.microsoft.com/office/drawing/2014/main" id="{696EA566-96BC-5018-A345-6CB153AC7FC7}"/>
                  </a:ext>
                </a:extLst>
              </p:cNvPr>
              <p:cNvSpPr>
                <a:spLocks noChangeShapeType="1"/>
              </p:cNvSpPr>
              <p:nvPr/>
            </p:nvSpPr>
            <p:spPr bwMode="auto">
              <a:xfrm rot="16200000" flipH="1">
                <a:off x="2885" y="107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7711" name="Group 100">
              <a:extLst>
                <a:ext uri="{FF2B5EF4-FFF2-40B4-BE49-F238E27FC236}">
                  <a16:creationId xmlns:a16="http://schemas.microsoft.com/office/drawing/2014/main" id="{CC9C80FD-4D33-94AE-E373-716C12483919}"/>
                </a:ext>
              </a:extLst>
            </p:cNvPr>
            <p:cNvGrpSpPr>
              <a:grpSpLocks/>
            </p:cNvGrpSpPr>
            <p:nvPr/>
          </p:nvGrpSpPr>
          <p:grpSpPr bwMode="auto">
            <a:xfrm flipV="1">
              <a:off x="1859" y="1584"/>
              <a:ext cx="133" cy="222"/>
              <a:chOff x="336" y="2647"/>
              <a:chExt cx="133" cy="222"/>
            </a:xfrm>
          </p:grpSpPr>
          <p:sp>
            <p:nvSpPr>
              <p:cNvPr id="197722" name="Line 101">
                <a:extLst>
                  <a:ext uri="{FF2B5EF4-FFF2-40B4-BE49-F238E27FC236}">
                    <a16:creationId xmlns:a16="http://schemas.microsoft.com/office/drawing/2014/main" id="{277F9AA3-23D5-748B-AFB3-9B9960E882FB}"/>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23" name="Line 102">
                <a:extLst>
                  <a:ext uri="{FF2B5EF4-FFF2-40B4-BE49-F238E27FC236}">
                    <a16:creationId xmlns:a16="http://schemas.microsoft.com/office/drawing/2014/main" id="{09D746B5-7441-FEE6-FC43-5F1972170C63}"/>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24" name="Line 103">
                <a:extLst>
                  <a:ext uri="{FF2B5EF4-FFF2-40B4-BE49-F238E27FC236}">
                    <a16:creationId xmlns:a16="http://schemas.microsoft.com/office/drawing/2014/main" id="{B96F405E-7AB0-0B68-8521-CB7AD4FC1D99}"/>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25" name="Line 104">
                <a:extLst>
                  <a:ext uri="{FF2B5EF4-FFF2-40B4-BE49-F238E27FC236}">
                    <a16:creationId xmlns:a16="http://schemas.microsoft.com/office/drawing/2014/main" id="{E89337BB-5F88-CDF7-E299-EB379095D78A}"/>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712" name="Freeform 105">
              <a:extLst>
                <a:ext uri="{FF2B5EF4-FFF2-40B4-BE49-F238E27FC236}">
                  <a16:creationId xmlns:a16="http://schemas.microsoft.com/office/drawing/2014/main" id="{B078B037-49FD-6485-BBBF-646819F76BA0}"/>
                </a:ext>
              </a:extLst>
            </p:cNvPr>
            <p:cNvSpPr>
              <a:spLocks/>
            </p:cNvSpPr>
            <p:nvPr/>
          </p:nvSpPr>
          <p:spPr bwMode="auto">
            <a:xfrm>
              <a:off x="2472" y="1746"/>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7713" name="Group 106">
              <a:extLst>
                <a:ext uri="{FF2B5EF4-FFF2-40B4-BE49-F238E27FC236}">
                  <a16:creationId xmlns:a16="http://schemas.microsoft.com/office/drawing/2014/main" id="{25094CC4-6F9C-9271-FED1-D752D906FCB4}"/>
                </a:ext>
              </a:extLst>
            </p:cNvPr>
            <p:cNvGrpSpPr>
              <a:grpSpLocks/>
            </p:cNvGrpSpPr>
            <p:nvPr/>
          </p:nvGrpSpPr>
          <p:grpSpPr bwMode="auto">
            <a:xfrm flipV="1">
              <a:off x="2458" y="1589"/>
              <a:ext cx="133" cy="222"/>
              <a:chOff x="336" y="2647"/>
              <a:chExt cx="133" cy="222"/>
            </a:xfrm>
          </p:grpSpPr>
          <p:sp>
            <p:nvSpPr>
              <p:cNvPr id="197718" name="Line 107">
                <a:extLst>
                  <a:ext uri="{FF2B5EF4-FFF2-40B4-BE49-F238E27FC236}">
                    <a16:creationId xmlns:a16="http://schemas.microsoft.com/office/drawing/2014/main" id="{DD0ABB4A-0415-A57E-5CAA-614B89F29161}"/>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19" name="Line 108">
                <a:extLst>
                  <a:ext uri="{FF2B5EF4-FFF2-40B4-BE49-F238E27FC236}">
                    <a16:creationId xmlns:a16="http://schemas.microsoft.com/office/drawing/2014/main" id="{9EA3CC22-51F7-7F06-7951-0BAF743068F8}"/>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20" name="Line 109">
                <a:extLst>
                  <a:ext uri="{FF2B5EF4-FFF2-40B4-BE49-F238E27FC236}">
                    <a16:creationId xmlns:a16="http://schemas.microsoft.com/office/drawing/2014/main" id="{DF115399-050D-0DB6-C6F2-BBD797C0B540}"/>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21" name="Line 110">
                <a:extLst>
                  <a:ext uri="{FF2B5EF4-FFF2-40B4-BE49-F238E27FC236}">
                    <a16:creationId xmlns:a16="http://schemas.microsoft.com/office/drawing/2014/main" id="{304BC108-9565-02A8-2C5A-8AC2782F7E78}"/>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714" name="Line 111">
              <a:extLst>
                <a:ext uri="{FF2B5EF4-FFF2-40B4-BE49-F238E27FC236}">
                  <a16:creationId xmlns:a16="http://schemas.microsoft.com/office/drawing/2014/main" id="{AC801DA4-71FD-A6FE-DA7A-C70AD4AF55DD}"/>
                </a:ext>
              </a:extLst>
            </p:cNvPr>
            <p:cNvSpPr>
              <a:spLocks noChangeShapeType="1"/>
            </p:cNvSpPr>
            <p:nvPr/>
          </p:nvSpPr>
          <p:spPr bwMode="auto">
            <a:xfrm>
              <a:off x="1926" y="2136"/>
              <a:ext cx="0" cy="138"/>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15" name="Line 112">
              <a:extLst>
                <a:ext uri="{FF2B5EF4-FFF2-40B4-BE49-F238E27FC236}">
                  <a16:creationId xmlns:a16="http://schemas.microsoft.com/office/drawing/2014/main" id="{3AD4A602-B801-9454-261A-290F72FAB5C5}"/>
                </a:ext>
              </a:extLst>
            </p:cNvPr>
            <p:cNvSpPr>
              <a:spLocks noChangeShapeType="1"/>
            </p:cNvSpPr>
            <p:nvPr/>
          </p:nvSpPr>
          <p:spPr bwMode="auto">
            <a:xfrm>
              <a:off x="2525" y="2129"/>
              <a:ext cx="0" cy="138"/>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16" name="Oval 113">
              <a:extLst>
                <a:ext uri="{FF2B5EF4-FFF2-40B4-BE49-F238E27FC236}">
                  <a16:creationId xmlns:a16="http://schemas.microsoft.com/office/drawing/2014/main" id="{7DA97D81-5161-ED9F-72AA-809F8DE50377}"/>
                </a:ext>
              </a:extLst>
            </p:cNvPr>
            <p:cNvSpPr>
              <a:spLocks noChangeArrowheads="1"/>
            </p:cNvSpPr>
            <p:nvPr/>
          </p:nvSpPr>
          <p:spPr bwMode="auto">
            <a:xfrm>
              <a:off x="2487" y="2236"/>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717" name="Oval 114">
              <a:extLst>
                <a:ext uri="{FF2B5EF4-FFF2-40B4-BE49-F238E27FC236}">
                  <a16:creationId xmlns:a16="http://schemas.microsoft.com/office/drawing/2014/main" id="{1F7D67D9-AC55-7D4D-9D2A-1B80D1D04811}"/>
                </a:ext>
              </a:extLst>
            </p:cNvPr>
            <p:cNvSpPr>
              <a:spLocks noChangeArrowheads="1"/>
            </p:cNvSpPr>
            <p:nvPr/>
          </p:nvSpPr>
          <p:spPr bwMode="auto">
            <a:xfrm>
              <a:off x="1886" y="2235"/>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197687" name="Group 115">
            <a:extLst>
              <a:ext uri="{FF2B5EF4-FFF2-40B4-BE49-F238E27FC236}">
                <a16:creationId xmlns:a16="http://schemas.microsoft.com/office/drawing/2014/main" id="{8F907281-AF43-69BC-F29B-CAF5B0DF09E0}"/>
              </a:ext>
            </a:extLst>
          </p:cNvPr>
          <p:cNvGrpSpPr>
            <a:grpSpLocks/>
          </p:cNvGrpSpPr>
          <p:nvPr/>
        </p:nvGrpSpPr>
        <p:grpSpPr bwMode="auto">
          <a:xfrm flipV="1">
            <a:off x="2911475" y="4703763"/>
            <a:ext cx="1247775" cy="1157287"/>
            <a:chOff x="1805" y="1584"/>
            <a:chExt cx="786" cy="729"/>
          </a:xfrm>
        </p:grpSpPr>
        <p:grpSp>
          <p:nvGrpSpPr>
            <p:cNvPr id="197690" name="Group 116">
              <a:extLst>
                <a:ext uri="{FF2B5EF4-FFF2-40B4-BE49-F238E27FC236}">
                  <a16:creationId xmlns:a16="http://schemas.microsoft.com/office/drawing/2014/main" id="{6179768A-3AAA-DC7A-0062-7F6AC1A08A8E}"/>
                </a:ext>
              </a:extLst>
            </p:cNvPr>
            <p:cNvGrpSpPr>
              <a:grpSpLocks/>
            </p:cNvGrpSpPr>
            <p:nvPr/>
          </p:nvGrpSpPr>
          <p:grpSpPr bwMode="auto">
            <a:xfrm flipV="1">
              <a:off x="1805" y="1678"/>
              <a:ext cx="240" cy="518"/>
              <a:chOff x="2832" y="629"/>
              <a:chExt cx="240" cy="518"/>
            </a:xfrm>
          </p:grpSpPr>
          <p:sp>
            <p:nvSpPr>
              <p:cNvPr id="197706" name="Oval 117">
                <a:extLst>
                  <a:ext uri="{FF2B5EF4-FFF2-40B4-BE49-F238E27FC236}">
                    <a16:creationId xmlns:a16="http://schemas.microsoft.com/office/drawing/2014/main" id="{CE87FA23-06BF-CFD1-82C6-BC2A62D526F9}"/>
                  </a:ext>
                </a:extLst>
              </p:cNvPr>
              <p:cNvSpPr>
                <a:spLocks noChangeArrowheads="1"/>
              </p:cNvSpPr>
              <p:nvPr/>
            </p:nvSpPr>
            <p:spPr bwMode="auto">
              <a:xfrm>
                <a:off x="2832" y="769"/>
                <a:ext cx="240" cy="24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707" name="Line 118">
                <a:extLst>
                  <a:ext uri="{FF2B5EF4-FFF2-40B4-BE49-F238E27FC236}">
                    <a16:creationId xmlns:a16="http://schemas.microsoft.com/office/drawing/2014/main" id="{994B58F9-3238-5995-DCFA-A1AED0483C25}"/>
                  </a:ext>
                </a:extLst>
              </p:cNvPr>
              <p:cNvSpPr>
                <a:spLocks noChangeShapeType="1"/>
              </p:cNvSpPr>
              <p:nvPr/>
            </p:nvSpPr>
            <p:spPr bwMode="auto">
              <a:xfrm>
                <a:off x="2952" y="813"/>
                <a:ext cx="0" cy="15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197708" name="Line 119">
                <a:extLst>
                  <a:ext uri="{FF2B5EF4-FFF2-40B4-BE49-F238E27FC236}">
                    <a16:creationId xmlns:a16="http://schemas.microsoft.com/office/drawing/2014/main" id="{F9B2F6D1-F3FC-CAAE-24E7-B2FD6FA82EE4}"/>
                  </a:ext>
                </a:extLst>
              </p:cNvPr>
              <p:cNvSpPr>
                <a:spLocks noChangeShapeType="1"/>
              </p:cNvSpPr>
              <p:nvPr/>
            </p:nvSpPr>
            <p:spPr bwMode="auto">
              <a:xfrm rot="16200000" flipH="1">
                <a:off x="2883" y="69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709" name="Line 120">
                <a:extLst>
                  <a:ext uri="{FF2B5EF4-FFF2-40B4-BE49-F238E27FC236}">
                    <a16:creationId xmlns:a16="http://schemas.microsoft.com/office/drawing/2014/main" id="{C3D8EF79-E968-AB87-64C9-064C468ABEA8}"/>
                  </a:ext>
                </a:extLst>
              </p:cNvPr>
              <p:cNvSpPr>
                <a:spLocks noChangeShapeType="1"/>
              </p:cNvSpPr>
              <p:nvPr/>
            </p:nvSpPr>
            <p:spPr bwMode="auto">
              <a:xfrm rot="16200000" flipH="1">
                <a:off x="2885" y="1078"/>
                <a:ext cx="138"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7691" name="Group 121">
              <a:extLst>
                <a:ext uri="{FF2B5EF4-FFF2-40B4-BE49-F238E27FC236}">
                  <a16:creationId xmlns:a16="http://schemas.microsoft.com/office/drawing/2014/main" id="{6179E612-8CC9-7BBB-68B7-AD17FC98977C}"/>
                </a:ext>
              </a:extLst>
            </p:cNvPr>
            <p:cNvGrpSpPr>
              <a:grpSpLocks/>
            </p:cNvGrpSpPr>
            <p:nvPr/>
          </p:nvGrpSpPr>
          <p:grpSpPr bwMode="auto">
            <a:xfrm flipV="1">
              <a:off x="1859" y="1584"/>
              <a:ext cx="133" cy="222"/>
              <a:chOff x="336" y="2647"/>
              <a:chExt cx="133" cy="222"/>
            </a:xfrm>
          </p:grpSpPr>
          <p:sp>
            <p:nvSpPr>
              <p:cNvPr id="197702" name="Line 122">
                <a:extLst>
                  <a:ext uri="{FF2B5EF4-FFF2-40B4-BE49-F238E27FC236}">
                    <a16:creationId xmlns:a16="http://schemas.microsoft.com/office/drawing/2014/main" id="{70C3E8F1-FA6B-F879-0922-10AA3E9E676B}"/>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03" name="Line 123">
                <a:extLst>
                  <a:ext uri="{FF2B5EF4-FFF2-40B4-BE49-F238E27FC236}">
                    <a16:creationId xmlns:a16="http://schemas.microsoft.com/office/drawing/2014/main" id="{60CC9241-5DDA-69BB-609E-CE3AF2C70719}"/>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04" name="Line 124">
                <a:extLst>
                  <a:ext uri="{FF2B5EF4-FFF2-40B4-BE49-F238E27FC236}">
                    <a16:creationId xmlns:a16="http://schemas.microsoft.com/office/drawing/2014/main" id="{261414B8-47F5-074C-98EC-4F8292B7CEEE}"/>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05" name="Line 125">
                <a:extLst>
                  <a:ext uri="{FF2B5EF4-FFF2-40B4-BE49-F238E27FC236}">
                    <a16:creationId xmlns:a16="http://schemas.microsoft.com/office/drawing/2014/main" id="{CAE9CA59-194E-F80F-D571-328C88732448}"/>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692" name="Freeform 126">
              <a:extLst>
                <a:ext uri="{FF2B5EF4-FFF2-40B4-BE49-F238E27FC236}">
                  <a16:creationId xmlns:a16="http://schemas.microsoft.com/office/drawing/2014/main" id="{F1CD4891-C12F-4E15-590F-7A2CE07E6259}"/>
                </a:ext>
              </a:extLst>
            </p:cNvPr>
            <p:cNvSpPr>
              <a:spLocks/>
            </p:cNvSpPr>
            <p:nvPr/>
          </p:nvSpPr>
          <p:spPr bwMode="auto">
            <a:xfrm>
              <a:off x="2472" y="1746"/>
              <a:ext cx="112" cy="397"/>
            </a:xfrm>
            <a:custGeom>
              <a:avLst/>
              <a:gdLst>
                <a:gd name="T0" fmla="*/ 1 w 287"/>
                <a:gd name="T1" fmla="*/ 0 h 1151"/>
                <a:gd name="T2" fmla="*/ 1 w 287"/>
                <a:gd name="T3" fmla="*/ 0 h 1151"/>
                <a:gd name="T4" fmla="*/ 0 w 287"/>
                <a:gd name="T5" fmla="*/ 1 h 1151"/>
                <a:gd name="T6" fmla="*/ 1 w 287"/>
                <a:gd name="T7" fmla="*/ 1 h 1151"/>
                <a:gd name="T8" fmla="*/ 0 w 287"/>
                <a:gd name="T9" fmla="*/ 1 h 1151"/>
                <a:gd name="T10" fmla="*/ 1 w 287"/>
                <a:gd name="T11" fmla="*/ 1 h 1151"/>
                <a:gd name="T12" fmla="*/ 1 w 287"/>
                <a:gd name="T13" fmla="*/ 1 h 1151"/>
                <a:gd name="T14" fmla="*/ 1 w 287"/>
                <a:gd name="T15" fmla="*/ 2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7693" name="Group 127">
              <a:extLst>
                <a:ext uri="{FF2B5EF4-FFF2-40B4-BE49-F238E27FC236}">
                  <a16:creationId xmlns:a16="http://schemas.microsoft.com/office/drawing/2014/main" id="{A5F9A794-2FBA-A569-6634-09D6E37E5742}"/>
                </a:ext>
              </a:extLst>
            </p:cNvPr>
            <p:cNvGrpSpPr>
              <a:grpSpLocks/>
            </p:cNvGrpSpPr>
            <p:nvPr/>
          </p:nvGrpSpPr>
          <p:grpSpPr bwMode="auto">
            <a:xfrm flipV="1">
              <a:off x="2458" y="1589"/>
              <a:ext cx="133" cy="222"/>
              <a:chOff x="336" y="2647"/>
              <a:chExt cx="133" cy="222"/>
            </a:xfrm>
          </p:grpSpPr>
          <p:sp>
            <p:nvSpPr>
              <p:cNvPr id="197698" name="Line 128">
                <a:extLst>
                  <a:ext uri="{FF2B5EF4-FFF2-40B4-BE49-F238E27FC236}">
                    <a16:creationId xmlns:a16="http://schemas.microsoft.com/office/drawing/2014/main" id="{FF10A351-133F-D01E-22BC-082480BCFAB0}"/>
                  </a:ext>
                </a:extLst>
              </p:cNvPr>
              <p:cNvSpPr>
                <a:spLocks noChangeShapeType="1"/>
              </p:cNvSpPr>
              <p:nvPr/>
            </p:nvSpPr>
            <p:spPr bwMode="auto">
              <a:xfrm flipV="1">
                <a:off x="403" y="2647"/>
                <a:ext cx="0" cy="15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699" name="Line 129">
                <a:extLst>
                  <a:ext uri="{FF2B5EF4-FFF2-40B4-BE49-F238E27FC236}">
                    <a16:creationId xmlns:a16="http://schemas.microsoft.com/office/drawing/2014/main" id="{BDF21B83-7DD6-F4B6-B5BC-B40164B696FB}"/>
                  </a:ext>
                </a:extLst>
              </p:cNvPr>
              <p:cNvSpPr>
                <a:spLocks noChangeShapeType="1"/>
              </p:cNvSpPr>
              <p:nvPr/>
            </p:nvSpPr>
            <p:spPr bwMode="auto">
              <a:xfrm>
                <a:off x="336" y="2791"/>
                <a:ext cx="133"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00" name="Line 130">
                <a:extLst>
                  <a:ext uri="{FF2B5EF4-FFF2-40B4-BE49-F238E27FC236}">
                    <a16:creationId xmlns:a16="http://schemas.microsoft.com/office/drawing/2014/main" id="{3A63DCD9-6DC6-DD36-52F8-93DC3501A160}"/>
                  </a:ext>
                </a:extLst>
              </p:cNvPr>
              <p:cNvSpPr>
                <a:spLocks noChangeShapeType="1"/>
              </p:cNvSpPr>
              <p:nvPr/>
            </p:nvSpPr>
            <p:spPr bwMode="auto">
              <a:xfrm>
                <a:off x="363" y="2830"/>
                <a:ext cx="79"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197701" name="Line 131">
                <a:extLst>
                  <a:ext uri="{FF2B5EF4-FFF2-40B4-BE49-F238E27FC236}">
                    <a16:creationId xmlns:a16="http://schemas.microsoft.com/office/drawing/2014/main" id="{EFB721C1-C54C-AF3F-82CC-9CB452F23F63}"/>
                  </a:ext>
                </a:extLst>
              </p:cNvPr>
              <p:cNvSpPr>
                <a:spLocks noChangeShapeType="1"/>
              </p:cNvSpPr>
              <p:nvPr/>
            </p:nvSpPr>
            <p:spPr bwMode="auto">
              <a:xfrm>
                <a:off x="384" y="2869"/>
                <a:ext cx="36" cy="0"/>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197694" name="Line 132">
              <a:extLst>
                <a:ext uri="{FF2B5EF4-FFF2-40B4-BE49-F238E27FC236}">
                  <a16:creationId xmlns:a16="http://schemas.microsoft.com/office/drawing/2014/main" id="{DC927B47-5185-677B-B89A-34794E8A37F8}"/>
                </a:ext>
              </a:extLst>
            </p:cNvPr>
            <p:cNvSpPr>
              <a:spLocks noChangeShapeType="1"/>
            </p:cNvSpPr>
            <p:nvPr/>
          </p:nvSpPr>
          <p:spPr bwMode="auto">
            <a:xfrm>
              <a:off x="1926" y="2136"/>
              <a:ext cx="0" cy="138"/>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95" name="Line 133">
              <a:extLst>
                <a:ext uri="{FF2B5EF4-FFF2-40B4-BE49-F238E27FC236}">
                  <a16:creationId xmlns:a16="http://schemas.microsoft.com/office/drawing/2014/main" id="{694226FC-F2CD-8B13-8DDF-C55FCCD43B76}"/>
                </a:ext>
              </a:extLst>
            </p:cNvPr>
            <p:cNvSpPr>
              <a:spLocks noChangeShapeType="1"/>
            </p:cNvSpPr>
            <p:nvPr/>
          </p:nvSpPr>
          <p:spPr bwMode="auto">
            <a:xfrm>
              <a:off x="2525" y="2129"/>
              <a:ext cx="0" cy="138"/>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96" name="Oval 134">
              <a:extLst>
                <a:ext uri="{FF2B5EF4-FFF2-40B4-BE49-F238E27FC236}">
                  <a16:creationId xmlns:a16="http://schemas.microsoft.com/office/drawing/2014/main" id="{A08DF839-9609-322A-2CEE-CC8D362A0F12}"/>
                </a:ext>
              </a:extLst>
            </p:cNvPr>
            <p:cNvSpPr>
              <a:spLocks noChangeArrowheads="1"/>
            </p:cNvSpPr>
            <p:nvPr/>
          </p:nvSpPr>
          <p:spPr bwMode="auto">
            <a:xfrm>
              <a:off x="2487" y="2236"/>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7697" name="Oval 135">
              <a:extLst>
                <a:ext uri="{FF2B5EF4-FFF2-40B4-BE49-F238E27FC236}">
                  <a16:creationId xmlns:a16="http://schemas.microsoft.com/office/drawing/2014/main" id="{7EEE39CC-E596-A108-BAB5-3E5081BC1832}"/>
                </a:ext>
              </a:extLst>
            </p:cNvPr>
            <p:cNvSpPr>
              <a:spLocks noChangeArrowheads="1"/>
            </p:cNvSpPr>
            <p:nvPr/>
          </p:nvSpPr>
          <p:spPr bwMode="auto">
            <a:xfrm>
              <a:off x="1886" y="2235"/>
              <a:ext cx="83" cy="77"/>
            </a:xfrm>
            <a:prstGeom prst="ellipse">
              <a:avLst/>
            </a:prstGeom>
            <a:solidFill>
              <a:srgbClr val="0000FF"/>
            </a:solidFill>
            <a:ln w="12700">
              <a:solidFill>
                <a:srgbClr val="0000FF"/>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97688" name="Text Box 136">
            <a:extLst>
              <a:ext uri="{FF2B5EF4-FFF2-40B4-BE49-F238E27FC236}">
                <a16:creationId xmlns:a16="http://schemas.microsoft.com/office/drawing/2014/main" id="{9A28A1D6-763F-B5DD-AC40-27FF80B057F4}"/>
              </a:ext>
            </a:extLst>
          </p:cNvPr>
          <p:cNvSpPr txBox="1">
            <a:spLocks noChangeArrowheads="1"/>
          </p:cNvSpPr>
          <p:nvPr/>
        </p:nvSpPr>
        <p:spPr bwMode="auto">
          <a:xfrm>
            <a:off x="3327400" y="25606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a:solidFill>
                  <a:srgbClr val="0000FF"/>
                </a:solidFill>
                <a:ea typeface="굴림" panose="020B0600000101010101" pitchFamily="34" charset="-127"/>
              </a:rPr>
              <a:t>or</a:t>
            </a:r>
            <a:endParaRPr lang="en-US" altLang="en-US" b="1">
              <a:solidFill>
                <a:srgbClr val="0000FF"/>
              </a:solidFill>
              <a:ea typeface="굴림" panose="020B0600000101010101" pitchFamily="34" charset="-127"/>
              <a:sym typeface="Symbol" panose="05050102010706020507" pitchFamily="18" charset="2"/>
            </a:endParaRPr>
          </a:p>
        </p:txBody>
      </p:sp>
      <p:sp>
        <p:nvSpPr>
          <p:cNvPr id="197689" name="Text Box 137">
            <a:extLst>
              <a:ext uri="{FF2B5EF4-FFF2-40B4-BE49-F238E27FC236}">
                <a16:creationId xmlns:a16="http://schemas.microsoft.com/office/drawing/2014/main" id="{C025509E-EF5F-B7DD-F594-1BF103E31BD7}"/>
              </a:ext>
            </a:extLst>
          </p:cNvPr>
          <p:cNvSpPr txBox="1">
            <a:spLocks noChangeArrowheads="1"/>
          </p:cNvSpPr>
          <p:nvPr/>
        </p:nvSpPr>
        <p:spPr bwMode="auto">
          <a:xfrm>
            <a:off x="3375025" y="50657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b="1">
                <a:solidFill>
                  <a:srgbClr val="0000FF"/>
                </a:solidFill>
                <a:ea typeface="굴림" panose="020B0600000101010101" pitchFamily="34" charset="-127"/>
              </a:rPr>
              <a:t>or</a:t>
            </a:r>
            <a:endParaRPr lang="en-US" altLang="en-US" b="1">
              <a:solidFill>
                <a:srgbClr val="0000FF"/>
              </a:solidFill>
              <a:ea typeface="굴림" panose="020B0600000101010101" pitchFamily="34" charset="-127"/>
              <a:sym typeface="Symbol" panose="05050102010706020507" pitchFamily="18" charset="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灯片编号占位符 11">
            <a:extLst>
              <a:ext uri="{FF2B5EF4-FFF2-40B4-BE49-F238E27FC236}">
                <a16:creationId xmlns:a16="http://schemas.microsoft.com/office/drawing/2014/main" id="{96CC56B8-7540-10DC-AD71-16B9CAFC9F8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5635A0B-1B4B-43E5-A59C-3D6170C3D3D5}" type="slidenum">
              <a:rPr lang="en-US" altLang="en-US" sz="1600">
                <a:ea typeface="굴림" panose="020B0600000101010101" pitchFamily="34" charset="-127"/>
              </a:rPr>
              <a:pPr eaLnBrk="1" hangingPunct="1">
                <a:spcBef>
                  <a:spcPct val="0"/>
                </a:spcBef>
                <a:buFontTx/>
                <a:buNone/>
              </a:pPr>
              <a:t>192</a:t>
            </a:fld>
            <a:endParaRPr lang="en-US" altLang="en-US" sz="1600">
              <a:ea typeface="굴림" panose="020B0600000101010101" pitchFamily="34" charset="-127"/>
            </a:endParaRPr>
          </a:p>
        </p:txBody>
      </p:sp>
      <p:sp>
        <p:nvSpPr>
          <p:cNvPr id="198659" name="Rectangle 2">
            <a:extLst>
              <a:ext uri="{FF2B5EF4-FFF2-40B4-BE49-F238E27FC236}">
                <a16:creationId xmlns:a16="http://schemas.microsoft.com/office/drawing/2014/main" id="{BE743BB3-48CC-649A-FD27-DD8998221333}"/>
              </a:ext>
            </a:extLst>
          </p:cNvPr>
          <p:cNvSpPr>
            <a:spLocks noGrp="1" noChangeArrowheads="1"/>
          </p:cNvSpPr>
          <p:nvPr>
            <p:ph type="title" idx="4294967295"/>
          </p:nvPr>
        </p:nvSpPr>
        <p:spPr/>
        <p:txBody>
          <a:bodyPr/>
          <a:lstStyle/>
          <a:p>
            <a:pPr eaLnBrk="1" hangingPunct="1"/>
            <a:r>
              <a:rPr lang="en-US" altLang="en-US"/>
              <a:t>Switching Dynamics</a:t>
            </a:r>
          </a:p>
        </p:txBody>
      </p:sp>
      <p:sp>
        <p:nvSpPr>
          <p:cNvPr id="198660" name="Rectangle 3">
            <a:extLst>
              <a:ext uri="{FF2B5EF4-FFF2-40B4-BE49-F238E27FC236}">
                <a16:creationId xmlns:a16="http://schemas.microsoft.com/office/drawing/2014/main" id="{B556C646-0936-AC61-0579-2FF35D7D1A51}"/>
              </a:ext>
            </a:extLst>
          </p:cNvPr>
          <p:cNvSpPr>
            <a:spLocks noGrp="1" noChangeArrowheads="1"/>
          </p:cNvSpPr>
          <p:nvPr>
            <p:ph type="body" sz="half" idx="4294967295"/>
          </p:nvPr>
        </p:nvSpPr>
        <p:spPr>
          <a:xfrm>
            <a:off x="484188" y="1962150"/>
            <a:ext cx="2700337" cy="3014663"/>
          </a:xfrm>
        </p:spPr>
        <p:txBody>
          <a:bodyPr/>
          <a:lstStyle/>
          <a:p>
            <a:pPr marL="228600" indent="-228600" eaLnBrk="1" hangingPunct="1">
              <a:spcBef>
                <a:spcPct val="60000"/>
              </a:spcBef>
            </a:pPr>
            <a:r>
              <a:rPr lang="en-US" altLang="en-US" sz="2000"/>
              <a:t>Track and hold operation</a:t>
            </a:r>
          </a:p>
          <a:p>
            <a:pPr marL="228600" indent="-228600" eaLnBrk="1" hangingPunct="1">
              <a:spcBef>
                <a:spcPct val="60000"/>
              </a:spcBef>
            </a:pPr>
            <a:r>
              <a:rPr lang="en-US" altLang="en-US" sz="2000"/>
              <a:t>Time constant depends on </a:t>
            </a:r>
            <a:br>
              <a:rPr lang="en-US" altLang="en-US" sz="2000"/>
            </a:br>
            <a:r>
              <a:rPr lang="en-US" altLang="en-US" sz="2000"/>
              <a:t>duty cycle</a:t>
            </a:r>
          </a:p>
          <a:p>
            <a:pPr marL="228600" indent="-228600" eaLnBrk="1" hangingPunct="1">
              <a:spcBef>
                <a:spcPct val="60000"/>
              </a:spcBef>
            </a:pPr>
            <a:r>
              <a:rPr lang="en-US" altLang="en-US" sz="2000"/>
              <a:t>Time constant independent of clock frequency</a:t>
            </a:r>
          </a:p>
        </p:txBody>
      </p:sp>
      <p:pic>
        <p:nvPicPr>
          <p:cNvPr id="198661" name="Picture 4">
            <a:extLst>
              <a:ext uri="{FF2B5EF4-FFF2-40B4-BE49-F238E27FC236}">
                <a16:creationId xmlns:a16="http://schemas.microsoft.com/office/drawing/2014/main" id="{02D5C2EF-487F-EAC4-5F58-D6CB953BC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96975"/>
            <a:ext cx="61817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灯片编号占位符 11">
            <a:extLst>
              <a:ext uri="{FF2B5EF4-FFF2-40B4-BE49-F238E27FC236}">
                <a16:creationId xmlns:a16="http://schemas.microsoft.com/office/drawing/2014/main" id="{0D7F7CA0-15C6-E148-7E58-2206E496C08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50B5856-2C8B-4266-8AD6-1EF83ED0CFD7}" type="slidenum">
              <a:rPr lang="en-US" altLang="en-US" sz="1600">
                <a:ea typeface="굴림" panose="020B0600000101010101" pitchFamily="34" charset="-127"/>
              </a:rPr>
              <a:pPr eaLnBrk="1" hangingPunct="1">
                <a:spcBef>
                  <a:spcPct val="0"/>
                </a:spcBef>
                <a:buFontTx/>
                <a:buNone/>
              </a:pPr>
              <a:t>193</a:t>
            </a:fld>
            <a:endParaRPr lang="en-US" altLang="en-US" sz="1600">
              <a:ea typeface="굴림" panose="020B0600000101010101" pitchFamily="34" charset="-127"/>
            </a:endParaRPr>
          </a:p>
        </p:txBody>
      </p:sp>
      <p:sp>
        <p:nvSpPr>
          <p:cNvPr id="199683" name="Text Box 2">
            <a:extLst>
              <a:ext uri="{FF2B5EF4-FFF2-40B4-BE49-F238E27FC236}">
                <a16:creationId xmlns:a16="http://schemas.microsoft.com/office/drawing/2014/main" id="{1B7C158F-37AA-E383-96BF-BCDD6B2335F2}"/>
              </a:ext>
            </a:extLst>
          </p:cNvPr>
          <p:cNvSpPr txBox="1">
            <a:spLocks noChangeArrowheads="1"/>
          </p:cNvSpPr>
          <p:nvPr/>
        </p:nvSpPr>
        <p:spPr bwMode="auto">
          <a:xfrm>
            <a:off x="142875" y="2168525"/>
            <a:ext cx="3995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b="1" i="0">
                <a:ea typeface="굴림" panose="020B0600000101010101" pitchFamily="34" charset="-127"/>
              </a:rPr>
              <a:t>f</a:t>
            </a:r>
            <a:r>
              <a:rPr lang="en-US" altLang="en-US" sz="2000" b="1" i="0" baseline="-25000">
                <a:ea typeface="굴림" panose="020B0600000101010101" pitchFamily="34" charset="-127"/>
              </a:rPr>
              <a:t>corner</a:t>
            </a:r>
            <a:r>
              <a:rPr lang="en-US" altLang="en-US" sz="2000" b="1" i="0">
                <a:ea typeface="굴림" panose="020B0600000101010101" pitchFamily="34" charset="-127"/>
              </a:rPr>
              <a:t> = f</a:t>
            </a:r>
            <a:r>
              <a:rPr lang="en-US" altLang="en-US" sz="2000" b="1" i="0" baseline="-25000">
                <a:ea typeface="굴림" panose="020B0600000101010101" pitchFamily="34" charset="-127"/>
              </a:rPr>
              <a:t>continuous</a:t>
            </a:r>
            <a:r>
              <a:rPr lang="en-US" altLang="en-US" sz="1600" b="1" i="0">
                <a:ea typeface="굴림" panose="020B0600000101010101" pitchFamily="34" charset="-127"/>
              </a:rPr>
              <a:t> x </a:t>
            </a:r>
            <a:r>
              <a:rPr lang="en-US" altLang="en-US" sz="1800" b="1" i="0">
                <a:ea typeface="굴림" panose="020B0600000101010101" pitchFamily="34" charset="-127"/>
              </a:rPr>
              <a:t>duty cycle / 100</a:t>
            </a:r>
            <a:endParaRPr lang="en-US" altLang="en-US" sz="2000" b="1" i="0">
              <a:ea typeface="굴림" panose="020B0600000101010101" pitchFamily="34" charset="-127"/>
            </a:endParaRPr>
          </a:p>
        </p:txBody>
      </p:sp>
      <p:sp>
        <p:nvSpPr>
          <p:cNvPr id="199684" name="Text Box 3">
            <a:extLst>
              <a:ext uri="{FF2B5EF4-FFF2-40B4-BE49-F238E27FC236}">
                <a16:creationId xmlns:a16="http://schemas.microsoft.com/office/drawing/2014/main" id="{0CB6DDCF-132D-227F-2993-CBCAF510B3DA}"/>
              </a:ext>
            </a:extLst>
          </p:cNvPr>
          <p:cNvSpPr txBox="1">
            <a:spLocks noChangeArrowheads="1"/>
          </p:cNvSpPr>
          <p:nvPr/>
        </p:nvSpPr>
        <p:spPr bwMode="auto">
          <a:xfrm>
            <a:off x="1257300" y="2800350"/>
            <a:ext cx="194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r>
              <a:rPr lang="en-US" altLang="en-US" sz="1800" b="1" i="0" baseline="-25000">
                <a:ea typeface="굴림" panose="020B0600000101010101" pitchFamily="34" charset="-127"/>
              </a:rPr>
              <a:t>continuous</a:t>
            </a:r>
            <a:r>
              <a:rPr lang="en-US" altLang="en-US" sz="1800" b="1" i="0">
                <a:ea typeface="굴림" panose="020B0600000101010101" pitchFamily="34" charset="-127"/>
              </a:rPr>
              <a:t> = 4MHz</a:t>
            </a:r>
          </a:p>
        </p:txBody>
      </p:sp>
      <p:sp>
        <p:nvSpPr>
          <p:cNvPr id="199685" name="Rectangle 4">
            <a:extLst>
              <a:ext uri="{FF2B5EF4-FFF2-40B4-BE49-F238E27FC236}">
                <a16:creationId xmlns:a16="http://schemas.microsoft.com/office/drawing/2014/main" id="{1E1664C8-CD28-4839-AF21-DEBBD24D7816}"/>
              </a:ext>
            </a:extLst>
          </p:cNvPr>
          <p:cNvSpPr>
            <a:spLocks noChangeArrowheads="1"/>
          </p:cNvSpPr>
          <p:nvPr/>
        </p:nvSpPr>
        <p:spPr bwMode="auto">
          <a:xfrm>
            <a:off x="1166813" y="33607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f</a:t>
            </a:r>
            <a:r>
              <a:rPr lang="en-US" altLang="en-US" sz="1800" b="1" i="0" baseline="-25000">
                <a:solidFill>
                  <a:srgbClr val="000000"/>
                </a:solidFill>
                <a:ea typeface="굴림" panose="020B0600000101010101" pitchFamily="34" charset="-127"/>
              </a:rPr>
              <a:t>corner</a:t>
            </a:r>
          </a:p>
        </p:txBody>
      </p:sp>
      <p:sp>
        <p:nvSpPr>
          <p:cNvPr id="199686" name="Rectangle 5">
            <a:extLst>
              <a:ext uri="{FF2B5EF4-FFF2-40B4-BE49-F238E27FC236}">
                <a16:creationId xmlns:a16="http://schemas.microsoft.com/office/drawing/2014/main" id="{AA41C822-E622-04BF-7E93-2EED557DD176}"/>
              </a:ext>
            </a:extLst>
          </p:cNvPr>
          <p:cNvSpPr>
            <a:spLocks noChangeArrowheads="1"/>
          </p:cNvSpPr>
          <p:nvPr/>
        </p:nvSpPr>
        <p:spPr bwMode="auto">
          <a:xfrm>
            <a:off x="1141413" y="3887788"/>
            <a:ext cx="596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1MHz</a:t>
            </a:r>
            <a:endParaRPr lang="en-US" altLang="en-US" sz="1800" b="1" i="0">
              <a:ea typeface="굴림" panose="020B0600000101010101" pitchFamily="34" charset="-127"/>
            </a:endParaRPr>
          </a:p>
        </p:txBody>
      </p:sp>
      <p:sp>
        <p:nvSpPr>
          <p:cNvPr id="199687" name="Rectangle 6">
            <a:extLst>
              <a:ext uri="{FF2B5EF4-FFF2-40B4-BE49-F238E27FC236}">
                <a16:creationId xmlns:a16="http://schemas.microsoft.com/office/drawing/2014/main" id="{DE1E6221-E83F-3D50-1C23-376E96301999}"/>
              </a:ext>
            </a:extLst>
          </p:cNvPr>
          <p:cNvSpPr>
            <a:spLocks noChangeArrowheads="1"/>
          </p:cNvSpPr>
          <p:nvPr/>
        </p:nvSpPr>
        <p:spPr bwMode="auto">
          <a:xfrm>
            <a:off x="1141413" y="4392613"/>
            <a:ext cx="596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2MHz</a:t>
            </a:r>
            <a:endParaRPr lang="en-US" altLang="en-US" sz="1800" b="1" i="0">
              <a:ea typeface="굴림" panose="020B0600000101010101" pitchFamily="34" charset="-127"/>
            </a:endParaRPr>
          </a:p>
        </p:txBody>
      </p:sp>
      <p:sp>
        <p:nvSpPr>
          <p:cNvPr id="199688" name="Rectangle 7">
            <a:extLst>
              <a:ext uri="{FF2B5EF4-FFF2-40B4-BE49-F238E27FC236}">
                <a16:creationId xmlns:a16="http://schemas.microsoft.com/office/drawing/2014/main" id="{A79ECB24-5848-3DE7-2B16-6ADD8B6FD715}"/>
              </a:ext>
            </a:extLst>
          </p:cNvPr>
          <p:cNvSpPr>
            <a:spLocks noChangeArrowheads="1"/>
          </p:cNvSpPr>
          <p:nvPr/>
        </p:nvSpPr>
        <p:spPr bwMode="auto">
          <a:xfrm>
            <a:off x="1141413" y="4897438"/>
            <a:ext cx="596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3MHz</a:t>
            </a:r>
            <a:endParaRPr lang="en-US" altLang="en-US" sz="1800" b="1" i="0">
              <a:ea typeface="굴림" panose="020B0600000101010101" pitchFamily="34" charset="-127"/>
            </a:endParaRPr>
          </a:p>
        </p:txBody>
      </p:sp>
      <p:sp>
        <p:nvSpPr>
          <p:cNvPr id="199689" name="Rectangle 8">
            <a:extLst>
              <a:ext uri="{FF2B5EF4-FFF2-40B4-BE49-F238E27FC236}">
                <a16:creationId xmlns:a16="http://schemas.microsoft.com/office/drawing/2014/main" id="{92039D69-8CCE-95B4-A60B-C01579AE3350}"/>
              </a:ext>
            </a:extLst>
          </p:cNvPr>
          <p:cNvSpPr>
            <a:spLocks noChangeArrowheads="1"/>
          </p:cNvSpPr>
          <p:nvPr/>
        </p:nvSpPr>
        <p:spPr bwMode="auto">
          <a:xfrm>
            <a:off x="1960563" y="390366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25%</a:t>
            </a:r>
            <a:endParaRPr lang="en-US" altLang="en-US" sz="1800" b="1" i="0">
              <a:ea typeface="굴림" panose="020B0600000101010101" pitchFamily="34" charset="-127"/>
            </a:endParaRPr>
          </a:p>
        </p:txBody>
      </p:sp>
      <p:sp>
        <p:nvSpPr>
          <p:cNvPr id="199690" name="Rectangle 9">
            <a:extLst>
              <a:ext uri="{FF2B5EF4-FFF2-40B4-BE49-F238E27FC236}">
                <a16:creationId xmlns:a16="http://schemas.microsoft.com/office/drawing/2014/main" id="{4704DAD9-4E69-2F4F-BB21-F1A052F4072E}"/>
              </a:ext>
            </a:extLst>
          </p:cNvPr>
          <p:cNvSpPr>
            <a:spLocks noChangeArrowheads="1"/>
          </p:cNvSpPr>
          <p:nvPr/>
        </p:nvSpPr>
        <p:spPr bwMode="auto">
          <a:xfrm>
            <a:off x="1947863" y="4400550"/>
            <a:ext cx="18684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00"/>
                </a:solidFill>
                <a:ea typeface="굴림" panose="020B0600000101010101" pitchFamily="34" charset="-127"/>
              </a:rPr>
              <a:t>50% </a:t>
            </a:r>
            <a:r>
              <a:rPr lang="en-US" altLang="en-US" sz="1800" b="1" i="0">
                <a:ea typeface="굴림" panose="020B0600000101010101" pitchFamily="34" charset="-127"/>
              </a:rPr>
              <a:t>nominal</a:t>
            </a:r>
          </a:p>
          <a:p>
            <a:pPr algn="ctr" eaLnBrk="1" hangingPunct="1">
              <a:spcBef>
                <a:spcPct val="0"/>
              </a:spcBef>
              <a:buFontTx/>
              <a:buNone/>
            </a:pPr>
            <a:endParaRPr lang="en-US" altLang="en-US" sz="1800" b="1" i="0">
              <a:ea typeface="굴림" panose="020B0600000101010101" pitchFamily="34" charset="-127"/>
            </a:endParaRPr>
          </a:p>
        </p:txBody>
      </p:sp>
      <p:sp>
        <p:nvSpPr>
          <p:cNvPr id="199691" name="Rectangle 10">
            <a:extLst>
              <a:ext uri="{FF2B5EF4-FFF2-40B4-BE49-F238E27FC236}">
                <a16:creationId xmlns:a16="http://schemas.microsoft.com/office/drawing/2014/main" id="{06C17A74-089E-CE2B-A779-D90D0335941F}"/>
              </a:ext>
            </a:extLst>
          </p:cNvPr>
          <p:cNvSpPr>
            <a:spLocks noChangeArrowheads="1"/>
          </p:cNvSpPr>
          <p:nvPr/>
        </p:nvSpPr>
        <p:spPr bwMode="auto">
          <a:xfrm>
            <a:off x="1978025" y="4911725"/>
            <a:ext cx="4333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700" b="1" i="0">
                <a:solidFill>
                  <a:srgbClr val="000000"/>
                </a:solidFill>
                <a:ea typeface="굴림" panose="020B0600000101010101" pitchFamily="34" charset="-127"/>
              </a:rPr>
              <a:t>75%</a:t>
            </a:r>
            <a:endParaRPr lang="en-US" altLang="en-US" sz="1400" b="1" i="0">
              <a:ea typeface="굴림" panose="020B0600000101010101" pitchFamily="34" charset="-127"/>
            </a:endParaRPr>
          </a:p>
        </p:txBody>
      </p:sp>
      <p:sp>
        <p:nvSpPr>
          <p:cNvPr id="199692" name="Line 11">
            <a:extLst>
              <a:ext uri="{FF2B5EF4-FFF2-40B4-BE49-F238E27FC236}">
                <a16:creationId xmlns:a16="http://schemas.microsoft.com/office/drawing/2014/main" id="{9FAEDE4E-8707-D1C0-575C-F66E366CA25E}"/>
              </a:ext>
            </a:extLst>
          </p:cNvPr>
          <p:cNvSpPr>
            <a:spLocks noChangeShapeType="1"/>
          </p:cNvSpPr>
          <p:nvPr/>
        </p:nvSpPr>
        <p:spPr bwMode="auto">
          <a:xfrm>
            <a:off x="1055688" y="3725863"/>
            <a:ext cx="2436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9693" name="Group 12">
            <a:extLst>
              <a:ext uri="{FF2B5EF4-FFF2-40B4-BE49-F238E27FC236}">
                <a16:creationId xmlns:a16="http://schemas.microsoft.com/office/drawing/2014/main" id="{8AACF226-B50C-71E6-6CE7-6E5E0FD4DF9A}"/>
              </a:ext>
            </a:extLst>
          </p:cNvPr>
          <p:cNvGrpSpPr>
            <a:grpSpLocks/>
          </p:cNvGrpSpPr>
          <p:nvPr/>
        </p:nvGrpSpPr>
        <p:grpSpPr bwMode="auto">
          <a:xfrm>
            <a:off x="392113" y="3725863"/>
            <a:ext cx="663575" cy="1520825"/>
            <a:chOff x="265" y="2587"/>
            <a:chExt cx="418" cy="958"/>
          </a:xfrm>
        </p:grpSpPr>
        <p:sp>
          <p:nvSpPr>
            <p:cNvPr id="199705" name="Rectangle 13">
              <a:extLst>
                <a:ext uri="{FF2B5EF4-FFF2-40B4-BE49-F238E27FC236}">
                  <a16:creationId xmlns:a16="http://schemas.microsoft.com/office/drawing/2014/main" id="{49AC7E40-7226-E0F7-B903-203322CD9901}"/>
                </a:ext>
              </a:extLst>
            </p:cNvPr>
            <p:cNvSpPr>
              <a:spLocks noChangeArrowheads="1"/>
            </p:cNvSpPr>
            <p:nvPr/>
          </p:nvSpPr>
          <p:spPr bwMode="auto">
            <a:xfrm>
              <a:off x="265" y="2587"/>
              <a:ext cx="418" cy="9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9706" name="Rectangle 14">
              <a:extLst>
                <a:ext uri="{FF2B5EF4-FFF2-40B4-BE49-F238E27FC236}">
                  <a16:creationId xmlns:a16="http://schemas.microsoft.com/office/drawing/2014/main" id="{8E406BDE-C8EF-35EF-F3E4-18909F65B5C0}"/>
                </a:ext>
              </a:extLst>
            </p:cNvPr>
            <p:cNvSpPr>
              <a:spLocks noChangeArrowheads="1"/>
            </p:cNvSpPr>
            <p:nvPr/>
          </p:nvSpPr>
          <p:spPr bwMode="auto">
            <a:xfrm>
              <a:off x="265" y="2587"/>
              <a:ext cx="418" cy="958"/>
            </a:xfrm>
            <a:prstGeom prst="rect">
              <a:avLst/>
            </a:prstGeom>
            <a:noFill/>
            <a:ln w="285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199694" name="Line 15">
            <a:extLst>
              <a:ext uri="{FF2B5EF4-FFF2-40B4-BE49-F238E27FC236}">
                <a16:creationId xmlns:a16="http://schemas.microsoft.com/office/drawing/2014/main" id="{32A862B9-50EE-05ED-2A5F-CE1C09881CEE}"/>
              </a:ext>
            </a:extLst>
          </p:cNvPr>
          <p:cNvSpPr>
            <a:spLocks noChangeShapeType="1"/>
          </p:cNvSpPr>
          <p:nvPr/>
        </p:nvSpPr>
        <p:spPr bwMode="auto">
          <a:xfrm>
            <a:off x="584200" y="3997325"/>
            <a:ext cx="288925" cy="158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95" name="Line 16">
            <a:extLst>
              <a:ext uri="{FF2B5EF4-FFF2-40B4-BE49-F238E27FC236}">
                <a16:creationId xmlns:a16="http://schemas.microsoft.com/office/drawing/2014/main" id="{07924798-16AD-A2FE-1096-E959C0D0DF69}"/>
              </a:ext>
            </a:extLst>
          </p:cNvPr>
          <p:cNvSpPr>
            <a:spLocks noChangeShapeType="1"/>
          </p:cNvSpPr>
          <p:nvPr/>
        </p:nvSpPr>
        <p:spPr bwMode="auto">
          <a:xfrm>
            <a:off x="582613" y="4511675"/>
            <a:ext cx="288925" cy="15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96" name="Line 17">
            <a:extLst>
              <a:ext uri="{FF2B5EF4-FFF2-40B4-BE49-F238E27FC236}">
                <a16:creationId xmlns:a16="http://schemas.microsoft.com/office/drawing/2014/main" id="{7E30B0B9-A91A-DDDB-DFF0-F54FBEB4B142}"/>
              </a:ext>
            </a:extLst>
          </p:cNvPr>
          <p:cNvSpPr>
            <a:spLocks noChangeShapeType="1"/>
          </p:cNvSpPr>
          <p:nvPr/>
        </p:nvSpPr>
        <p:spPr bwMode="auto">
          <a:xfrm>
            <a:off x="581025" y="5000625"/>
            <a:ext cx="288925"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97" name="Rectangle 18">
            <a:extLst>
              <a:ext uri="{FF2B5EF4-FFF2-40B4-BE49-F238E27FC236}">
                <a16:creationId xmlns:a16="http://schemas.microsoft.com/office/drawing/2014/main" id="{163F76E4-66E7-A451-2F30-2478DC1AF035}"/>
              </a:ext>
            </a:extLst>
          </p:cNvPr>
          <p:cNvSpPr>
            <a:spLocks noChangeArrowheads="1"/>
          </p:cNvSpPr>
          <p:nvPr/>
        </p:nvSpPr>
        <p:spPr bwMode="auto">
          <a:xfrm>
            <a:off x="1955800" y="3376613"/>
            <a:ext cx="1355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00"/>
                </a:solidFill>
                <a:ea typeface="굴림" panose="020B0600000101010101" pitchFamily="34" charset="-127"/>
              </a:rPr>
              <a:t>duty cycle </a:t>
            </a:r>
            <a:endParaRPr lang="en-US" altLang="en-US" sz="1800" b="1" i="0">
              <a:ea typeface="굴림" panose="020B0600000101010101" pitchFamily="34" charset="-127"/>
            </a:endParaRPr>
          </a:p>
        </p:txBody>
      </p:sp>
      <p:sp>
        <p:nvSpPr>
          <p:cNvPr id="199698" name="Rectangle 19">
            <a:extLst>
              <a:ext uri="{FF2B5EF4-FFF2-40B4-BE49-F238E27FC236}">
                <a16:creationId xmlns:a16="http://schemas.microsoft.com/office/drawing/2014/main" id="{92464106-F025-B71C-4B96-AB5A536067AC}"/>
              </a:ext>
            </a:extLst>
          </p:cNvPr>
          <p:cNvSpPr>
            <a:spLocks noChangeArrowheads="1"/>
          </p:cNvSpPr>
          <p:nvPr/>
        </p:nvSpPr>
        <p:spPr bwMode="auto">
          <a:xfrm>
            <a:off x="1055688" y="3319463"/>
            <a:ext cx="2436812" cy="1927225"/>
          </a:xfrm>
          <a:prstGeom prst="rect">
            <a:avLst/>
          </a:prstGeom>
          <a:noFill/>
          <a:ln w="285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199699" name="Line 20">
            <a:extLst>
              <a:ext uri="{FF2B5EF4-FFF2-40B4-BE49-F238E27FC236}">
                <a16:creationId xmlns:a16="http://schemas.microsoft.com/office/drawing/2014/main" id="{3897ADE0-9110-C78A-B237-4F2B13A666CF}"/>
              </a:ext>
            </a:extLst>
          </p:cNvPr>
          <p:cNvSpPr>
            <a:spLocks noChangeShapeType="1"/>
          </p:cNvSpPr>
          <p:nvPr/>
        </p:nvSpPr>
        <p:spPr bwMode="auto">
          <a:xfrm>
            <a:off x="1816100" y="3309938"/>
            <a:ext cx="1588" cy="1936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00" name="Line 21">
            <a:extLst>
              <a:ext uri="{FF2B5EF4-FFF2-40B4-BE49-F238E27FC236}">
                <a16:creationId xmlns:a16="http://schemas.microsoft.com/office/drawing/2014/main" id="{A317ADFF-5C34-6371-9645-9111B6C352F0}"/>
              </a:ext>
            </a:extLst>
          </p:cNvPr>
          <p:cNvSpPr>
            <a:spLocks noChangeShapeType="1"/>
          </p:cNvSpPr>
          <p:nvPr/>
        </p:nvSpPr>
        <p:spPr bwMode="auto">
          <a:xfrm>
            <a:off x="584200" y="3997325"/>
            <a:ext cx="288925" cy="158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01" name="Line 22">
            <a:extLst>
              <a:ext uri="{FF2B5EF4-FFF2-40B4-BE49-F238E27FC236}">
                <a16:creationId xmlns:a16="http://schemas.microsoft.com/office/drawing/2014/main" id="{0EED918C-6B14-6EBE-0530-2851AA24982F}"/>
              </a:ext>
            </a:extLst>
          </p:cNvPr>
          <p:cNvSpPr>
            <a:spLocks noChangeShapeType="1"/>
          </p:cNvSpPr>
          <p:nvPr/>
        </p:nvSpPr>
        <p:spPr bwMode="auto">
          <a:xfrm>
            <a:off x="582613" y="4511675"/>
            <a:ext cx="288925" cy="15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02" name="Line 23">
            <a:extLst>
              <a:ext uri="{FF2B5EF4-FFF2-40B4-BE49-F238E27FC236}">
                <a16:creationId xmlns:a16="http://schemas.microsoft.com/office/drawing/2014/main" id="{9EFFB829-1B5A-3008-33BD-B45811625A80}"/>
              </a:ext>
            </a:extLst>
          </p:cNvPr>
          <p:cNvSpPr>
            <a:spLocks noChangeShapeType="1"/>
          </p:cNvSpPr>
          <p:nvPr/>
        </p:nvSpPr>
        <p:spPr bwMode="auto">
          <a:xfrm>
            <a:off x="581025" y="5000625"/>
            <a:ext cx="288925"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03" name="Rectangle 24">
            <a:extLst>
              <a:ext uri="{FF2B5EF4-FFF2-40B4-BE49-F238E27FC236}">
                <a16:creationId xmlns:a16="http://schemas.microsoft.com/office/drawing/2014/main" id="{2FEFE29C-1A0F-4FAF-B6A0-0FEDE10B6924}"/>
              </a:ext>
            </a:extLst>
          </p:cNvPr>
          <p:cNvSpPr>
            <a:spLocks noGrp="1" noChangeArrowheads="1"/>
          </p:cNvSpPr>
          <p:nvPr>
            <p:ph type="title" idx="4294967295"/>
          </p:nvPr>
        </p:nvSpPr>
        <p:spPr/>
        <p:txBody>
          <a:bodyPr/>
          <a:lstStyle/>
          <a:p>
            <a:pPr eaLnBrk="1" hangingPunct="1"/>
            <a:r>
              <a:rPr lang="en-US" altLang="en-US"/>
              <a:t>Corner Frequency Tuning</a:t>
            </a:r>
          </a:p>
        </p:txBody>
      </p:sp>
      <p:pic>
        <p:nvPicPr>
          <p:cNvPr id="199704" name="Picture 25">
            <a:extLst>
              <a:ext uri="{FF2B5EF4-FFF2-40B4-BE49-F238E27FC236}">
                <a16:creationId xmlns:a16="http://schemas.microsoft.com/office/drawing/2014/main" id="{4A548F00-97AE-AC69-F43E-4A2630A7A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916113"/>
            <a:ext cx="5219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灯片编号占位符 11">
            <a:extLst>
              <a:ext uri="{FF2B5EF4-FFF2-40B4-BE49-F238E27FC236}">
                <a16:creationId xmlns:a16="http://schemas.microsoft.com/office/drawing/2014/main" id="{E0A2F6D6-47DF-5A12-67EF-2926F7969CE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9D719C7-C4A3-4548-AB81-3827348A77CC}" type="slidenum">
              <a:rPr lang="en-US" altLang="en-US" sz="1600">
                <a:ea typeface="굴림" panose="020B0600000101010101" pitchFamily="34" charset="-127"/>
              </a:rPr>
              <a:pPr eaLnBrk="1" hangingPunct="1">
                <a:spcBef>
                  <a:spcPct val="0"/>
                </a:spcBef>
                <a:buFontTx/>
                <a:buNone/>
              </a:pPr>
              <a:t>194</a:t>
            </a:fld>
            <a:endParaRPr lang="en-US" altLang="en-US" sz="1600">
              <a:ea typeface="굴림" panose="020B0600000101010101" pitchFamily="34" charset="-127"/>
            </a:endParaRPr>
          </a:p>
        </p:txBody>
      </p:sp>
      <p:sp>
        <p:nvSpPr>
          <p:cNvPr id="200707" name="Rectangle 2">
            <a:extLst>
              <a:ext uri="{FF2B5EF4-FFF2-40B4-BE49-F238E27FC236}">
                <a16:creationId xmlns:a16="http://schemas.microsoft.com/office/drawing/2014/main" id="{99809719-AB54-5A14-7AAA-B467850EF3E3}"/>
              </a:ext>
            </a:extLst>
          </p:cNvPr>
          <p:cNvSpPr>
            <a:spLocks noGrp="1" noChangeArrowheads="1"/>
          </p:cNvSpPr>
          <p:nvPr>
            <p:ph type="title" idx="4294967295"/>
          </p:nvPr>
        </p:nvSpPr>
        <p:spPr/>
        <p:txBody>
          <a:bodyPr/>
          <a:lstStyle/>
          <a:p>
            <a:pPr eaLnBrk="1" hangingPunct="1"/>
            <a:r>
              <a:rPr lang="en-US" altLang="en-US"/>
              <a:t>Signal Modulation Effect</a:t>
            </a:r>
          </a:p>
        </p:txBody>
      </p:sp>
      <p:sp>
        <p:nvSpPr>
          <p:cNvPr id="200708" name="Rectangle 3">
            <a:extLst>
              <a:ext uri="{FF2B5EF4-FFF2-40B4-BE49-F238E27FC236}">
                <a16:creationId xmlns:a16="http://schemas.microsoft.com/office/drawing/2014/main" id="{AD7E9215-C715-5E79-040A-F8DDBB542AE3}"/>
              </a:ext>
            </a:extLst>
          </p:cNvPr>
          <p:cNvSpPr>
            <a:spLocks noGrp="1" noChangeArrowheads="1"/>
          </p:cNvSpPr>
          <p:nvPr>
            <p:ph type="body" idx="4294967295"/>
          </p:nvPr>
        </p:nvSpPr>
        <p:spPr>
          <a:xfrm>
            <a:off x="1344613" y="1125538"/>
            <a:ext cx="4883150" cy="1000125"/>
          </a:xfrm>
        </p:spPr>
        <p:txBody>
          <a:bodyPr/>
          <a:lstStyle/>
          <a:p>
            <a:pPr eaLnBrk="1" hangingPunct="1"/>
            <a:r>
              <a:rPr lang="en-US" altLang="en-US" sz="2000"/>
              <a:t>Filter model</a:t>
            </a:r>
          </a:p>
          <a:p>
            <a:pPr eaLnBrk="1" hangingPunct="1">
              <a:lnSpc>
                <a:spcPct val="120000"/>
              </a:lnSpc>
            </a:pPr>
            <a:r>
              <a:rPr lang="en-US" altLang="en-US" sz="2000"/>
              <a:t>Modulation occurs before filtering</a:t>
            </a:r>
            <a:endParaRPr lang="en-US" altLang="en-US"/>
          </a:p>
        </p:txBody>
      </p:sp>
      <p:grpSp>
        <p:nvGrpSpPr>
          <p:cNvPr id="200709" name="Group 4">
            <a:extLst>
              <a:ext uri="{FF2B5EF4-FFF2-40B4-BE49-F238E27FC236}">
                <a16:creationId xmlns:a16="http://schemas.microsoft.com/office/drawing/2014/main" id="{0D0A12C2-A866-F862-E140-386B5A8E42E3}"/>
              </a:ext>
            </a:extLst>
          </p:cNvPr>
          <p:cNvGrpSpPr>
            <a:grpSpLocks/>
          </p:cNvGrpSpPr>
          <p:nvPr/>
        </p:nvGrpSpPr>
        <p:grpSpPr bwMode="auto">
          <a:xfrm>
            <a:off x="790575" y="4997450"/>
            <a:ext cx="2493963" cy="503238"/>
            <a:chOff x="618" y="1605"/>
            <a:chExt cx="1571" cy="317"/>
          </a:xfrm>
        </p:grpSpPr>
        <p:sp>
          <p:nvSpPr>
            <p:cNvPr id="200743" name="Line 5">
              <a:extLst>
                <a:ext uri="{FF2B5EF4-FFF2-40B4-BE49-F238E27FC236}">
                  <a16:creationId xmlns:a16="http://schemas.microsoft.com/office/drawing/2014/main" id="{B77869BF-FB1D-8D11-F80A-4F6DF6C7A025}"/>
                </a:ext>
              </a:extLst>
            </p:cNvPr>
            <p:cNvSpPr>
              <a:spLocks noChangeShapeType="1"/>
            </p:cNvSpPr>
            <p:nvPr/>
          </p:nvSpPr>
          <p:spPr bwMode="auto">
            <a:xfrm>
              <a:off x="618" y="1918"/>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4" name="Line 6">
              <a:extLst>
                <a:ext uri="{FF2B5EF4-FFF2-40B4-BE49-F238E27FC236}">
                  <a16:creationId xmlns:a16="http://schemas.microsoft.com/office/drawing/2014/main" id="{2150E2A3-A855-BC45-6916-D62D176EEF2C}"/>
                </a:ext>
              </a:extLst>
            </p:cNvPr>
            <p:cNvSpPr>
              <a:spLocks noChangeShapeType="1"/>
            </p:cNvSpPr>
            <p:nvPr/>
          </p:nvSpPr>
          <p:spPr bwMode="auto">
            <a:xfrm rot="-5400000">
              <a:off x="767" y="1761"/>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5" name="Line 7">
              <a:extLst>
                <a:ext uri="{FF2B5EF4-FFF2-40B4-BE49-F238E27FC236}">
                  <a16:creationId xmlns:a16="http://schemas.microsoft.com/office/drawing/2014/main" id="{A6200F1A-C1AB-B5E3-9198-F5160ACA8BBF}"/>
                </a:ext>
              </a:extLst>
            </p:cNvPr>
            <p:cNvSpPr>
              <a:spLocks noChangeShapeType="1"/>
            </p:cNvSpPr>
            <p:nvPr/>
          </p:nvSpPr>
          <p:spPr bwMode="auto">
            <a:xfrm rot="-5400000">
              <a:off x="1090" y="1766"/>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6" name="Line 8">
              <a:extLst>
                <a:ext uri="{FF2B5EF4-FFF2-40B4-BE49-F238E27FC236}">
                  <a16:creationId xmlns:a16="http://schemas.microsoft.com/office/drawing/2014/main" id="{D8F8F074-6E69-D792-9385-176F5F886494}"/>
                </a:ext>
              </a:extLst>
            </p:cNvPr>
            <p:cNvSpPr>
              <a:spLocks noChangeShapeType="1"/>
            </p:cNvSpPr>
            <p:nvPr/>
          </p:nvSpPr>
          <p:spPr bwMode="auto">
            <a:xfrm>
              <a:off x="935" y="1611"/>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7" name="Line 9">
              <a:extLst>
                <a:ext uri="{FF2B5EF4-FFF2-40B4-BE49-F238E27FC236}">
                  <a16:creationId xmlns:a16="http://schemas.microsoft.com/office/drawing/2014/main" id="{464DD30E-054C-D5ED-2718-8D7AA1C97EBB}"/>
                </a:ext>
              </a:extLst>
            </p:cNvPr>
            <p:cNvSpPr>
              <a:spLocks noChangeShapeType="1"/>
            </p:cNvSpPr>
            <p:nvPr/>
          </p:nvSpPr>
          <p:spPr bwMode="auto">
            <a:xfrm>
              <a:off x="1247" y="1917"/>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8" name="Line 10">
              <a:extLst>
                <a:ext uri="{FF2B5EF4-FFF2-40B4-BE49-F238E27FC236}">
                  <a16:creationId xmlns:a16="http://schemas.microsoft.com/office/drawing/2014/main" id="{3326C6B0-0D4F-14AE-13D2-EE04F30AAADC}"/>
                </a:ext>
              </a:extLst>
            </p:cNvPr>
            <p:cNvSpPr>
              <a:spLocks noChangeShapeType="1"/>
            </p:cNvSpPr>
            <p:nvPr/>
          </p:nvSpPr>
          <p:spPr bwMode="auto">
            <a:xfrm rot="-5400000">
              <a:off x="1402" y="1766"/>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9" name="Line 11">
              <a:extLst>
                <a:ext uri="{FF2B5EF4-FFF2-40B4-BE49-F238E27FC236}">
                  <a16:creationId xmlns:a16="http://schemas.microsoft.com/office/drawing/2014/main" id="{FBE23B86-E9A1-3EFF-82D8-92F3EB8AA083}"/>
                </a:ext>
              </a:extLst>
            </p:cNvPr>
            <p:cNvSpPr>
              <a:spLocks noChangeShapeType="1"/>
            </p:cNvSpPr>
            <p:nvPr/>
          </p:nvSpPr>
          <p:spPr bwMode="auto">
            <a:xfrm>
              <a:off x="1558" y="1616"/>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50" name="Line 12">
              <a:extLst>
                <a:ext uri="{FF2B5EF4-FFF2-40B4-BE49-F238E27FC236}">
                  <a16:creationId xmlns:a16="http://schemas.microsoft.com/office/drawing/2014/main" id="{57011BC5-0F5F-7CDF-8349-2AB5C164038B}"/>
                </a:ext>
              </a:extLst>
            </p:cNvPr>
            <p:cNvSpPr>
              <a:spLocks noChangeShapeType="1"/>
            </p:cNvSpPr>
            <p:nvPr/>
          </p:nvSpPr>
          <p:spPr bwMode="auto">
            <a:xfrm rot="-5400000">
              <a:off x="1720" y="1766"/>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51" name="Line 13">
              <a:extLst>
                <a:ext uri="{FF2B5EF4-FFF2-40B4-BE49-F238E27FC236}">
                  <a16:creationId xmlns:a16="http://schemas.microsoft.com/office/drawing/2014/main" id="{3524CCFE-1A24-8AFB-AFB6-1F9AE4FB3FC4}"/>
                </a:ext>
              </a:extLst>
            </p:cNvPr>
            <p:cNvSpPr>
              <a:spLocks noChangeShapeType="1"/>
            </p:cNvSpPr>
            <p:nvPr/>
          </p:nvSpPr>
          <p:spPr bwMode="auto">
            <a:xfrm>
              <a:off x="1877" y="1917"/>
              <a:ext cx="3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00710" name="AutoShape 14">
            <a:extLst>
              <a:ext uri="{FF2B5EF4-FFF2-40B4-BE49-F238E27FC236}">
                <a16:creationId xmlns:a16="http://schemas.microsoft.com/office/drawing/2014/main" id="{CA28AE86-CAEC-94D5-F74F-2E9D72B40750}"/>
              </a:ext>
            </a:extLst>
          </p:cNvPr>
          <p:cNvSpPr>
            <a:spLocks noChangeArrowheads="1"/>
          </p:cNvSpPr>
          <p:nvPr/>
        </p:nvSpPr>
        <p:spPr bwMode="auto">
          <a:xfrm>
            <a:off x="3724275" y="5087938"/>
            <a:ext cx="1076325" cy="285750"/>
          </a:xfrm>
          <a:prstGeom prst="rightArrow">
            <a:avLst>
              <a:gd name="adj1" fmla="val 50000"/>
              <a:gd name="adj2" fmla="val 94167"/>
            </a:avLst>
          </a:prstGeom>
          <a:noFill/>
          <a:ln w="317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0711" name="Text Box 15">
            <a:extLst>
              <a:ext uri="{FF2B5EF4-FFF2-40B4-BE49-F238E27FC236}">
                <a16:creationId xmlns:a16="http://schemas.microsoft.com/office/drawing/2014/main" id="{62C38DB5-313C-1CF0-D597-3FB9CAF9C40A}"/>
              </a:ext>
            </a:extLst>
          </p:cNvPr>
          <p:cNvSpPr txBox="1">
            <a:spLocks noChangeArrowheads="1"/>
          </p:cNvSpPr>
          <p:nvPr/>
        </p:nvSpPr>
        <p:spPr bwMode="auto">
          <a:xfrm>
            <a:off x="3346450" y="4699000"/>
            <a:ext cx="172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Fourier Transform</a:t>
            </a:r>
          </a:p>
        </p:txBody>
      </p:sp>
      <p:sp>
        <p:nvSpPr>
          <p:cNvPr id="200712" name="Line 16">
            <a:extLst>
              <a:ext uri="{FF2B5EF4-FFF2-40B4-BE49-F238E27FC236}">
                <a16:creationId xmlns:a16="http://schemas.microsoft.com/office/drawing/2014/main" id="{65A97492-C8E7-A060-B361-A17CA84C38E6}"/>
              </a:ext>
            </a:extLst>
          </p:cNvPr>
          <p:cNvSpPr>
            <a:spLocks noChangeShapeType="1"/>
          </p:cNvSpPr>
          <p:nvPr/>
        </p:nvSpPr>
        <p:spPr bwMode="auto">
          <a:xfrm flipV="1">
            <a:off x="5572125" y="4602163"/>
            <a:ext cx="0" cy="1190625"/>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0713" name="Line 17">
            <a:extLst>
              <a:ext uri="{FF2B5EF4-FFF2-40B4-BE49-F238E27FC236}">
                <a16:creationId xmlns:a16="http://schemas.microsoft.com/office/drawing/2014/main" id="{73FAC7F7-6926-AC18-DA16-BCC7AA6E6493}"/>
              </a:ext>
            </a:extLst>
          </p:cNvPr>
          <p:cNvSpPr>
            <a:spLocks noChangeShapeType="1"/>
          </p:cNvSpPr>
          <p:nvPr/>
        </p:nvSpPr>
        <p:spPr bwMode="auto">
          <a:xfrm>
            <a:off x="5400675" y="5602288"/>
            <a:ext cx="29432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0714" name="Line 18">
            <a:extLst>
              <a:ext uri="{FF2B5EF4-FFF2-40B4-BE49-F238E27FC236}">
                <a16:creationId xmlns:a16="http://schemas.microsoft.com/office/drawing/2014/main" id="{0F6A6E68-C657-960A-DDA6-F3BD9E0828B4}"/>
              </a:ext>
            </a:extLst>
          </p:cNvPr>
          <p:cNvSpPr>
            <a:spLocks noChangeShapeType="1"/>
          </p:cNvSpPr>
          <p:nvPr/>
        </p:nvSpPr>
        <p:spPr bwMode="auto">
          <a:xfrm flipV="1">
            <a:off x="5962650" y="5059363"/>
            <a:ext cx="0" cy="523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15" name="Text Box 19">
            <a:extLst>
              <a:ext uri="{FF2B5EF4-FFF2-40B4-BE49-F238E27FC236}">
                <a16:creationId xmlns:a16="http://schemas.microsoft.com/office/drawing/2014/main" id="{9AE6C35F-9E77-9693-50FE-8FFC2C7517DE}"/>
              </a:ext>
            </a:extLst>
          </p:cNvPr>
          <p:cNvSpPr txBox="1">
            <a:spLocks noChangeArrowheads="1"/>
          </p:cNvSpPr>
          <p:nvPr/>
        </p:nvSpPr>
        <p:spPr bwMode="auto">
          <a:xfrm>
            <a:off x="5211763" y="4270375"/>
            <a:ext cx="735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a:t>
            </a:r>
            <a:r>
              <a:rPr lang="ru-RU" altLang="en-US" sz="1800" b="1" i="0">
                <a:ea typeface="굴림" panose="020B0600000101010101" pitchFamily="34" charset="-127"/>
              </a:rPr>
              <a:t>Ф</a:t>
            </a: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0716" name="Text Box 20">
            <a:extLst>
              <a:ext uri="{FF2B5EF4-FFF2-40B4-BE49-F238E27FC236}">
                <a16:creationId xmlns:a16="http://schemas.microsoft.com/office/drawing/2014/main" id="{DBCC54E4-E51A-33BF-BEA9-4D1F8070530B}"/>
              </a:ext>
            </a:extLst>
          </p:cNvPr>
          <p:cNvSpPr txBox="1">
            <a:spLocks noChangeArrowheads="1"/>
          </p:cNvSpPr>
          <p:nvPr/>
        </p:nvSpPr>
        <p:spPr bwMode="auto">
          <a:xfrm>
            <a:off x="8313738" y="540226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0717" name="Text Box 21">
            <a:extLst>
              <a:ext uri="{FF2B5EF4-FFF2-40B4-BE49-F238E27FC236}">
                <a16:creationId xmlns:a16="http://schemas.microsoft.com/office/drawing/2014/main" id="{F6BEBB43-E51F-CEFB-7579-270A32A67158}"/>
              </a:ext>
            </a:extLst>
          </p:cNvPr>
          <p:cNvSpPr txBox="1">
            <a:spLocks noChangeArrowheads="1"/>
          </p:cNvSpPr>
          <p:nvPr/>
        </p:nvSpPr>
        <p:spPr bwMode="auto">
          <a:xfrm>
            <a:off x="804863" y="4478338"/>
            <a:ext cx="60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ru-RU" altLang="en-US" sz="1800" b="1" i="0">
                <a:ea typeface="굴림" panose="020B0600000101010101" pitchFamily="34" charset="-127"/>
              </a:rPr>
              <a:t>Ф</a:t>
            </a:r>
            <a:r>
              <a:rPr lang="en-US" altLang="en-US" sz="1800" b="1" i="0">
                <a:ea typeface="굴림" panose="020B0600000101010101" pitchFamily="34" charset="-127"/>
              </a:rPr>
              <a:t>(t)</a:t>
            </a:r>
            <a:endParaRPr lang="ru-RU" altLang="en-US" sz="1800" b="1" i="0" baseline="-25000">
              <a:ea typeface="굴림" panose="020B0600000101010101" pitchFamily="34" charset="-127"/>
            </a:endParaRPr>
          </a:p>
        </p:txBody>
      </p:sp>
      <p:sp>
        <p:nvSpPr>
          <p:cNvPr id="200718" name="Text Box 22">
            <a:extLst>
              <a:ext uri="{FF2B5EF4-FFF2-40B4-BE49-F238E27FC236}">
                <a16:creationId xmlns:a16="http://schemas.microsoft.com/office/drawing/2014/main" id="{7EB634EE-6676-3463-14B1-5A8586D7E0BE}"/>
              </a:ext>
            </a:extLst>
          </p:cNvPr>
          <p:cNvSpPr txBox="1">
            <a:spLocks noChangeArrowheads="1"/>
          </p:cNvSpPr>
          <p:nvPr/>
        </p:nvSpPr>
        <p:spPr bwMode="auto">
          <a:xfrm>
            <a:off x="5795963" y="562133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a:t>
            </a:r>
          </a:p>
        </p:txBody>
      </p:sp>
      <p:sp>
        <p:nvSpPr>
          <p:cNvPr id="200719" name="Line 23">
            <a:extLst>
              <a:ext uri="{FF2B5EF4-FFF2-40B4-BE49-F238E27FC236}">
                <a16:creationId xmlns:a16="http://schemas.microsoft.com/office/drawing/2014/main" id="{5FD40717-47AC-004E-9B52-15ADF5729815}"/>
              </a:ext>
            </a:extLst>
          </p:cNvPr>
          <p:cNvSpPr>
            <a:spLocks noChangeShapeType="1"/>
          </p:cNvSpPr>
          <p:nvPr/>
        </p:nvSpPr>
        <p:spPr bwMode="auto">
          <a:xfrm flipV="1">
            <a:off x="6989763" y="52959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20" name="Text Box 24">
            <a:extLst>
              <a:ext uri="{FF2B5EF4-FFF2-40B4-BE49-F238E27FC236}">
                <a16:creationId xmlns:a16="http://schemas.microsoft.com/office/drawing/2014/main" id="{24FA7BAD-5838-C952-E9B6-D6754B2AC18D}"/>
              </a:ext>
            </a:extLst>
          </p:cNvPr>
          <p:cNvSpPr txBox="1">
            <a:spLocks noChangeArrowheads="1"/>
          </p:cNvSpPr>
          <p:nvPr/>
        </p:nvSpPr>
        <p:spPr bwMode="auto">
          <a:xfrm>
            <a:off x="6240463" y="5619750"/>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2f</a:t>
            </a:r>
            <a:r>
              <a:rPr lang="en-US" altLang="en-US" sz="1400" b="1" i="0" baseline="-25000">
                <a:ea typeface="굴림" panose="020B0600000101010101" pitchFamily="34" charset="-127"/>
              </a:rPr>
              <a:t>clk</a:t>
            </a:r>
          </a:p>
        </p:txBody>
      </p:sp>
      <p:sp>
        <p:nvSpPr>
          <p:cNvPr id="200721" name="Text Box 25">
            <a:extLst>
              <a:ext uri="{FF2B5EF4-FFF2-40B4-BE49-F238E27FC236}">
                <a16:creationId xmlns:a16="http://schemas.microsoft.com/office/drawing/2014/main" id="{CA5FA839-3B0D-BDCC-085F-91FFD548E31B}"/>
              </a:ext>
            </a:extLst>
          </p:cNvPr>
          <p:cNvSpPr txBox="1">
            <a:spLocks noChangeArrowheads="1"/>
          </p:cNvSpPr>
          <p:nvPr/>
        </p:nvSpPr>
        <p:spPr bwMode="auto">
          <a:xfrm>
            <a:off x="6762750" y="5618163"/>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a:t>
            </a:r>
          </a:p>
        </p:txBody>
      </p:sp>
      <p:sp>
        <p:nvSpPr>
          <p:cNvPr id="200722" name="Text Box 26">
            <a:extLst>
              <a:ext uri="{FF2B5EF4-FFF2-40B4-BE49-F238E27FC236}">
                <a16:creationId xmlns:a16="http://schemas.microsoft.com/office/drawing/2014/main" id="{D060111B-FECF-9EE6-A897-5AB52180F68C}"/>
              </a:ext>
            </a:extLst>
          </p:cNvPr>
          <p:cNvSpPr txBox="1">
            <a:spLocks noChangeArrowheads="1"/>
          </p:cNvSpPr>
          <p:nvPr/>
        </p:nvSpPr>
        <p:spPr bwMode="auto">
          <a:xfrm>
            <a:off x="7294563" y="5616575"/>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4f</a:t>
            </a:r>
            <a:r>
              <a:rPr lang="en-US" altLang="en-US" sz="1400" b="1" i="0" baseline="-25000">
                <a:ea typeface="굴림" panose="020B0600000101010101" pitchFamily="34" charset="-127"/>
              </a:rPr>
              <a:t>clk</a:t>
            </a:r>
          </a:p>
        </p:txBody>
      </p:sp>
      <p:sp>
        <p:nvSpPr>
          <p:cNvPr id="200723" name="Text Box 27">
            <a:extLst>
              <a:ext uri="{FF2B5EF4-FFF2-40B4-BE49-F238E27FC236}">
                <a16:creationId xmlns:a16="http://schemas.microsoft.com/office/drawing/2014/main" id="{FB550905-B5CF-DAFC-6602-B856D2F40B35}"/>
              </a:ext>
            </a:extLst>
          </p:cNvPr>
          <p:cNvSpPr txBox="1">
            <a:spLocks noChangeArrowheads="1"/>
          </p:cNvSpPr>
          <p:nvPr/>
        </p:nvSpPr>
        <p:spPr bwMode="auto">
          <a:xfrm>
            <a:off x="7750175" y="5605463"/>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5f</a:t>
            </a:r>
            <a:r>
              <a:rPr lang="en-US" altLang="en-US" sz="1400" b="1" i="0" baseline="-25000">
                <a:ea typeface="굴림" panose="020B0600000101010101" pitchFamily="34" charset="-127"/>
              </a:rPr>
              <a:t>clk</a:t>
            </a:r>
          </a:p>
        </p:txBody>
      </p:sp>
      <p:sp>
        <p:nvSpPr>
          <p:cNvPr id="200724" name="Line 28">
            <a:extLst>
              <a:ext uri="{FF2B5EF4-FFF2-40B4-BE49-F238E27FC236}">
                <a16:creationId xmlns:a16="http://schemas.microsoft.com/office/drawing/2014/main" id="{7F58945D-B6A8-6813-997A-47B4B4B7DC91}"/>
              </a:ext>
            </a:extLst>
          </p:cNvPr>
          <p:cNvSpPr>
            <a:spLocks noChangeShapeType="1"/>
          </p:cNvSpPr>
          <p:nvPr/>
        </p:nvSpPr>
        <p:spPr bwMode="auto">
          <a:xfrm flipV="1">
            <a:off x="7969250" y="5427663"/>
            <a:ext cx="0" cy="161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200725" name="Group 29">
            <a:extLst>
              <a:ext uri="{FF2B5EF4-FFF2-40B4-BE49-F238E27FC236}">
                <a16:creationId xmlns:a16="http://schemas.microsoft.com/office/drawing/2014/main" id="{B20CCD00-0017-F879-AB69-97C9B2216EC4}"/>
              </a:ext>
            </a:extLst>
          </p:cNvPr>
          <p:cNvGrpSpPr>
            <a:grpSpLocks/>
          </p:cNvGrpSpPr>
          <p:nvPr/>
        </p:nvGrpSpPr>
        <p:grpSpPr bwMode="auto">
          <a:xfrm>
            <a:off x="1803400" y="2249488"/>
            <a:ext cx="5618163" cy="1574800"/>
            <a:chOff x="1334" y="1494"/>
            <a:chExt cx="3539" cy="992"/>
          </a:xfrm>
        </p:grpSpPr>
        <p:grpSp>
          <p:nvGrpSpPr>
            <p:cNvPr id="200728" name="Group 30">
              <a:extLst>
                <a:ext uri="{FF2B5EF4-FFF2-40B4-BE49-F238E27FC236}">
                  <a16:creationId xmlns:a16="http://schemas.microsoft.com/office/drawing/2014/main" id="{85A4AEAD-2B84-A9C9-6117-627E630B5901}"/>
                </a:ext>
              </a:extLst>
            </p:cNvPr>
            <p:cNvGrpSpPr>
              <a:grpSpLocks/>
            </p:cNvGrpSpPr>
            <p:nvPr/>
          </p:nvGrpSpPr>
          <p:grpSpPr bwMode="auto">
            <a:xfrm>
              <a:off x="2220" y="1680"/>
              <a:ext cx="252" cy="252"/>
              <a:chOff x="2220" y="1680"/>
              <a:chExt cx="252" cy="252"/>
            </a:xfrm>
          </p:grpSpPr>
          <p:sp>
            <p:nvSpPr>
              <p:cNvPr id="200740" name="Oval 31">
                <a:extLst>
                  <a:ext uri="{FF2B5EF4-FFF2-40B4-BE49-F238E27FC236}">
                    <a16:creationId xmlns:a16="http://schemas.microsoft.com/office/drawing/2014/main" id="{FE38C27E-231A-F7E5-40D2-D5BD4B0371C2}"/>
                  </a:ext>
                </a:extLst>
              </p:cNvPr>
              <p:cNvSpPr>
                <a:spLocks noChangeArrowheads="1"/>
              </p:cNvSpPr>
              <p:nvPr/>
            </p:nvSpPr>
            <p:spPr bwMode="auto">
              <a:xfrm>
                <a:off x="2220" y="1680"/>
                <a:ext cx="252" cy="252"/>
              </a:xfrm>
              <a:prstGeom prst="ellipse">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0741" name="Line 32">
                <a:extLst>
                  <a:ext uri="{FF2B5EF4-FFF2-40B4-BE49-F238E27FC236}">
                    <a16:creationId xmlns:a16="http://schemas.microsoft.com/office/drawing/2014/main" id="{C0A78BFE-8F31-F6B3-F540-CB0D6B52498C}"/>
                  </a:ext>
                </a:extLst>
              </p:cNvPr>
              <p:cNvSpPr>
                <a:spLocks noChangeShapeType="1"/>
              </p:cNvSpPr>
              <p:nvPr/>
            </p:nvSpPr>
            <p:spPr bwMode="auto">
              <a:xfrm flipH="1">
                <a:off x="2299" y="1758"/>
                <a:ext cx="94" cy="9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42" name="Line 33">
                <a:extLst>
                  <a:ext uri="{FF2B5EF4-FFF2-40B4-BE49-F238E27FC236}">
                    <a16:creationId xmlns:a16="http://schemas.microsoft.com/office/drawing/2014/main" id="{6C9A12AF-C7C9-FF5F-285D-06E0B31B8461}"/>
                  </a:ext>
                </a:extLst>
              </p:cNvPr>
              <p:cNvSpPr>
                <a:spLocks noChangeShapeType="1"/>
              </p:cNvSpPr>
              <p:nvPr/>
            </p:nvSpPr>
            <p:spPr bwMode="auto">
              <a:xfrm>
                <a:off x="2305" y="1761"/>
                <a:ext cx="90" cy="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00729" name="Line 34">
              <a:extLst>
                <a:ext uri="{FF2B5EF4-FFF2-40B4-BE49-F238E27FC236}">
                  <a16:creationId xmlns:a16="http://schemas.microsoft.com/office/drawing/2014/main" id="{A61B8382-943E-2793-CC04-56876B5E691D}"/>
                </a:ext>
              </a:extLst>
            </p:cNvPr>
            <p:cNvSpPr>
              <a:spLocks noChangeShapeType="1"/>
            </p:cNvSpPr>
            <p:nvPr/>
          </p:nvSpPr>
          <p:spPr bwMode="auto">
            <a:xfrm>
              <a:off x="1788" y="1812"/>
              <a:ext cx="414" cy="0"/>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30" name="Line 35">
              <a:extLst>
                <a:ext uri="{FF2B5EF4-FFF2-40B4-BE49-F238E27FC236}">
                  <a16:creationId xmlns:a16="http://schemas.microsoft.com/office/drawing/2014/main" id="{87EF6E42-3F8C-0571-467E-CCAFF3510B1F}"/>
                </a:ext>
              </a:extLst>
            </p:cNvPr>
            <p:cNvSpPr>
              <a:spLocks noChangeShapeType="1"/>
            </p:cNvSpPr>
            <p:nvPr/>
          </p:nvSpPr>
          <p:spPr bwMode="auto">
            <a:xfrm rot="-5400000">
              <a:off x="2201" y="2099"/>
              <a:ext cx="300" cy="0"/>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31" name="Text Box 36">
              <a:extLst>
                <a:ext uri="{FF2B5EF4-FFF2-40B4-BE49-F238E27FC236}">
                  <a16:creationId xmlns:a16="http://schemas.microsoft.com/office/drawing/2014/main" id="{18F12BAB-6A20-4A23-E46E-1C08ED0AAF09}"/>
                </a:ext>
              </a:extLst>
            </p:cNvPr>
            <p:cNvSpPr txBox="1">
              <a:spLocks noChangeArrowheads="1"/>
            </p:cNvSpPr>
            <p:nvPr/>
          </p:nvSpPr>
          <p:spPr bwMode="auto">
            <a:xfrm>
              <a:off x="2162" y="2255"/>
              <a:ext cx="3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ru-RU" altLang="en-US" sz="1800" b="1" i="0">
                  <a:ea typeface="굴림" panose="020B0600000101010101" pitchFamily="34" charset="-127"/>
                </a:rPr>
                <a:t>Ф</a:t>
              </a:r>
              <a:r>
                <a:rPr lang="en-US" altLang="en-US" sz="1800" b="1" i="0">
                  <a:ea typeface="굴림" panose="020B0600000101010101" pitchFamily="34" charset="-127"/>
                </a:rPr>
                <a:t>(t)</a:t>
              </a:r>
              <a:endParaRPr lang="ru-RU" altLang="en-US" sz="1800" b="1" i="0" baseline="-25000">
                <a:ea typeface="굴림" panose="020B0600000101010101" pitchFamily="34" charset="-127"/>
              </a:endParaRPr>
            </a:p>
          </p:txBody>
        </p:sp>
        <p:sp>
          <p:nvSpPr>
            <p:cNvPr id="200732" name="Text Box 37">
              <a:extLst>
                <a:ext uri="{FF2B5EF4-FFF2-40B4-BE49-F238E27FC236}">
                  <a16:creationId xmlns:a16="http://schemas.microsoft.com/office/drawing/2014/main" id="{B7095E33-FDE2-FCE6-48F5-AD8AEB24B2E6}"/>
                </a:ext>
              </a:extLst>
            </p:cNvPr>
            <p:cNvSpPr txBox="1">
              <a:spLocks noChangeArrowheads="1"/>
            </p:cNvSpPr>
            <p:nvPr/>
          </p:nvSpPr>
          <p:spPr bwMode="auto">
            <a:xfrm>
              <a:off x="1334" y="1685"/>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r>
                <a:rPr lang="en-US" altLang="en-US" sz="1800" b="1" i="0">
                  <a:ea typeface="굴림" panose="020B0600000101010101" pitchFamily="34" charset="-127"/>
                </a:rPr>
                <a:t>(t)</a:t>
              </a:r>
              <a:endParaRPr lang="ru-RU" altLang="en-US" sz="1800" b="1" i="0" baseline="-25000">
                <a:ea typeface="굴림" panose="020B0600000101010101" pitchFamily="34" charset="-127"/>
              </a:endParaRPr>
            </a:p>
          </p:txBody>
        </p:sp>
        <p:sp>
          <p:nvSpPr>
            <p:cNvPr id="200733" name="Line 38">
              <a:extLst>
                <a:ext uri="{FF2B5EF4-FFF2-40B4-BE49-F238E27FC236}">
                  <a16:creationId xmlns:a16="http://schemas.microsoft.com/office/drawing/2014/main" id="{D6F06148-5E2F-861E-73B0-123A28FA0625}"/>
                </a:ext>
              </a:extLst>
            </p:cNvPr>
            <p:cNvSpPr>
              <a:spLocks noChangeShapeType="1"/>
            </p:cNvSpPr>
            <p:nvPr/>
          </p:nvSpPr>
          <p:spPr bwMode="auto">
            <a:xfrm>
              <a:off x="2495" y="1811"/>
              <a:ext cx="408" cy="0"/>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34" name="Freeform 39">
              <a:extLst>
                <a:ext uri="{FF2B5EF4-FFF2-40B4-BE49-F238E27FC236}">
                  <a16:creationId xmlns:a16="http://schemas.microsoft.com/office/drawing/2014/main" id="{D9AF9F71-F769-665F-AE8A-94CB88AEDF17}"/>
                </a:ext>
              </a:extLst>
            </p:cNvPr>
            <p:cNvSpPr>
              <a:spLocks/>
            </p:cNvSpPr>
            <p:nvPr/>
          </p:nvSpPr>
          <p:spPr bwMode="auto">
            <a:xfrm>
              <a:off x="3126" y="1674"/>
              <a:ext cx="480" cy="264"/>
            </a:xfrm>
            <a:custGeom>
              <a:avLst/>
              <a:gdLst>
                <a:gd name="T0" fmla="*/ 0 w 480"/>
                <a:gd name="T1" fmla="*/ 0 h 264"/>
                <a:gd name="T2" fmla="*/ 270 w 480"/>
                <a:gd name="T3" fmla="*/ 0 h 264"/>
                <a:gd name="T4" fmla="*/ 336 w 480"/>
                <a:gd name="T5" fmla="*/ 12 h 264"/>
                <a:gd name="T6" fmla="*/ 390 w 480"/>
                <a:gd name="T7" fmla="*/ 54 h 264"/>
                <a:gd name="T8" fmla="*/ 480 w 480"/>
                <a:gd name="T9" fmla="*/ 264 h 264"/>
                <a:gd name="T10" fmla="*/ 0 60000 65536"/>
                <a:gd name="T11" fmla="*/ 0 60000 65536"/>
                <a:gd name="T12" fmla="*/ 0 60000 65536"/>
                <a:gd name="T13" fmla="*/ 0 60000 65536"/>
                <a:gd name="T14" fmla="*/ 0 60000 65536"/>
                <a:gd name="T15" fmla="*/ 0 w 480"/>
                <a:gd name="T16" fmla="*/ 0 h 264"/>
                <a:gd name="T17" fmla="*/ 480 w 480"/>
                <a:gd name="T18" fmla="*/ 264 h 264"/>
              </a:gdLst>
              <a:ahLst/>
              <a:cxnLst>
                <a:cxn ang="T10">
                  <a:pos x="T0" y="T1"/>
                </a:cxn>
                <a:cxn ang="T11">
                  <a:pos x="T2" y="T3"/>
                </a:cxn>
                <a:cxn ang="T12">
                  <a:pos x="T4" y="T5"/>
                </a:cxn>
                <a:cxn ang="T13">
                  <a:pos x="T6" y="T7"/>
                </a:cxn>
                <a:cxn ang="T14">
                  <a:pos x="T8" y="T9"/>
                </a:cxn>
              </a:cxnLst>
              <a:rect l="T15" t="T16" r="T17" b="T18"/>
              <a:pathLst>
                <a:path w="480" h="264">
                  <a:moveTo>
                    <a:pt x="0" y="0"/>
                  </a:moveTo>
                  <a:lnTo>
                    <a:pt x="270" y="0"/>
                  </a:lnTo>
                  <a:lnTo>
                    <a:pt x="336" y="12"/>
                  </a:lnTo>
                  <a:lnTo>
                    <a:pt x="390" y="54"/>
                  </a:lnTo>
                  <a:lnTo>
                    <a:pt x="480" y="26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0735" name="Line 40">
              <a:extLst>
                <a:ext uri="{FF2B5EF4-FFF2-40B4-BE49-F238E27FC236}">
                  <a16:creationId xmlns:a16="http://schemas.microsoft.com/office/drawing/2014/main" id="{DBB089C8-70DF-7D95-2BFD-8F5CBA21DDF9}"/>
                </a:ext>
              </a:extLst>
            </p:cNvPr>
            <p:cNvSpPr>
              <a:spLocks noChangeShapeType="1"/>
            </p:cNvSpPr>
            <p:nvPr/>
          </p:nvSpPr>
          <p:spPr bwMode="auto">
            <a:xfrm flipV="1">
              <a:off x="3119" y="1559"/>
              <a:ext cx="0" cy="46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0736" name="Line 41">
              <a:extLst>
                <a:ext uri="{FF2B5EF4-FFF2-40B4-BE49-F238E27FC236}">
                  <a16:creationId xmlns:a16="http://schemas.microsoft.com/office/drawing/2014/main" id="{8E3F369D-B35F-E467-0394-D712951CE9AF}"/>
                </a:ext>
              </a:extLst>
            </p:cNvPr>
            <p:cNvSpPr>
              <a:spLocks noChangeShapeType="1"/>
            </p:cNvSpPr>
            <p:nvPr/>
          </p:nvSpPr>
          <p:spPr bwMode="auto">
            <a:xfrm>
              <a:off x="3011" y="1937"/>
              <a:ext cx="798"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0737" name="Rectangle 42">
              <a:extLst>
                <a:ext uri="{FF2B5EF4-FFF2-40B4-BE49-F238E27FC236}">
                  <a16:creationId xmlns:a16="http://schemas.microsoft.com/office/drawing/2014/main" id="{D50E2444-107C-294D-8DE5-E927D37DE16E}"/>
                </a:ext>
              </a:extLst>
            </p:cNvPr>
            <p:cNvSpPr>
              <a:spLocks noChangeArrowheads="1"/>
            </p:cNvSpPr>
            <p:nvPr/>
          </p:nvSpPr>
          <p:spPr bwMode="auto">
            <a:xfrm>
              <a:off x="2916" y="1494"/>
              <a:ext cx="1008" cy="600"/>
            </a:xfrm>
            <a:prstGeom prst="rect">
              <a:avLst/>
            </a:prstGeom>
            <a:noFill/>
            <a:ln w="317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0738" name="Line 43">
              <a:extLst>
                <a:ext uri="{FF2B5EF4-FFF2-40B4-BE49-F238E27FC236}">
                  <a16:creationId xmlns:a16="http://schemas.microsoft.com/office/drawing/2014/main" id="{6F95C96A-295A-7938-F8D5-85A33F7A1AB8}"/>
                </a:ext>
              </a:extLst>
            </p:cNvPr>
            <p:cNvSpPr>
              <a:spLocks noChangeShapeType="1"/>
            </p:cNvSpPr>
            <p:nvPr/>
          </p:nvSpPr>
          <p:spPr bwMode="auto">
            <a:xfrm>
              <a:off x="3946" y="1810"/>
              <a:ext cx="408" cy="0"/>
            </a:xfrm>
            <a:prstGeom prst="line">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200739" name="Text Box 44">
              <a:extLst>
                <a:ext uri="{FF2B5EF4-FFF2-40B4-BE49-F238E27FC236}">
                  <a16:creationId xmlns:a16="http://schemas.microsoft.com/office/drawing/2014/main" id="{6507FF6A-A8D1-09E2-29E8-8A52345A3D66}"/>
                </a:ext>
              </a:extLst>
            </p:cNvPr>
            <p:cNvSpPr txBox="1">
              <a:spLocks noChangeArrowheads="1"/>
            </p:cNvSpPr>
            <p:nvPr/>
          </p:nvSpPr>
          <p:spPr bwMode="auto">
            <a:xfrm>
              <a:off x="4367" y="1690"/>
              <a:ext cx="5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r>
                <a:rPr lang="en-US" altLang="en-US" sz="1800" b="1" i="0">
                  <a:ea typeface="굴림" panose="020B0600000101010101" pitchFamily="34" charset="-127"/>
                </a:rPr>
                <a:t>(t)</a:t>
              </a:r>
              <a:endParaRPr lang="ru-RU" altLang="en-US" sz="1800" b="1" i="0" baseline="-25000">
                <a:ea typeface="굴림" panose="020B0600000101010101" pitchFamily="34" charset="-127"/>
              </a:endParaRPr>
            </a:p>
          </p:txBody>
        </p:sp>
      </p:grpSp>
      <p:sp>
        <p:nvSpPr>
          <p:cNvPr id="200726" name="Rectangle 45">
            <a:extLst>
              <a:ext uri="{FF2B5EF4-FFF2-40B4-BE49-F238E27FC236}">
                <a16:creationId xmlns:a16="http://schemas.microsoft.com/office/drawing/2014/main" id="{FC3FA38B-07DB-5F70-C6EB-422B266469DB}"/>
              </a:ext>
            </a:extLst>
          </p:cNvPr>
          <p:cNvSpPr>
            <a:spLocks noChangeArrowheads="1"/>
          </p:cNvSpPr>
          <p:nvPr/>
        </p:nvSpPr>
        <p:spPr bwMode="auto">
          <a:xfrm>
            <a:off x="476250" y="4135438"/>
            <a:ext cx="8239125" cy="1914525"/>
          </a:xfrm>
          <a:prstGeom prst="rect">
            <a:avLst/>
          </a:prstGeom>
          <a:noFill/>
          <a:ln w="25400"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0727" name="Rectangle 46">
            <a:extLst>
              <a:ext uri="{FF2B5EF4-FFF2-40B4-BE49-F238E27FC236}">
                <a16:creationId xmlns:a16="http://schemas.microsoft.com/office/drawing/2014/main" id="{5DB5531F-8FA7-469E-EC23-3599514847AD}"/>
              </a:ext>
            </a:extLst>
          </p:cNvPr>
          <p:cNvSpPr>
            <a:spLocks noChangeArrowheads="1"/>
          </p:cNvSpPr>
          <p:nvPr/>
        </p:nvSpPr>
        <p:spPr bwMode="auto">
          <a:xfrm>
            <a:off x="5184775" y="3757613"/>
            <a:ext cx="3635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None/>
            </a:pPr>
            <a:r>
              <a:rPr lang="en-US" altLang="en-US" sz="2000" b="1">
                <a:solidFill>
                  <a:srgbClr val="0000FF"/>
                </a:solidFill>
                <a:ea typeface="굴림" panose="020B0600000101010101" pitchFamily="34" charset="-127"/>
              </a:rPr>
              <a:t>Anti-aliasing filter is needed</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灯片编号占位符 11">
            <a:extLst>
              <a:ext uri="{FF2B5EF4-FFF2-40B4-BE49-F238E27FC236}">
                <a16:creationId xmlns:a16="http://schemas.microsoft.com/office/drawing/2014/main" id="{80770C42-DC6B-5549-ACE1-5B63E67B78E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F29926F-C9BB-4E83-847D-9F33475BF0E2}" type="slidenum">
              <a:rPr lang="en-US" altLang="en-US" sz="1600">
                <a:ea typeface="굴림" panose="020B0600000101010101" pitchFamily="34" charset="-127"/>
              </a:rPr>
              <a:pPr eaLnBrk="1" hangingPunct="1">
                <a:spcBef>
                  <a:spcPct val="0"/>
                </a:spcBef>
                <a:buFontTx/>
                <a:buNone/>
              </a:pPr>
              <a:t>195</a:t>
            </a:fld>
            <a:endParaRPr lang="en-US" altLang="en-US" sz="1600">
              <a:ea typeface="굴림" panose="020B0600000101010101" pitchFamily="34" charset="-127"/>
            </a:endParaRPr>
          </a:p>
        </p:txBody>
      </p:sp>
      <p:sp>
        <p:nvSpPr>
          <p:cNvPr id="201731" name="Freeform 2">
            <a:extLst>
              <a:ext uri="{FF2B5EF4-FFF2-40B4-BE49-F238E27FC236}">
                <a16:creationId xmlns:a16="http://schemas.microsoft.com/office/drawing/2014/main" id="{B7AA9C6E-1634-A7BF-AE6A-7EB87BA8955A}"/>
              </a:ext>
            </a:extLst>
          </p:cNvPr>
          <p:cNvSpPr>
            <a:spLocks/>
          </p:cNvSpPr>
          <p:nvPr/>
        </p:nvSpPr>
        <p:spPr bwMode="auto">
          <a:xfrm>
            <a:off x="1339850" y="2190750"/>
            <a:ext cx="1000125" cy="1047750"/>
          </a:xfrm>
          <a:custGeom>
            <a:avLst/>
            <a:gdLst>
              <a:gd name="T0" fmla="*/ 0 w 480"/>
              <a:gd name="T1" fmla="*/ 0 h 264"/>
              <a:gd name="T2" fmla="*/ 2147483647 w 480"/>
              <a:gd name="T3" fmla="*/ 0 h 264"/>
              <a:gd name="T4" fmla="*/ 2147483647 w 480"/>
              <a:gd name="T5" fmla="*/ 2147483647 h 264"/>
              <a:gd name="T6" fmla="*/ 2147483647 w 480"/>
              <a:gd name="T7" fmla="*/ 2147483647 h 264"/>
              <a:gd name="T8" fmla="*/ 2147483647 w 480"/>
              <a:gd name="T9" fmla="*/ 2147483647 h 264"/>
              <a:gd name="T10" fmla="*/ 0 60000 65536"/>
              <a:gd name="T11" fmla="*/ 0 60000 65536"/>
              <a:gd name="T12" fmla="*/ 0 60000 65536"/>
              <a:gd name="T13" fmla="*/ 0 60000 65536"/>
              <a:gd name="T14" fmla="*/ 0 60000 65536"/>
              <a:gd name="T15" fmla="*/ 0 w 480"/>
              <a:gd name="T16" fmla="*/ 0 h 264"/>
              <a:gd name="T17" fmla="*/ 480 w 480"/>
              <a:gd name="T18" fmla="*/ 264 h 264"/>
            </a:gdLst>
            <a:ahLst/>
            <a:cxnLst>
              <a:cxn ang="T10">
                <a:pos x="T0" y="T1"/>
              </a:cxn>
              <a:cxn ang="T11">
                <a:pos x="T2" y="T3"/>
              </a:cxn>
              <a:cxn ang="T12">
                <a:pos x="T4" y="T5"/>
              </a:cxn>
              <a:cxn ang="T13">
                <a:pos x="T6" y="T7"/>
              </a:cxn>
              <a:cxn ang="T14">
                <a:pos x="T8" y="T9"/>
              </a:cxn>
            </a:cxnLst>
            <a:rect l="T15" t="T16" r="T17" b="T18"/>
            <a:pathLst>
              <a:path w="480" h="264">
                <a:moveTo>
                  <a:pt x="0" y="0"/>
                </a:moveTo>
                <a:lnTo>
                  <a:pt x="270" y="0"/>
                </a:lnTo>
                <a:lnTo>
                  <a:pt x="336" y="12"/>
                </a:lnTo>
                <a:lnTo>
                  <a:pt x="390" y="54"/>
                </a:lnTo>
                <a:lnTo>
                  <a:pt x="480" y="264"/>
                </a:lnTo>
              </a:path>
            </a:pathLst>
          </a:custGeom>
          <a:noFill/>
          <a:ln w="15875">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1732" name="Rectangle 3">
            <a:extLst>
              <a:ext uri="{FF2B5EF4-FFF2-40B4-BE49-F238E27FC236}">
                <a16:creationId xmlns:a16="http://schemas.microsoft.com/office/drawing/2014/main" id="{AAD04655-EEBF-2506-6DB9-64D15C52DF59}"/>
              </a:ext>
            </a:extLst>
          </p:cNvPr>
          <p:cNvSpPr>
            <a:spLocks noGrp="1" noChangeArrowheads="1"/>
          </p:cNvSpPr>
          <p:nvPr>
            <p:ph type="title" idx="4294967295"/>
          </p:nvPr>
        </p:nvSpPr>
        <p:spPr/>
        <p:txBody>
          <a:bodyPr/>
          <a:lstStyle/>
          <a:p>
            <a:pPr eaLnBrk="1" hangingPunct="1"/>
            <a:r>
              <a:rPr lang="en-US" altLang="en-US"/>
              <a:t>Signal Modulation Effect</a:t>
            </a:r>
          </a:p>
        </p:txBody>
      </p:sp>
      <p:sp>
        <p:nvSpPr>
          <p:cNvPr id="201733" name="Rectangle 4">
            <a:extLst>
              <a:ext uri="{FF2B5EF4-FFF2-40B4-BE49-F238E27FC236}">
                <a16:creationId xmlns:a16="http://schemas.microsoft.com/office/drawing/2014/main" id="{11E5F1D3-16FF-A707-1F2E-B23130C3B316}"/>
              </a:ext>
            </a:extLst>
          </p:cNvPr>
          <p:cNvSpPr>
            <a:spLocks noGrp="1" noChangeArrowheads="1"/>
          </p:cNvSpPr>
          <p:nvPr>
            <p:ph type="body" idx="4294967295"/>
          </p:nvPr>
        </p:nvSpPr>
        <p:spPr>
          <a:xfrm>
            <a:off x="685800" y="1196975"/>
            <a:ext cx="7886700" cy="1000125"/>
          </a:xfrm>
        </p:spPr>
        <p:txBody>
          <a:bodyPr/>
          <a:lstStyle/>
          <a:p>
            <a:pPr eaLnBrk="1" hangingPunct="1">
              <a:buFontTx/>
              <a:buNone/>
            </a:pPr>
            <a:r>
              <a:rPr lang="en-US" altLang="en-US" sz="2000"/>
              <a:t>Step 1)    Input noise signal modulated by clock</a:t>
            </a:r>
          </a:p>
          <a:p>
            <a:pPr eaLnBrk="1" hangingPunct="1">
              <a:buFontTx/>
              <a:buNone/>
            </a:pPr>
            <a:endParaRPr lang="en-US" altLang="en-US"/>
          </a:p>
        </p:txBody>
      </p:sp>
      <p:sp>
        <p:nvSpPr>
          <p:cNvPr id="201734" name="Line 5">
            <a:extLst>
              <a:ext uri="{FF2B5EF4-FFF2-40B4-BE49-F238E27FC236}">
                <a16:creationId xmlns:a16="http://schemas.microsoft.com/office/drawing/2014/main" id="{3189D92F-073D-F0F2-B25D-0EE39F705288}"/>
              </a:ext>
            </a:extLst>
          </p:cNvPr>
          <p:cNvSpPr>
            <a:spLocks noChangeShapeType="1"/>
          </p:cNvSpPr>
          <p:nvPr/>
        </p:nvSpPr>
        <p:spPr bwMode="auto">
          <a:xfrm flipV="1">
            <a:off x="1352550" y="1981200"/>
            <a:ext cx="0" cy="1457325"/>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1735" name="Line 6">
            <a:extLst>
              <a:ext uri="{FF2B5EF4-FFF2-40B4-BE49-F238E27FC236}">
                <a16:creationId xmlns:a16="http://schemas.microsoft.com/office/drawing/2014/main" id="{ACC9E4F6-0444-5948-B873-C94916A5220D}"/>
              </a:ext>
            </a:extLst>
          </p:cNvPr>
          <p:cNvSpPr>
            <a:spLocks noChangeShapeType="1"/>
          </p:cNvSpPr>
          <p:nvPr/>
        </p:nvSpPr>
        <p:spPr bwMode="auto">
          <a:xfrm>
            <a:off x="1181100" y="3248025"/>
            <a:ext cx="687705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1736" name="Line 7">
            <a:extLst>
              <a:ext uri="{FF2B5EF4-FFF2-40B4-BE49-F238E27FC236}">
                <a16:creationId xmlns:a16="http://schemas.microsoft.com/office/drawing/2014/main" id="{DF93EA2C-989A-0F02-DCE6-80F6418E7D18}"/>
              </a:ext>
            </a:extLst>
          </p:cNvPr>
          <p:cNvSpPr>
            <a:spLocks noChangeShapeType="1"/>
          </p:cNvSpPr>
          <p:nvPr/>
        </p:nvSpPr>
        <p:spPr bwMode="auto">
          <a:xfrm flipV="1">
            <a:off x="2924175" y="2705100"/>
            <a:ext cx="0" cy="523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37" name="Text Box 8">
            <a:extLst>
              <a:ext uri="{FF2B5EF4-FFF2-40B4-BE49-F238E27FC236}">
                <a16:creationId xmlns:a16="http://schemas.microsoft.com/office/drawing/2014/main" id="{62206CAE-8903-D957-63EC-B898BE64AA32}"/>
              </a:ext>
            </a:extLst>
          </p:cNvPr>
          <p:cNvSpPr txBox="1">
            <a:spLocks noChangeArrowheads="1"/>
          </p:cNvSpPr>
          <p:nvPr/>
        </p:nvSpPr>
        <p:spPr bwMode="auto">
          <a:xfrm>
            <a:off x="911225" y="1592263"/>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|Vin(f)|</a:t>
            </a:r>
            <a:endParaRPr lang="en-US" altLang="en-US" sz="1800" b="1" i="0" baseline="-25000">
              <a:ea typeface="굴림" panose="020B0600000101010101" pitchFamily="34" charset="-127"/>
            </a:endParaRPr>
          </a:p>
        </p:txBody>
      </p:sp>
      <p:sp>
        <p:nvSpPr>
          <p:cNvPr id="201738" name="Text Box 9">
            <a:extLst>
              <a:ext uri="{FF2B5EF4-FFF2-40B4-BE49-F238E27FC236}">
                <a16:creationId xmlns:a16="http://schemas.microsoft.com/office/drawing/2014/main" id="{58696D2F-A0D0-8BAC-7AC6-F812EC4FF61F}"/>
              </a:ext>
            </a:extLst>
          </p:cNvPr>
          <p:cNvSpPr txBox="1">
            <a:spLocks noChangeArrowheads="1"/>
          </p:cNvSpPr>
          <p:nvPr/>
        </p:nvSpPr>
        <p:spPr bwMode="auto">
          <a:xfrm>
            <a:off x="8056563" y="30480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1739" name="Text Box 10">
            <a:extLst>
              <a:ext uri="{FF2B5EF4-FFF2-40B4-BE49-F238E27FC236}">
                <a16:creationId xmlns:a16="http://schemas.microsoft.com/office/drawing/2014/main" id="{6AFB22E3-7BCE-534B-60F1-A7B2161A0033}"/>
              </a:ext>
            </a:extLst>
          </p:cNvPr>
          <p:cNvSpPr txBox="1">
            <a:spLocks noChangeArrowheads="1"/>
          </p:cNvSpPr>
          <p:nvPr/>
        </p:nvSpPr>
        <p:spPr bwMode="auto">
          <a:xfrm>
            <a:off x="2738438" y="326707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a:t>
            </a:r>
          </a:p>
        </p:txBody>
      </p:sp>
      <p:sp>
        <p:nvSpPr>
          <p:cNvPr id="201740" name="Line 11">
            <a:extLst>
              <a:ext uri="{FF2B5EF4-FFF2-40B4-BE49-F238E27FC236}">
                <a16:creationId xmlns:a16="http://schemas.microsoft.com/office/drawing/2014/main" id="{93C14541-383A-12C5-D745-555969A042C7}"/>
              </a:ext>
            </a:extLst>
          </p:cNvPr>
          <p:cNvSpPr>
            <a:spLocks noChangeShapeType="1"/>
          </p:cNvSpPr>
          <p:nvPr/>
        </p:nvSpPr>
        <p:spPr bwMode="auto">
          <a:xfrm flipV="1">
            <a:off x="6122988" y="2941638"/>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41" name="Text Box 12">
            <a:extLst>
              <a:ext uri="{FF2B5EF4-FFF2-40B4-BE49-F238E27FC236}">
                <a16:creationId xmlns:a16="http://schemas.microsoft.com/office/drawing/2014/main" id="{981ACE85-D9FD-F65B-9505-ED48CDAEF0A8}"/>
              </a:ext>
            </a:extLst>
          </p:cNvPr>
          <p:cNvSpPr txBox="1">
            <a:spLocks noChangeArrowheads="1"/>
          </p:cNvSpPr>
          <p:nvPr/>
        </p:nvSpPr>
        <p:spPr bwMode="auto">
          <a:xfrm>
            <a:off x="4278313" y="3265488"/>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2f</a:t>
            </a:r>
            <a:r>
              <a:rPr lang="en-US" altLang="en-US" sz="1400" b="1" i="0" baseline="-25000">
                <a:ea typeface="굴림" panose="020B0600000101010101" pitchFamily="34" charset="-127"/>
              </a:rPr>
              <a:t>clk</a:t>
            </a:r>
          </a:p>
        </p:txBody>
      </p:sp>
      <p:sp>
        <p:nvSpPr>
          <p:cNvPr id="201742" name="Text Box 13">
            <a:extLst>
              <a:ext uri="{FF2B5EF4-FFF2-40B4-BE49-F238E27FC236}">
                <a16:creationId xmlns:a16="http://schemas.microsoft.com/office/drawing/2014/main" id="{B2E2D37E-3AC7-3A76-B3B5-F99F9215D2F0}"/>
              </a:ext>
            </a:extLst>
          </p:cNvPr>
          <p:cNvSpPr txBox="1">
            <a:spLocks noChangeArrowheads="1"/>
          </p:cNvSpPr>
          <p:nvPr/>
        </p:nvSpPr>
        <p:spPr bwMode="auto">
          <a:xfrm>
            <a:off x="5895975" y="32639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a:t>
            </a:r>
          </a:p>
        </p:txBody>
      </p:sp>
      <p:sp>
        <p:nvSpPr>
          <p:cNvPr id="201743" name="Line 14">
            <a:extLst>
              <a:ext uri="{FF2B5EF4-FFF2-40B4-BE49-F238E27FC236}">
                <a16:creationId xmlns:a16="http://schemas.microsoft.com/office/drawing/2014/main" id="{92B5FF38-AD2C-C293-1609-0551BE184727}"/>
              </a:ext>
            </a:extLst>
          </p:cNvPr>
          <p:cNvSpPr>
            <a:spLocks noChangeShapeType="1"/>
          </p:cNvSpPr>
          <p:nvPr/>
        </p:nvSpPr>
        <p:spPr bwMode="auto">
          <a:xfrm flipV="1">
            <a:off x="2600325" y="2324100"/>
            <a:ext cx="0" cy="914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44" name="Text Box 15">
            <a:extLst>
              <a:ext uri="{FF2B5EF4-FFF2-40B4-BE49-F238E27FC236}">
                <a16:creationId xmlns:a16="http://schemas.microsoft.com/office/drawing/2014/main" id="{B14F7B34-7C5B-3B28-A2AC-445A9489DBC8}"/>
              </a:ext>
            </a:extLst>
          </p:cNvPr>
          <p:cNvSpPr txBox="1">
            <a:spLocks noChangeArrowheads="1"/>
          </p:cNvSpPr>
          <p:nvPr/>
        </p:nvSpPr>
        <p:spPr bwMode="auto">
          <a:xfrm>
            <a:off x="2303463" y="3429000"/>
            <a:ext cx="541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noise</a:t>
            </a:r>
          </a:p>
        </p:txBody>
      </p:sp>
      <p:sp>
        <p:nvSpPr>
          <p:cNvPr id="201745" name="AutoShape 16">
            <a:extLst>
              <a:ext uri="{FF2B5EF4-FFF2-40B4-BE49-F238E27FC236}">
                <a16:creationId xmlns:a16="http://schemas.microsoft.com/office/drawing/2014/main" id="{E849BB4E-305D-1FFB-71E1-007CF3D83033}"/>
              </a:ext>
            </a:extLst>
          </p:cNvPr>
          <p:cNvSpPr>
            <a:spLocks noChangeArrowheads="1"/>
          </p:cNvSpPr>
          <p:nvPr/>
        </p:nvSpPr>
        <p:spPr bwMode="auto">
          <a:xfrm rot="5400000">
            <a:off x="4033838" y="4003675"/>
            <a:ext cx="638175" cy="371475"/>
          </a:xfrm>
          <a:prstGeom prst="rightArrow">
            <a:avLst>
              <a:gd name="adj1" fmla="val 50000"/>
              <a:gd name="adj2" fmla="val 42949"/>
            </a:avLst>
          </a:prstGeom>
          <a:noFill/>
          <a:ln w="317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1746" name="Text Box 17">
            <a:extLst>
              <a:ext uri="{FF2B5EF4-FFF2-40B4-BE49-F238E27FC236}">
                <a16:creationId xmlns:a16="http://schemas.microsoft.com/office/drawing/2014/main" id="{65C18C7C-75E3-4C1C-8990-3BCADEBDA487}"/>
              </a:ext>
            </a:extLst>
          </p:cNvPr>
          <p:cNvSpPr txBox="1">
            <a:spLocks noChangeArrowheads="1"/>
          </p:cNvSpPr>
          <p:nvPr/>
        </p:nvSpPr>
        <p:spPr bwMode="auto">
          <a:xfrm>
            <a:off x="4575175" y="4029075"/>
            <a:ext cx="217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Modulation and Scaling</a:t>
            </a:r>
          </a:p>
        </p:txBody>
      </p:sp>
      <p:sp>
        <p:nvSpPr>
          <p:cNvPr id="201747" name="Line 18">
            <a:extLst>
              <a:ext uri="{FF2B5EF4-FFF2-40B4-BE49-F238E27FC236}">
                <a16:creationId xmlns:a16="http://schemas.microsoft.com/office/drawing/2014/main" id="{31A2E201-CF0F-7306-9C9A-58F3A992BCE8}"/>
              </a:ext>
            </a:extLst>
          </p:cNvPr>
          <p:cNvSpPr>
            <a:spLocks noChangeShapeType="1"/>
          </p:cNvSpPr>
          <p:nvPr/>
        </p:nvSpPr>
        <p:spPr bwMode="auto">
          <a:xfrm flipV="1">
            <a:off x="1370013" y="4298950"/>
            <a:ext cx="0" cy="1438275"/>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1748" name="Line 19">
            <a:extLst>
              <a:ext uri="{FF2B5EF4-FFF2-40B4-BE49-F238E27FC236}">
                <a16:creationId xmlns:a16="http://schemas.microsoft.com/office/drawing/2014/main" id="{52F94555-6899-D6EF-3924-6A8162393C09}"/>
              </a:ext>
            </a:extLst>
          </p:cNvPr>
          <p:cNvSpPr>
            <a:spLocks noChangeShapeType="1"/>
          </p:cNvSpPr>
          <p:nvPr/>
        </p:nvSpPr>
        <p:spPr bwMode="auto">
          <a:xfrm flipV="1">
            <a:off x="2941638" y="5003800"/>
            <a:ext cx="0" cy="523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49" name="Text Box 20">
            <a:extLst>
              <a:ext uri="{FF2B5EF4-FFF2-40B4-BE49-F238E27FC236}">
                <a16:creationId xmlns:a16="http://schemas.microsoft.com/office/drawing/2014/main" id="{2DD5CCD7-8CDA-B9AF-E01A-3BBD6BF83661}"/>
              </a:ext>
            </a:extLst>
          </p:cNvPr>
          <p:cNvSpPr txBox="1">
            <a:spLocks noChangeArrowheads="1"/>
          </p:cNvSpPr>
          <p:nvPr/>
        </p:nvSpPr>
        <p:spPr bwMode="auto">
          <a:xfrm>
            <a:off x="495300" y="3852863"/>
            <a:ext cx="157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|Vin(f)    </a:t>
            </a:r>
            <a:r>
              <a:rPr lang="ru-RU" altLang="en-US" sz="1800" b="1" i="0">
                <a:ea typeface="굴림" panose="020B0600000101010101" pitchFamily="34" charset="-127"/>
              </a:rPr>
              <a:t>Ф</a:t>
            </a: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1750" name="Text Box 21">
            <a:extLst>
              <a:ext uri="{FF2B5EF4-FFF2-40B4-BE49-F238E27FC236}">
                <a16:creationId xmlns:a16="http://schemas.microsoft.com/office/drawing/2014/main" id="{CB6FA7D2-CAF8-1AFB-83A9-6A14B05312BD}"/>
              </a:ext>
            </a:extLst>
          </p:cNvPr>
          <p:cNvSpPr txBox="1">
            <a:spLocks noChangeArrowheads="1"/>
          </p:cNvSpPr>
          <p:nvPr/>
        </p:nvSpPr>
        <p:spPr bwMode="auto">
          <a:xfrm>
            <a:off x="8083550" y="53467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1751" name="Text Box 22">
            <a:extLst>
              <a:ext uri="{FF2B5EF4-FFF2-40B4-BE49-F238E27FC236}">
                <a16:creationId xmlns:a16="http://schemas.microsoft.com/office/drawing/2014/main" id="{48F5BF78-F92F-7760-3187-B31E2C39B5D0}"/>
              </a:ext>
            </a:extLst>
          </p:cNvPr>
          <p:cNvSpPr txBox="1">
            <a:spLocks noChangeArrowheads="1"/>
          </p:cNvSpPr>
          <p:nvPr/>
        </p:nvSpPr>
        <p:spPr bwMode="auto">
          <a:xfrm>
            <a:off x="2755900" y="556577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a:t>
            </a:r>
          </a:p>
        </p:txBody>
      </p:sp>
      <p:sp>
        <p:nvSpPr>
          <p:cNvPr id="201752" name="Line 23">
            <a:extLst>
              <a:ext uri="{FF2B5EF4-FFF2-40B4-BE49-F238E27FC236}">
                <a16:creationId xmlns:a16="http://schemas.microsoft.com/office/drawing/2014/main" id="{29357653-D403-F89F-4D1C-2C70D8CB83AD}"/>
              </a:ext>
            </a:extLst>
          </p:cNvPr>
          <p:cNvSpPr>
            <a:spLocks noChangeShapeType="1"/>
          </p:cNvSpPr>
          <p:nvPr/>
        </p:nvSpPr>
        <p:spPr bwMode="auto">
          <a:xfrm flipV="1">
            <a:off x="6159500" y="5240338"/>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53" name="Text Box 24">
            <a:extLst>
              <a:ext uri="{FF2B5EF4-FFF2-40B4-BE49-F238E27FC236}">
                <a16:creationId xmlns:a16="http://schemas.microsoft.com/office/drawing/2014/main" id="{32BCFBB4-48D8-3ACE-4E9E-C2CFFEADB9B8}"/>
              </a:ext>
            </a:extLst>
          </p:cNvPr>
          <p:cNvSpPr txBox="1">
            <a:spLocks noChangeArrowheads="1"/>
          </p:cNvSpPr>
          <p:nvPr/>
        </p:nvSpPr>
        <p:spPr bwMode="auto">
          <a:xfrm>
            <a:off x="4295775" y="5564188"/>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2f</a:t>
            </a:r>
            <a:r>
              <a:rPr lang="en-US" altLang="en-US" sz="1400" b="1" i="0" baseline="-25000">
                <a:ea typeface="굴림" panose="020B0600000101010101" pitchFamily="34" charset="-127"/>
              </a:rPr>
              <a:t>clk</a:t>
            </a:r>
          </a:p>
        </p:txBody>
      </p:sp>
      <p:sp>
        <p:nvSpPr>
          <p:cNvPr id="201754" name="Text Box 25">
            <a:extLst>
              <a:ext uri="{FF2B5EF4-FFF2-40B4-BE49-F238E27FC236}">
                <a16:creationId xmlns:a16="http://schemas.microsoft.com/office/drawing/2014/main" id="{1CC3A43C-30BA-7848-E7CD-4C676B9EFCB6}"/>
              </a:ext>
            </a:extLst>
          </p:cNvPr>
          <p:cNvSpPr txBox="1">
            <a:spLocks noChangeArrowheads="1"/>
          </p:cNvSpPr>
          <p:nvPr/>
        </p:nvSpPr>
        <p:spPr bwMode="auto">
          <a:xfrm>
            <a:off x="5932488" y="5562600"/>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a:t>
            </a:r>
          </a:p>
        </p:txBody>
      </p:sp>
      <p:sp>
        <p:nvSpPr>
          <p:cNvPr id="201755" name="Line 26">
            <a:extLst>
              <a:ext uri="{FF2B5EF4-FFF2-40B4-BE49-F238E27FC236}">
                <a16:creationId xmlns:a16="http://schemas.microsoft.com/office/drawing/2014/main" id="{B433E425-1A8A-248F-4498-A699ECF93D6F}"/>
              </a:ext>
            </a:extLst>
          </p:cNvPr>
          <p:cNvSpPr>
            <a:spLocks noChangeShapeType="1"/>
          </p:cNvSpPr>
          <p:nvPr/>
        </p:nvSpPr>
        <p:spPr bwMode="auto">
          <a:xfrm flipV="1">
            <a:off x="2617788" y="4622800"/>
            <a:ext cx="0" cy="914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56" name="Line 27">
            <a:extLst>
              <a:ext uri="{FF2B5EF4-FFF2-40B4-BE49-F238E27FC236}">
                <a16:creationId xmlns:a16="http://schemas.microsoft.com/office/drawing/2014/main" id="{5D7C078D-FFBC-6E48-AA5B-48335AFC6BA9}"/>
              </a:ext>
            </a:extLst>
          </p:cNvPr>
          <p:cNvSpPr>
            <a:spLocks noChangeShapeType="1"/>
          </p:cNvSpPr>
          <p:nvPr/>
        </p:nvSpPr>
        <p:spPr bwMode="auto">
          <a:xfrm flipV="1">
            <a:off x="1682750" y="4992688"/>
            <a:ext cx="0" cy="552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57" name="Text Box 28">
            <a:extLst>
              <a:ext uri="{FF2B5EF4-FFF2-40B4-BE49-F238E27FC236}">
                <a16:creationId xmlns:a16="http://schemas.microsoft.com/office/drawing/2014/main" id="{A33F3D86-7F5C-F41C-65EC-D99A2E3031D7}"/>
              </a:ext>
            </a:extLst>
          </p:cNvPr>
          <p:cNvSpPr txBox="1">
            <a:spLocks noChangeArrowheads="1"/>
          </p:cNvSpPr>
          <p:nvPr/>
        </p:nvSpPr>
        <p:spPr bwMode="auto">
          <a:xfrm>
            <a:off x="1223963" y="5843588"/>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 </a:t>
            </a:r>
            <a:r>
              <a:rPr lang="en-US" altLang="en-US" sz="1400" b="1" i="0">
                <a:ea typeface="굴림" panose="020B0600000101010101" pitchFamily="34" charset="-127"/>
              </a:rPr>
              <a:t>- f</a:t>
            </a:r>
            <a:r>
              <a:rPr lang="en-US" altLang="en-US" sz="1400" b="1" i="0" baseline="-25000">
                <a:ea typeface="굴림" panose="020B0600000101010101" pitchFamily="34" charset="-127"/>
              </a:rPr>
              <a:t>noise</a:t>
            </a:r>
            <a:endParaRPr lang="en-US" altLang="en-US" sz="1400" b="1" i="0">
              <a:ea typeface="굴림" panose="020B0600000101010101" pitchFamily="34" charset="-127"/>
            </a:endParaRPr>
          </a:p>
        </p:txBody>
      </p:sp>
      <p:sp>
        <p:nvSpPr>
          <p:cNvPr id="201758" name="Line 29">
            <a:extLst>
              <a:ext uri="{FF2B5EF4-FFF2-40B4-BE49-F238E27FC236}">
                <a16:creationId xmlns:a16="http://schemas.microsoft.com/office/drawing/2014/main" id="{70952CE5-9251-4142-9B6E-83B0ED35F6C8}"/>
              </a:ext>
            </a:extLst>
          </p:cNvPr>
          <p:cNvSpPr>
            <a:spLocks noChangeShapeType="1"/>
          </p:cNvSpPr>
          <p:nvPr/>
        </p:nvSpPr>
        <p:spPr bwMode="auto">
          <a:xfrm flipV="1">
            <a:off x="4205288" y="4991100"/>
            <a:ext cx="0" cy="552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59" name="Line 30">
            <a:extLst>
              <a:ext uri="{FF2B5EF4-FFF2-40B4-BE49-F238E27FC236}">
                <a16:creationId xmlns:a16="http://schemas.microsoft.com/office/drawing/2014/main" id="{7D0C15CF-8781-3A12-9450-5293BD43B5EE}"/>
              </a:ext>
            </a:extLst>
          </p:cNvPr>
          <p:cNvSpPr>
            <a:spLocks noChangeShapeType="1"/>
          </p:cNvSpPr>
          <p:nvPr/>
        </p:nvSpPr>
        <p:spPr bwMode="auto">
          <a:xfrm>
            <a:off x="1457325" y="4995863"/>
            <a:ext cx="2914650"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0" name="Line 31">
            <a:extLst>
              <a:ext uri="{FF2B5EF4-FFF2-40B4-BE49-F238E27FC236}">
                <a16:creationId xmlns:a16="http://schemas.microsoft.com/office/drawing/2014/main" id="{BCD99FD0-7D5E-CEC4-84E3-258C0A13A297}"/>
              </a:ext>
            </a:extLst>
          </p:cNvPr>
          <p:cNvSpPr>
            <a:spLocks noChangeShapeType="1"/>
          </p:cNvSpPr>
          <p:nvPr/>
        </p:nvSpPr>
        <p:spPr bwMode="auto">
          <a:xfrm flipV="1">
            <a:off x="4899025" y="5227638"/>
            <a:ext cx="0" cy="3143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1" name="Text Box 32">
            <a:extLst>
              <a:ext uri="{FF2B5EF4-FFF2-40B4-BE49-F238E27FC236}">
                <a16:creationId xmlns:a16="http://schemas.microsoft.com/office/drawing/2014/main" id="{B37A1C68-EFB6-4FD2-351B-C2A2FBA50B7F}"/>
              </a:ext>
            </a:extLst>
          </p:cNvPr>
          <p:cNvSpPr txBox="1">
            <a:spLocks noChangeArrowheads="1"/>
          </p:cNvSpPr>
          <p:nvPr/>
        </p:nvSpPr>
        <p:spPr bwMode="auto">
          <a:xfrm>
            <a:off x="7446963" y="3281363"/>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4f</a:t>
            </a:r>
            <a:r>
              <a:rPr lang="en-US" altLang="en-US" sz="1400" b="1" i="0" baseline="-25000">
                <a:ea typeface="굴림" panose="020B0600000101010101" pitchFamily="34" charset="-127"/>
              </a:rPr>
              <a:t>clk</a:t>
            </a:r>
          </a:p>
        </p:txBody>
      </p:sp>
      <p:sp>
        <p:nvSpPr>
          <p:cNvPr id="201762" name="Text Box 33">
            <a:extLst>
              <a:ext uri="{FF2B5EF4-FFF2-40B4-BE49-F238E27FC236}">
                <a16:creationId xmlns:a16="http://schemas.microsoft.com/office/drawing/2014/main" id="{D2691AA2-9897-99C4-CFBB-E16D8D0AD19E}"/>
              </a:ext>
            </a:extLst>
          </p:cNvPr>
          <p:cNvSpPr txBox="1">
            <a:spLocks noChangeArrowheads="1"/>
          </p:cNvSpPr>
          <p:nvPr/>
        </p:nvSpPr>
        <p:spPr bwMode="auto">
          <a:xfrm>
            <a:off x="7473950" y="5561013"/>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4f</a:t>
            </a:r>
            <a:r>
              <a:rPr lang="en-US" altLang="en-US" sz="1400" b="1" i="0" baseline="-25000">
                <a:ea typeface="굴림" panose="020B0600000101010101" pitchFamily="34" charset="-127"/>
              </a:rPr>
              <a:t>clk</a:t>
            </a:r>
          </a:p>
        </p:txBody>
      </p:sp>
      <p:sp>
        <p:nvSpPr>
          <p:cNvPr id="201763" name="Line 34">
            <a:extLst>
              <a:ext uri="{FF2B5EF4-FFF2-40B4-BE49-F238E27FC236}">
                <a16:creationId xmlns:a16="http://schemas.microsoft.com/office/drawing/2014/main" id="{4AF19939-EF9D-3082-590E-B7CF44537EC8}"/>
              </a:ext>
            </a:extLst>
          </p:cNvPr>
          <p:cNvSpPr>
            <a:spLocks noChangeShapeType="1"/>
          </p:cNvSpPr>
          <p:nvPr/>
        </p:nvSpPr>
        <p:spPr bwMode="auto">
          <a:xfrm flipV="1">
            <a:off x="7431088" y="5226050"/>
            <a:ext cx="0" cy="3143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4" name="Line 35">
            <a:extLst>
              <a:ext uri="{FF2B5EF4-FFF2-40B4-BE49-F238E27FC236}">
                <a16:creationId xmlns:a16="http://schemas.microsoft.com/office/drawing/2014/main" id="{EBDEF165-F09D-36FF-6570-0721712C9AF2}"/>
              </a:ext>
            </a:extLst>
          </p:cNvPr>
          <p:cNvSpPr>
            <a:spLocks noChangeShapeType="1"/>
          </p:cNvSpPr>
          <p:nvPr/>
        </p:nvSpPr>
        <p:spPr bwMode="auto">
          <a:xfrm>
            <a:off x="4703763" y="5232400"/>
            <a:ext cx="2914650"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5" name="Line 36">
            <a:extLst>
              <a:ext uri="{FF2B5EF4-FFF2-40B4-BE49-F238E27FC236}">
                <a16:creationId xmlns:a16="http://schemas.microsoft.com/office/drawing/2014/main" id="{461E7DF8-8C48-FC21-6D11-88FFB8DE2D07}"/>
              </a:ext>
            </a:extLst>
          </p:cNvPr>
          <p:cNvSpPr>
            <a:spLocks noChangeShapeType="1"/>
          </p:cNvSpPr>
          <p:nvPr/>
        </p:nvSpPr>
        <p:spPr bwMode="auto">
          <a:xfrm>
            <a:off x="1198563" y="5546725"/>
            <a:ext cx="6858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1766" name="Line 37">
            <a:extLst>
              <a:ext uri="{FF2B5EF4-FFF2-40B4-BE49-F238E27FC236}">
                <a16:creationId xmlns:a16="http://schemas.microsoft.com/office/drawing/2014/main" id="{E298A59D-B991-D4E6-9F0A-F68D240E5E9E}"/>
              </a:ext>
            </a:extLst>
          </p:cNvPr>
          <p:cNvSpPr>
            <a:spLocks noChangeShapeType="1"/>
          </p:cNvSpPr>
          <p:nvPr/>
        </p:nvSpPr>
        <p:spPr bwMode="auto">
          <a:xfrm>
            <a:off x="1371600" y="3960813"/>
            <a:ext cx="0" cy="166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7" name="Line 38">
            <a:extLst>
              <a:ext uri="{FF2B5EF4-FFF2-40B4-BE49-F238E27FC236}">
                <a16:creationId xmlns:a16="http://schemas.microsoft.com/office/drawing/2014/main" id="{7ABC1A16-5E52-4AA7-ABCA-E74A8FBBFDBF}"/>
              </a:ext>
            </a:extLst>
          </p:cNvPr>
          <p:cNvSpPr>
            <a:spLocks noChangeShapeType="1"/>
          </p:cNvSpPr>
          <p:nvPr/>
        </p:nvSpPr>
        <p:spPr bwMode="auto">
          <a:xfrm flipV="1">
            <a:off x="1308100" y="3990975"/>
            <a:ext cx="123825" cy="10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8" name="Line 39">
            <a:extLst>
              <a:ext uri="{FF2B5EF4-FFF2-40B4-BE49-F238E27FC236}">
                <a16:creationId xmlns:a16="http://schemas.microsoft.com/office/drawing/2014/main" id="{82AC1546-7867-C4D4-4945-173A1FB82513}"/>
              </a:ext>
            </a:extLst>
          </p:cNvPr>
          <p:cNvSpPr>
            <a:spLocks noChangeShapeType="1"/>
          </p:cNvSpPr>
          <p:nvPr/>
        </p:nvSpPr>
        <p:spPr bwMode="auto">
          <a:xfrm>
            <a:off x="1312863" y="3997325"/>
            <a:ext cx="119062" cy="90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1769" name="Text Box 40">
            <a:extLst>
              <a:ext uri="{FF2B5EF4-FFF2-40B4-BE49-F238E27FC236}">
                <a16:creationId xmlns:a16="http://schemas.microsoft.com/office/drawing/2014/main" id="{3E9B99FE-F1DE-1C1B-00D1-095CFD5AB98D}"/>
              </a:ext>
            </a:extLst>
          </p:cNvPr>
          <p:cNvSpPr txBox="1">
            <a:spLocks noChangeArrowheads="1"/>
          </p:cNvSpPr>
          <p:nvPr/>
        </p:nvSpPr>
        <p:spPr bwMode="auto">
          <a:xfrm>
            <a:off x="3708400" y="5856288"/>
            <a:ext cx="941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a:t>
            </a:r>
            <a:r>
              <a:rPr lang="en-US" altLang="en-US" sz="1400" b="1" i="0">
                <a:ea typeface="굴림" panose="020B0600000101010101" pitchFamily="34" charset="-127"/>
              </a:rPr>
              <a:t>+ f</a:t>
            </a:r>
            <a:r>
              <a:rPr lang="en-US" altLang="en-US" sz="1400" b="1" i="0" baseline="-25000">
                <a:ea typeface="굴림" panose="020B0600000101010101" pitchFamily="34" charset="-127"/>
              </a:rPr>
              <a:t>noise</a:t>
            </a:r>
            <a:endParaRPr lang="en-US" altLang="en-US" sz="1400" b="1" i="0">
              <a:ea typeface="굴림" panose="020B0600000101010101" pitchFamily="34" charset="-127"/>
            </a:endParaRPr>
          </a:p>
        </p:txBody>
      </p:sp>
      <p:sp>
        <p:nvSpPr>
          <p:cNvPr id="201770" name="Text Box 41">
            <a:extLst>
              <a:ext uri="{FF2B5EF4-FFF2-40B4-BE49-F238E27FC236}">
                <a16:creationId xmlns:a16="http://schemas.microsoft.com/office/drawing/2014/main" id="{4D326439-5653-BB36-14CF-818AEA0BA6E7}"/>
              </a:ext>
            </a:extLst>
          </p:cNvPr>
          <p:cNvSpPr txBox="1">
            <a:spLocks noChangeArrowheads="1"/>
          </p:cNvSpPr>
          <p:nvPr/>
        </p:nvSpPr>
        <p:spPr bwMode="auto">
          <a:xfrm>
            <a:off x="2303463" y="5768975"/>
            <a:ext cx="541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noise</a:t>
            </a:r>
          </a:p>
        </p:txBody>
      </p:sp>
      <p:sp>
        <p:nvSpPr>
          <p:cNvPr id="201771" name="Text Box 42">
            <a:extLst>
              <a:ext uri="{FF2B5EF4-FFF2-40B4-BE49-F238E27FC236}">
                <a16:creationId xmlns:a16="http://schemas.microsoft.com/office/drawing/2014/main" id="{D2E9DC60-C1C5-D5F6-9248-A275974549DC}"/>
              </a:ext>
            </a:extLst>
          </p:cNvPr>
          <p:cNvSpPr txBox="1">
            <a:spLocks noChangeArrowheads="1"/>
          </p:cNvSpPr>
          <p:nvPr/>
        </p:nvSpPr>
        <p:spPr bwMode="auto">
          <a:xfrm>
            <a:off x="4606925" y="5864225"/>
            <a:ext cx="1009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 </a:t>
            </a:r>
            <a:r>
              <a:rPr lang="en-US" altLang="en-US" sz="1400" b="1" i="0">
                <a:ea typeface="굴림" panose="020B0600000101010101" pitchFamily="34" charset="-127"/>
              </a:rPr>
              <a:t>- f</a:t>
            </a:r>
            <a:r>
              <a:rPr lang="en-US" altLang="en-US" sz="1400" b="1" i="0" baseline="-25000">
                <a:ea typeface="굴림" panose="020B0600000101010101" pitchFamily="34" charset="-127"/>
              </a:rPr>
              <a:t>noise</a:t>
            </a:r>
            <a:endParaRPr lang="en-US" altLang="en-US" sz="1400" b="1" i="0">
              <a:ea typeface="굴림" panose="020B0600000101010101" pitchFamily="34" charset="-127"/>
            </a:endParaRPr>
          </a:p>
        </p:txBody>
      </p:sp>
      <p:sp>
        <p:nvSpPr>
          <p:cNvPr id="201772" name="Text Box 43">
            <a:extLst>
              <a:ext uri="{FF2B5EF4-FFF2-40B4-BE49-F238E27FC236}">
                <a16:creationId xmlns:a16="http://schemas.microsoft.com/office/drawing/2014/main" id="{1A0A1017-7542-5C04-2838-6210D3BE960E}"/>
              </a:ext>
            </a:extLst>
          </p:cNvPr>
          <p:cNvSpPr txBox="1">
            <a:spLocks noChangeArrowheads="1"/>
          </p:cNvSpPr>
          <p:nvPr/>
        </p:nvSpPr>
        <p:spPr bwMode="auto">
          <a:xfrm>
            <a:off x="6948488" y="5872163"/>
            <a:ext cx="1069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 </a:t>
            </a:r>
            <a:r>
              <a:rPr lang="en-US" altLang="en-US" sz="1400" b="1" i="0">
                <a:ea typeface="굴림" panose="020B0600000101010101" pitchFamily="34" charset="-127"/>
              </a:rPr>
              <a:t>+ f</a:t>
            </a:r>
            <a:r>
              <a:rPr lang="en-US" altLang="en-US" sz="1400" b="1" i="0" baseline="-25000">
                <a:ea typeface="굴림" panose="020B0600000101010101" pitchFamily="34" charset="-127"/>
              </a:rPr>
              <a:t>noise</a:t>
            </a:r>
            <a:endParaRPr lang="en-US" altLang="en-US" sz="1400" b="1" i="0">
              <a:ea typeface="굴림" panose="020B0600000101010101" pitchFamily="34" charset="-127"/>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灯片编号占位符 11">
            <a:extLst>
              <a:ext uri="{FF2B5EF4-FFF2-40B4-BE49-F238E27FC236}">
                <a16:creationId xmlns:a16="http://schemas.microsoft.com/office/drawing/2014/main" id="{DC7AC47E-0F78-191E-5241-0D00E01B1F6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2B8C006-3BE9-4D54-933B-1FFE8BFCF4AE}" type="slidenum">
              <a:rPr lang="en-US" altLang="en-US" sz="1600">
                <a:ea typeface="굴림" panose="020B0600000101010101" pitchFamily="34" charset="-127"/>
              </a:rPr>
              <a:pPr eaLnBrk="1" hangingPunct="1">
                <a:spcBef>
                  <a:spcPct val="0"/>
                </a:spcBef>
                <a:buFontTx/>
                <a:buNone/>
              </a:pPr>
              <a:t>196</a:t>
            </a:fld>
            <a:endParaRPr lang="en-US" altLang="en-US" sz="1600">
              <a:ea typeface="굴림" panose="020B0600000101010101" pitchFamily="34" charset="-127"/>
            </a:endParaRPr>
          </a:p>
        </p:txBody>
      </p:sp>
      <p:sp>
        <p:nvSpPr>
          <p:cNvPr id="202755" name="Rectangle 2">
            <a:extLst>
              <a:ext uri="{FF2B5EF4-FFF2-40B4-BE49-F238E27FC236}">
                <a16:creationId xmlns:a16="http://schemas.microsoft.com/office/drawing/2014/main" id="{87B4891C-53E6-918D-0898-ADD3F6A5C847}"/>
              </a:ext>
            </a:extLst>
          </p:cNvPr>
          <p:cNvSpPr>
            <a:spLocks noGrp="1" noChangeArrowheads="1"/>
          </p:cNvSpPr>
          <p:nvPr>
            <p:ph type="title" idx="4294967295"/>
          </p:nvPr>
        </p:nvSpPr>
        <p:spPr/>
        <p:txBody>
          <a:bodyPr/>
          <a:lstStyle/>
          <a:p>
            <a:pPr eaLnBrk="1" hangingPunct="1"/>
            <a:r>
              <a:rPr lang="en-US" altLang="en-US"/>
              <a:t>Signal Modulation Effect</a:t>
            </a:r>
          </a:p>
        </p:txBody>
      </p:sp>
      <p:sp>
        <p:nvSpPr>
          <p:cNvPr id="202756" name="Rectangle 3">
            <a:extLst>
              <a:ext uri="{FF2B5EF4-FFF2-40B4-BE49-F238E27FC236}">
                <a16:creationId xmlns:a16="http://schemas.microsoft.com/office/drawing/2014/main" id="{993F2A5E-32DF-B6C0-4B46-3B289E0EA05A}"/>
              </a:ext>
            </a:extLst>
          </p:cNvPr>
          <p:cNvSpPr>
            <a:spLocks noGrp="1" noChangeArrowheads="1"/>
          </p:cNvSpPr>
          <p:nvPr>
            <p:ph type="body" idx="4294967295"/>
          </p:nvPr>
        </p:nvSpPr>
        <p:spPr>
          <a:xfrm>
            <a:off x="685800" y="1304925"/>
            <a:ext cx="7886700" cy="714375"/>
          </a:xfrm>
        </p:spPr>
        <p:txBody>
          <a:bodyPr/>
          <a:lstStyle/>
          <a:p>
            <a:pPr eaLnBrk="1" hangingPunct="1">
              <a:buFontTx/>
              <a:buNone/>
            </a:pPr>
            <a:r>
              <a:rPr lang="en-US" altLang="en-US" sz="2000"/>
              <a:t>Step 2)   Signal is filtered</a:t>
            </a:r>
          </a:p>
          <a:p>
            <a:pPr lvl="1" eaLnBrk="1" hangingPunct="1"/>
            <a:endParaRPr lang="en-US" altLang="en-US" sz="1800"/>
          </a:p>
          <a:p>
            <a:pPr eaLnBrk="1" hangingPunct="1">
              <a:buFontTx/>
              <a:buNone/>
            </a:pPr>
            <a:endParaRPr lang="en-US" altLang="en-US"/>
          </a:p>
        </p:txBody>
      </p:sp>
      <p:sp>
        <p:nvSpPr>
          <p:cNvPr id="202757" name="Text Box 4">
            <a:extLst>
              <a:ext uri="{FF2B5EF4-FFF2-40B4-BE49-F238E27FC236}">
                <a16:creationId xmlns:a16="http://schemas.microsoft.com/office/drawing/2014/main" id="{1B909D12-BEE0-C3C9-D39B-4654700AE83C}"/>
              </a:ext>
            </a:extLst>
          </p:cNvPr>
          <p:cNvSpPr txBox="1">
            <a:spLocks noChangeArrowheads="1"/>
          </p:cNvSpPr>
          <p:nvPr/>
        </p:nvSpPr>
        <p:spPr bwMode="auto">
          <a:xfrm>
            <a:off x="766763" y="22098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|Vout(f)|</a:t>
            </a:r>
            <a:endParaRPr lang="en-US" altLang="en-US" sz="1800" b="1" i="0" baseline="-25000">
              <a:ea typeface="굴림" panose="020B0600000101010101" pitchFamily="34" charset="-127"/>
            </a:endParaRPr>
          </a:p>
        </p:txBody>
      </p:sp>
      <p:sp>
        <p:nvSpPr>
          <p:cNvPr id="202758" name="Freeform 5">
            <a:extLst>
              <a:ext uri="{FF2B5EF4-FFF2-40B4-BE49-F238E27FC236}">
                <a16:creationId xmlns:a16="http://schemas.microsoft.com/office/drawing/2014/main" id="{9BEC12F4-0546-3807-666C-42B0F276F5FC}"/>
              </a:ext>
            </a:extLst>
          </p:cNvPr>
          <p:cNvSpPr>
            <a:spLocks/>
          </p:cNvSpPr>
          <p:nvPr/>
        </p:nvSpPr>
        <p:spPr bwMode="auto">
          <a:xfrm>
            <a:off x="1285875" y="2762250"/>
            <a:ext cx="1000125" cy="1047750"/>
          </a:xfrm>
          <a:custGeom>
            <a:avLst/>
            <a:gdLst>
              <a:gd name="T0" fmla="*/ 0 w 480"/>
              <a:gd name="T1" fmla="*/ 0 h 264"/>
              <a:gd name="T2" fmla="*/ 2147483647 w 480"/>
              <a:gd name="T3" fmla="*/ 0 h 264"/>
              <a:gd name="T4" fmla="*/ 2147483647 w 480"/>
              <a:gd name="T5" fmla="*/ 2147483647 h 264"/>
              <a:gd name="T6" fmla="*/ 2147483647 w 480"/>
              <a:gd name="T7" fmla="*/ 2147483647 h 264"/>
              <a:gd name="T8" fmla="*/ 2147483647 w 480"/>
              <a:gd name="T9" fmla="*/ 2147483647 h 264"/>
              <a:gd name="T10" fmla="*/ 0 60000 65536"/>
              <a:gd name="T11" fmla="*/ 0 60000 65536"/>
              <a:gd name="T12" fmla="*/ 0 60000 65536"/>
              <a:gd name="T13" fmla="*/ 0 60000 65536"/>
              <a:gd name="T14" fmla="*/ 0 60000 65536"/>
              <a:gd name="T15" fmla="*/ 0 w 480"/>
              <a:gd name="T16" fmla="*/ 0 h 264"/>
              <a:gd name="T17" fmla="*/ 480 w 480"/>
              <a:gd name="T18" fmla="*/ 264 h 264"/>
            </a:gdLst>
            <a:ahLst/>
            <a:cxnLst>
              <a:cxn ang="T10">
                <a:pos x="T0" y="T1"/>
              </a:cxn>
              <a:cxn ang="T11">
                <a:pos x="T2" y="T3"/>
              </a:cxn>
              <a:cxn ang="T12">
                <a:pos x="T4" y="T5"/>
              </a:cxn>
              <a:cxn ang="T13">
                <a:pos x="T6" y="T7"/>
              </a:cxn>
              <a:cxn ang="T14">
                <a:pos x="T8" y="T9"/>
              </a:cxn>
            </a:cxnLst>
            <a:rect l="T15" t="T16" r="T17" b="T18"/>
            <a:pathLst>
              <a:path w="480" h="264">
                <a:moveTo>
                  <a:pt x="0" y="0"/>
                </a:moveTo>
                <a:lnTo>
                  <a:pt x="270" y="0"/>
                </a:lnTo>
                <a:lnTo>
                  <a:pt x="336" y="12"/>
                </a:lnTo>
                <a:lnTo>
                  <a:pt x="390" y="54"/>
                </a:lnTo>
                <a:lnTo>
                  <a:pt x="480" y="26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2759" name="Rectangle 6">
            <a:extLst>
              <a:ext uri="{FF2B5EF4-FFF2-40B4-BE49-F238E27FC236}">
                <a16:creationId xmlns:a16="http://schemas.microsoft.com/office/drawing/2014/main" id="{FC990843-68B9-0D81-B2ED-3C500F0EA38E}"/>
              </a:ext>
            </a:extLst>
          </p:cNvPr>
          <p:cNvSpPr>
            <a:spLocks noChangeArrowheads="1"/>
          </p:cNvSpPr>
          <p:nvPr/>
        </p:nvSpPr>
        <p:spPr bwMode="auto">
          <a:xfrm>
            <a:off x="712788" y="5199063"/>
            <a:ext cx="7886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w"/>
            </a:pPr>
            <a:r>
              <a:rPr lang="en-US" altLang="en-US" sz="2000" b="1" i="0">
                <a:ea typeface="굴림" panose="020B0600000101010101" pitchFamily="34" charset="-127"/>
              </a:rPr>
              <a:t>Anti-aliasing filter is needed</a:t>
            </a:r>
          </a:p>
          <a:p>
            <a:pPr lvl="1" eaLnBrk="1" hangingPunct="1">
              <a:buFont typeface="Wingdings" panose="05000000000000000000" pitchFamily="2" charset="2"/>
              <a:buChar char="§"/>
            </a:pPr>
            <a:endParaRPr lang="en-US" altLang="en-US" sz="1800" b="1" i="0">
              <a:solidFill>
                <a:srgbClr val="0000FF"/>
              </a:solidFill>
              <a:ea typeface="굴림" panose="020B0600000101010101" pitchFamily="34" charset="-127"/>
            </a:endParaRPr>
          </a:p>
          <a:p>
            <a:pPr eaLnBrk="1" hangingPunct="1">
              <a:buFont typeface="Wingdings" panose="05000000000000000000" pitchFamily="2" charset="2"/>
              <a:buNone/>
            </a:pPr>
            <a:endParaRPr lang="en-US" altLang="en-US" b="1" i="0">
              <a:ea typeface="굴림" panose="020B0600000101010101" pitchFamily="34" charset="-127"/>
            </a:endParaRPr>
          </a:p>
        </p:txBody>
      </p:sp>
      <p:sp>
        <p:nvSpPr>
          <p:cNvPr id="202760" name="Line 7">
            <a:extLst>
              <a:ext uri="{FF2B5EF4-FFF2-40B4-BE49-F238E27FC236}">
                <a16:creationId xmlns:a16="http://schemas.microsoft.com/office/drawing/2014/main" id="{D33B3339-DA46-FE06-FF3A-05B6DA294EC4}"/>
              </a:ext>
            </a:extLst>
          </p:cNvPr>
          <p:cNvSpPr>
            <a:spLocks noChangeShapeType="1"/>
          </p:cNvSpPr>
          <p:nvPr/>
        </p:nvSpPr>
        <p:spPr bwMode="auto">
          <a:xfrm flipV="1">
            <a:off x="1274763" y="2570163"/>
            <a:ext cx="0" cy="1438275"/>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2761" name="Line 8">
            <a:extLst>
              <a:ext uri="{FF2B5EF4-FFF2-40B4-BE49-F238E27FC236}">
                <a16:creationId xmlns:a16="http://schemas.microsoft.com/office/drawing/2014/main" id="{88B2F1F1-1134-1B65-835A-C87531C3C039}"/>
              </a:ext>
            </a:extLst>
          </p:cNvPr>
          <p:cNvSpPr>
            <a:spLocks noChangeShapeType="1"/>
          </p:cNvSpPr>
          <p:nvPr/>
        </p:nvSpPr>
        <p:spPr bwMode="auto">
          <a:xfrm flipV="1">
            <a:off x="2846388" y="3275013"/>
            <a:ext cx="0" cy="523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2" name="Text Box 9">
            <a:extLst>
              <a:ext uri="{FF2B5EF4-FFF2-40B4-BE49-F238E27FC236}">
                <a16:creationId xmlns:a16="http://schemas.microsoft.com/office/drawing/2014/main" id="{26E36C15-51D8-3E81-6976-75C14C418484}"/>
              </a:ext>
            </a:extLst>
          </p:cNvPr>
          <p:cNvSpPr txBox="1">
            <a:spLocks noChangeArrowheads="1"/>
          </p:cNvSpPr>
          <p:nvPr/>
        </p:nvSpPr>
        <p:spPr bwMode="auto">
          <a:xfrm>
            <a:off x="7988300" y="36179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2763" name="Line 10">
            <a:extLst>
              <a:ext uri="{FF2B5EF4-FFF2-40B4-BE49-F238E27FC236}">
                <a16:creationId xmlns:a16="http://schemas.microsoft.com/office/drawing/2014/main" id="{84A4DED5-4F0E-3FE3-BC57-6BE2FA0DC435}"/>
              </a:ext>
            </a:extLst>
          </p:cNvPr>
          <p:cNvSpPr>
            <a:spLocks noChangeShapeType="1"/>
          </p:cNvSpPr>
          <p:nvPr/>
        </p:nvSpPr>
        <p:spPr bwMode="auto">
          <a:xfrm flipV="1">
            <a:off x="6064250" y="351155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4" name="Line 11">
            <a:extLst>
              <a:ext uri="{FF2B5EF4-FFF2-40B4-BE49-F238E27FC236}">
                <a16:creationId xmlns:a16="http://schemas.microsoft.com/office/drawing/2014/main" id="{E0EB7CDB-9818-7D04-3C26-193E85ADBAE9}"/>
              </a:ext>
            </a:extLst>
          </p:cNvPr>
          <p:cNvSpPr>
            <a:spLocks noChangeShapeType="1"/>
          </p:cNvSpPr>
          <p:nvPr/>
        </p:nvSpPr>
        <p:spPr bwMode="auto">
          <a:xfrm flipV="1">
            <a:off x="2522538" y="2894013"/>
            <a:ext cx="0" cy="914400"/>
          </a:xfrm>
          <a:prstGeom prst="line">
            <a:avLst/>
          </a:prstGeom>
          <a:noFill/>
          <a:ln w="25400">
            <a:solidFill>
              <a:srgbClr val="C0C0C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5" name="Line 12">
            <a:extLst>
              <a:ext uri="{FF2B5EF4-FFF2-40B4-BE49-F238E27FC236}">
                <a16:creationId xmlns:a16="http://schemas.microsoft.com/office/drawing/2014/main" id="{9465410D-DA6A-D6D0-57D6-1F26D6198CC4}"/>
              </a:ext>
            </a:extLst>
          </p:cNvPr>
          <p:cNvSpPr>
            <a:spLocks noChangeShapeType="1"/>
          </p:cNvSpPr>
          <p:nvPr/>
        </p:nvSpPr>
        <p:spPr bwMode="auto">
          <a:xfrm flipV="1">
            <a:off x="1587500" y="3263900"/>
            <a:ext cx="0" cy="552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6" name="Text Box 13">
            <a:extLst>
              <a:ext uri="{FF2B5EF4-FFF2-40B4-BE49-F238E27FC236}">
                <a16:creationId xmlns:a16="http://schemas.microsoft.com/office/drawing/2014/main" id="{A815C851-E0FD-F227-71FE-C2C05D92B165}"/>
              </a:ext>
            </a:extLst>
          </p:cNvPr>
          <p:cNvSpPr txBox="1">
            <a:spLocks noChangeArrowheads="1"/>
          </p:cNvSpPr>
          <p:nvPr/>
        </p:nvSpPr>
        <p:spPr bwMode="auto">
          <a:xfrm>
            <a:off x="1150938" y="4113213"/>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 </a:t>
            </a:r>
            <a:r>
              <a:rPr lang="en-US" altLang="en-US" sz="1400" b="1" i="0">
                <a:ea typeface="굴림" panose="020B0600000101010101" pitchFamily="34" charset="-127"/>
              </a:rPr>
              <a:t>- f</a:t>
            </a:r>
            <a:r>
              <a:rPr lang="en-US" altLang="en-US" sz="1400" b="1" i="0" baseline="-25000">
                <a:ea typeface="굴림" panose="020B0600000101010101" pitchFamily="34" charset="-127"/>
              </a:rPr>
              <a:t>noise</a:t>
            </a:r>
            <a:endParaRPr lang="en-US" altLang="en-US" sz="1400" b="1" i="0">
              <a:ea typeface="굴림" panose="020B0600000101010101" pitchFamily="34" charset="-127"/>
            </a:endParaRPr>
          </a:p>
        </p:txBody>
      </p:sp>
      <p:sp>
        <p:nvSpPr>
          <p:cNvPr id="202767" name="Line 14">
            <a:extLst>
              <a:ext uri="{FF2B5EF4-FFF2-40B4-BE49-F238E27FC236}">
                <a16:creationId xmlns:a16="http://schemas.microsoft.com/office/drawing/2014/main" id="{E7D405CB-09F2-8611-224A-79EB9146BC2F}"/>
              </a:ext>
            </a:extLst>
          </p:cNvPr>
          <p:cNvSpPr>
            <a:spLocks noChangeShapeType="1"/>
          </p:cNvSpPr>
          <p:nvPr/>
        </p:nvSpPr>
        <p:spPr bwMode="auto">
          <a:xfrm flipV="1">
            <a:off x="4110038" y="3262313"/>
            <a:ext cx="0" cy="552450"/>
          </a:xfrm>
          <a:prstGeom prst="line">
            <a:avLst/>
          </a:prstGeom>
          <a:noFill/>
          <a:ln w="25400">
            <a:solidFill>
              <a:srgbClr val="C0C0C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8" name="Line 15">
            <a:extLst>
              <a:ext uri="{FF2B5EF4-FFF2-40B4-BE49-F238E27FC236}">
                <a16:creationId xmlns:a16="http://schemas.microsoft.com/office/drawing/2014/main" id="{473184B1-3227-27E3-BCED-B9810A3DEDE6}"/>
              </a:ext>
            </a:extLst>
          </p:cNvPr>
          <p:cNvSpPr>
            <a:spLocks noChangeShapeType="1"/>
          </p:cNvSpPr>
          <p:nvPr/>
        </p:nvSpPr>
        <p:spPr bwMode="auto">
          <a:xfrm flipV="1">
            <a:off x="4803775" y="3498850"/>
            <a:ext cx="0" cy="314325"/>
          </a:xfrm>
          <a:prstGeom prst="line">
            <a:avLst/>
          </a:prstGeom>
          <a:noFill/>
          <a:ln w="25400">
            <a:solidFill>
              <a:srgbClr val="C0C0C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69" name="Line 16">
            <a:extLst>
              <a:ext uri="{FF2B5EF4-FFF2-40B4-BE49-F238E27FC236}">
                <a16:creationId xmlns:a16="http://schemas.microsoft.com/office/drawing/2014/main" id="{A1987F31-B810-287C-9709-79C74BA06ABB}"/>
              </a:ext>
            </a:extLst>
          </p:cNvPr>
          <p:cNvSpPr>
            <a:spLocks noChangeShapeType="1"/>
          </p:cNvSpPr>
          <p:nvPr/>
        </p:nvSpPr>
        <p:spPr bwMode="auto">
          <a:xfrm flipV="1">
            <a:off x="7335838" y="3497263"/>
            <a:ext cx="0" cy="314325"/>
          </a:xfrm>
          <a:prstGeom prst="line">
            <a:avLst/>
          </a:prstGeom>
          <a:noFill/>
          <a:ln w="25400">
            <a:solidFill>
              <a:srgbClr val="C0C0C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2770" name="Line 17">
            <a:extLst>
              <a:ext uri="{FF2B5EF4-FFF2-40B4-BE49-F238E27FC236}">
                <a16:creationId xmlns:a16="http://schemas.microsoft.com/office/drawing/2014/main" id="{4789763B-23A4-29CF-BA6A-20DC86F6EE9C}"/>
              </a:ext>
            </a:extLst>
          </p:cNvPr>
          <p:cNvSpPr>
            <a:spLocks noChangeShapeType="1"/>
          </p:cNvSpPr>
          <p:nvPr/>
        </p:nvSpPr>
        <p:spPr bwMode="auto">
          <a:xfrm>
            <a:off x="1103313" y="3817938"/>
            <a:ext cx="6858000"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2771" name="Text Box 18">
            <a:extLst>
              <a:ext uri="{FF2B5EF4-FFF2-40B4-BE49-F238E27FC236}">
                <a16:creationId xmlns:a16="http://schemas.microsoft.com/office/drawing/2014/main" id="{3D6093E3-EFFC-40C1-BF97-D28542C73A33}"/>
              </a:ext>
            </a:extLst>
          </p:cNvPr>
          <p:cNvSpPr txBox="1">
            <a:spLocks noChangeArrowheads="1"/>
          </p:cNvSpPr>
          <p:nvPr/>
        </p:nvSpPr>
        <p:spPr bwMode="auto">
          <a:xfrm>
            <a:off x="2651125" y="37988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f</a:t>
            </a:r>
            <a:r>
              <a:rPr lang="en-US" altLang="en-US" sz="1400" b="1" i="0" baseline="-25000">
                <a:ea typeface="굴림" panose="020B0600000101010101" pitchFamily="34" charset="-127"/>
              </a:rPr>
              <a:t>clk</a:t>
            </a:r>
          </a:p>
        </p:txBody>
      </p:sp>
      <p:sp>
        <p:nvSpPr>
          <p:cNvPr id="202772" name="Text Box 19">
            <a:extLst>
              <a:ext uri="{FF2B5EF4-FFF2-40B4-BE49-F238E27FC236}">
                <a16:creationId xmlns:a16="http://schemas.microsoft.com/office/drawing/2014/main" id="{E6966583-D682-0ED1-3A13-21CE91064913}"/>
              </a:ext>
            </a:extLst>
          </p:cNvPr>
          <p:cNvSpPr txBox="1">
            <a:spLocks noChangeArrowheads="1"/>
          </p:cNvSpPr>
          <p:nvPr/>
        </p:nvSpPr>
        <p:spPr bwMode="auto">
          <a:xfrm>
            <a:off x="4191000" y="37973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2f</a:t>
            </a:r>
            <a:r>
              <a:rPr lang="en-US" altLang="en-US" sz="1400" b="1" i="0" baseline="-25000">
                <a:ea typeface="굴림" panose="020B0600000101010101" pitchFamily="34" charset="-127"/>
              </a:rPr>
              <a:t>clk</a:t>
            </a:r>
          </a:p>
        </p:txBody>
      </p:sp>
      <p:sp>
        <p:nvSpPr>
          <p:cNvPr id="202773" name="Text Box 20">
            <a:extLst>
              <a:ext uri="{FF2B5EF4-FFF2-40B4-BE49-F238E27FC236}">
                <a16:creationId xmlns:a16="http://schemas.microsoft.com/office/drawing/2014/main" id="{6A200BB8-E4F6-1D21-9801-A2259674F584}"/>
              </a:ext>
            </a:extLst>
          </p:cNvPr>
          <p:cNvSpPr txBox="1">
            <a:spLocks noChangeArrowheads="1"/>
          </p:cNvSpPr>
          <p:nvPr/>
        </p:nvSpPr>
        <p:spPr bwMode="auto">
          <a:xfrm>
            <a:off x="5827713" y="3795713"/>
            <a:ext cx="50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3f</a:t>
            </a:r>
            <a:r>
              <a:rPr lang="en-US" altLang="en-US" sz="1400" b="1" i="0" baseline="-25000">
                <a:ea typeface="굴림" panose="020B0600000101010101" pitchFamily="34" charset="-127"/>
              </a:rPr>
              <a:t>clk</a:t>
            </a:r>
          </a:p>
        </p:txBody>
      </p:sp>
      <p:sp>
        <p:nvSpPr>
          <p:cNvPr id="202774" name="Text Box 21">
            <a:extLst>
              <a:ext uri="{FF2B5EF4-FFF2-40B4-BE49-F238E27FC236}">
                <a16:creationId xmlns:a16="http://schemas.microsoft.com/office/drawing/2014/main" id="{EA38B957-EF99-673C-6C23-159BFFB44031}"/>
              </a:ext>
            </a:extLst>
          </p:cNvPr>
          <p:cNvSpPr txBox="1">
            <a:spLocks noChangeArrowheads="1"/>
          </p:cNvSpPr>
          <p:nvPr/>
        </p:nvSpPr>
        <p:spPr bwMode="auto">
          <a:xfrm>
            <a:off x="7369175" y="3794125"/>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ea typeface="굴림" panose="020B0600000101010101" pitchFamily="34" charset="-127"/>
              </a:rPr>
              <a:t>4f</a:t>
            </a:r>
            <a:r>
              <a:rPr lang="en-US" altLang="en-US" sz="1400" b="1" i="0" baseline="-25000">
                <a:ea typeface="굴림" panose="020B0600000101010101" pitchFamily="34" charset="-127"/>
              </a:rPr>
              <a:t>clk</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灯片编号占位符 11">
            <a:extLst>
              <a:ext uri="{FF2B5EF4-FFF2-40B4-BE49-F238E27FC236}">
                <a16:creationId xmlns:a16="http://schemas.microsoft.com/office/drawing/2014/main" id="{91C155BB-9B7A-3BE2-D624-1CDBDA7429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E725069-972D-44D5-840F-F820BB73EF58}" type="slidenum">
              <a:rPr lang="en-US" altLang="en-US" sz="1600">
                <a:ea typeface="굴림" panose="020B0600000101010101" pitchFamily="34" charset="-127"/>
              </a:rPr>
              <a:pPr eaLnBrk="1" hangingPunct="1">
                <a:spcBef>
                  <a:spcPct val="0"/>
                </a:spcBef>
                <a:buFontTx/>
                <a:buNone/>
              </a:pPr>
              <a:t>197</a:t>
            </a:fld>
            <a:endParaRPr lang="en-US" altLang="en-US" sz="1600">
              <a:ea typeface="굴림" panose="020B0600000101010101" pitchFamily="34" charset="-127"/>
            </a:endParaRPr>
          </a:p>
        </p:txBody>
      </p:sp>
      <p:sp>
        <p:nvSpPr>
          <p:cNvPr id="203779" name="Rectangle 2">
            <a:extLst>
              <a:ext uri="{FF2B5EF4-FFF2-40B4-BE49-F238E27FC236}">
                <a16:creationId xmlns:a16="http://schemas.microsoft.com/office/drawing/2014/main" id="{537FEB36-AB78-8C72-ADA1-938402402F0B}"/>
              </a:ext>
            </a:extLst>
          </p:cNvPr>
          <p:cNvSpPr>
            <a:spLocks noGrp="1" noChangeArrowheads="1"/>
          </p:cNvSpPr>
          <p:nvPr>
            <p:ph type="title" idx="4294967295"/>
          </p:nvPr>
        </p:nvSpPr>
        <p:spPr/>
        <p:txBody>
          <a:bodyPr/>
          <a:lstStyle/>
          <a:p>
            <a:pPr eaLnBrk="1" hangingPunct="1"/>
            <a:r>
              <a:rPr lang="en-US" altLang="en-US"/>
              <a:t>Anti-Aliasing Filter</a:t>
            </a:r>
          </a:p>
        </p:txBody>
      </p:sp>
      <p:sp>
        <p:nvSpPr>
          <p:cNvPr id="203780" name="Rectangle 3">
            <a:extLst>
              <a:ext uri="{FF2B5EF4-FFF2-40B4-BE49-F238E27FC236}">
                <a16:creationId xmlns:a16="http://schemas.microsoft.com/office/drawing/2014/main" id="{064E6C14-4BDE-602E-D11F-E02C1CDCCBE5}"/>
              </a:ext>
            </a:extLst>
          </p:cNvPr>
          <p:cNvSpPr>
            <a:spLocks noGrp="1" noChangeArrowheads="1"/>
          </p:cNvSpPr>
          <p:nvPr>
            <p:ph type="body" idx="4294967295"/>
          </p:nvPr>
        </p:nvSpPr>
        <p:spPr>
          <a:xfrm>
            <a:off x="1655763" y="1176338"/>
            <a:ext cx="5795962" cy="1660525"/>
          </a:xfrm>
        </p:spPr>
        <p:txBody>
          <a:bodyPr/>
          <a:lstStyle/>
          <a:p>
            <a:pPr eaLnBrk="1" hangingPunct="1">
              <a:lnSpc>
                <a:spcPct val="140000"/>
              </a:lnSpc>
              <a:buFontTx/>
              <a:buNone/>
            </a:pPr>
            <a:r>
              <a:rPr lang="en-US" altLang="en-US" i="1"/>
              <a:t>SRMC permits high clock frequency</a:t>
            </a:r>
          </a:p>
          <a:p>
            <a:pPr lvl="1" eaLnBrk="1" hangingPunct="1">
              <a:lnSpc>
                <a:spcPct val="140000"/>
              </a:lnSpc>
            </a:pPr>
            <a:r>
              <a:rPr lang="en-US" altLang="en-US"/>
              <a:t>No capacitor settling requirements</a:t>
            </a:r>
          </a:p>
          <a:p>
            <a:pPr lvl="1" eaLnBrk="1" hangingPunct="1">
              <a:lnSpc>
                <a:spcPct val="140000"/>
              </a:lnSpc>
            </a:pPr>
            <a:r>
              <a:rPr lang="en-US" altLang="en-US"/>
              <a:t>Relaxed anti-aliasing filter requirements</a:t>
            </a:r>
          </a:p>
        </p:txBody>
      </p:sp>
      <p:grpSp>
        <p:nvGrpSpPr>
          <p:cNvPr id="203781" name="Group 4">
            <a:extLst>
              <a:ext uri="{FF2B5EF4-FFF2-40B4-BE49-F238E27FC236}">
                <a16:creationId xmlns:a16="http://schemas.microsoft.com/office/drawing/2014/main" id="{9B294BCB-C4A7-EE70-2FEA-DC90F974736B}"/>
              </a:ext>
            </a:extLst>
          </p:cNvPr>
          <p:cNvGrpSpPr>
            <a:grpSpLocks/>
          </p:cNvGrpSpPr>
          <p:nvPr/>
        </p:nvGrpSpPr>
        <p:grpSpPr bwMode="auto">
          <a:xfrm>
            <a:off x="1001713" y="3644900"/>
            <a:ext cx="7278687" cy="1433513"/>
            <a:chOff x="569" y="2340"/>
            <a:chExt cx="4585" cy="903"/>
          </a:xfrm>
        </p:grpSpPr>
        <p:sp>
          <p:nvSpPr>
            <p:cNvPr id="203782" name="Freeform 5">
              <a:extLst>
                <a:ext uri="{FF2B5EF4-FFF2-40B4-BE49-F238E27FC236}">
                  <a16:creationId xmlns:a16="http://schemas.microsoft.com/office/drawing/2014/main" id="{1D5FBF74-9F7E-DBEA-1F1C-9C87063779E5}"/>
                </a:ext>
              </a:extLst>
            </p:cNvPr>
            <p:cNvSpPr>
              <a:spLocks/>
            </p:cNvSpPr>
            <p:nvPr/>
          </p:nvSpPr>
          <p:spPr bwMode="auto">
            <a:xfrm>
              <a:off x="983" y="2585"/>
              <a:ext cx="2089" cy="403"/>
            </a:xfrm>
            <a:custGeom>
              <a:avLst/>
              <a:gdLst>
                <a:gd name="T0" fmla="*/ 0 w 2089"/>
                <a:gd name="T1" fmla="*/ 1 h 403"/>
                <a:gd name="T2" fmla="*/ 739 w 2089"/>
                <a:gd name="T3" fmla="*/ 0 h 403"/>
                <a:gd name="T4" fmla="*/ 787 w 2089"/>
                <a:gd name="T5" fmla="*/ 7 h 403"/>
                <a:gd name="T6" fmla="*/ 2089 w 2089"/>
                <a:gd name="T7" fmla="*/ 403 h 403"/>
                <a:gd name="T8" fmla="*/ 0 60000 65536"/>
                <a:gd name="T9" fmla="*/ 0 60000 65536"/>
                <a:gd name="T10" fmla="*/ 0 60000 65536"/>
                <a:gd name="T11" fmla="*/ 0 60000 65536"/>
                <a:gd name="T12" fmla="*/ 0 w 2089"/>
                <a:gd name="T13" fmla="*/ 0 h 403"/>
                <a:gd name="T14" fmla="*/ 2089 w 2089"/>
                <a:gd name="T15" fmla="*/ 403 h 403"/>
              </a:gdLst>
              <a:ahLst/>
              <a:cxnLst>
                <a:cxn ang="T8">
                  <a:pos x="T0" y="T1"/>
                </a:cxn>
                <a:cxn ang="T9">
                  <a:pos x="T2" y="T3"/>
                </a:cxn>
                <a:cxn ang="T10">
                  <a:pos x="T4" y="T5"/>
                </a:cxn>
                <a:cxn ang="T11">
                  <a:pos x="T6" y="T7"/>
                </a:cxn>
              </a:cxnLst>
              <a:rect l="T12" t="T13" r="T14" b="T15"/>
              <a:pathLst>
                <a:path w="2089" h="403">
                  <a:moveTo>
                    <a:pt x="0" y="1"/>
                  </a:moveTo>
                  <a:lnTo>
                    <a:pt x="739" y="0"/>
                  </a:lnTo>
                  <a:lnTo>
                    <a:pt x="787" y="7"/>
                  </a:lnTo>
                  <a:lnTo>
                    <a:pt x="2089" y="403"/>
                  </a:ln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3783" name="Line 6">
              <a:extLst>
                <a:ext uri="{FF2B5EF4-FFF2-40B4-BE49-F238E27FC236}">
                  <a16:creationId xmlns:a16="http://schemas.microsoft.com/office/drawing/2014/main" id="{299DA0AB-AD42-A726-545F-43D094645EA1}"/>
                </a:ext>
              </a:extLst>
            </p:cNvPr>
            <p:cNvSpPr>
              <a:spLocks noChangeShapeType="1"/>
            </p:cNvSpPr>
            <p:nvPr/>
          </p:nvSpPr>
          <p:spPr bwMode="auto">
            <a:xfrm flipV="1">
              <a:off x="677" y="2363"/>
              <a:ext cx="0" cy="75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3784" name="Text Box 7">
              <a:extLst>
                <a:ext uri="{FF2B5EF4-FFF2-40B4-BE49-F238E27FC236}">
                  <a16:creationId xmlns:a16="http://schemas.microsoft.com/office/drawing/2014/main" id="{DC253C21-39D2-F917-14ED-DFF6DEC29DEB}"/>
                </a:ext>
              </a:extLst>
            </p:cNvPr>
            <p:cNvSpPr txBox="1">
              <a:spLocks noChangeArrowheads="1"/>
            </p:cNvSpPr>
            <p:nvPr/>
          </p:nvSpPr>
          <p:spPr bwMode="auto">
            <a:xfrm>
              <a:off x="795" y="2340"/>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SRMC</a:t>
              </a:r>
              <a:endParaRPr lang="en-US" altLang="en-US" sz="1800" b="1" i="0" baseline="-25000">
                <a:ea typeface="굴림" panose="020B0600000101010101" pitchFamily="34" charset="-127"/>
              </a:endParaRPr>
            </a:p>
          </p:txBody>
        </p:sp>
        <p:sp>
          <p:nvSpPr>
            <p:cNvPr id="203785" name="Text Box 8">
              <a:extLst>
                <a:ext uri="{FF2B5EF4-FFF2-40B4-BE49-F238E27FC236}">
                  <a16:creationId xmlns:a16="http://schemas.microsoft.com/office/drawing/2014/main" id="{C0766BE0-3AFA-7D95-25D9-8A816FCFA248}"/>
                </a:ext>
              </a:extLst>
            </p:cNvPr>
            <p:cNvSpPr txBox="1">
              <a:spLocks noChangeArrowheads="1"/>
            </p:cNvSpPr>
            <p:nvPr/>
          </p:nvSpPr>
          <p:spPr bwMode="auto">
            <a:xfrm>
              <a:off x="4822" y="2867"/>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a:t>
              </a:r>
              <a:endParaRPr lang="en-US" altLang="en-US" sz="1800" b="1" i="0" baseline="-25000">
                <a:ea typeface="굴림" panose="020B0600000101010101" pitchFamily="34" charset="-127"/>
              </a:endParaRPr>
            </a:p>
          </p:txBody>
        </p:sp>
        <p:sp>
          <p:nvSpPr>
            <p:cNvPr id="203786" name="Text Box 9">
              <a:extLst>
                <a:ext uri="{FF2B5EF4-FFF2-40B4-BE49-F238E27FC236}">
                  <a16:creationId xmlns:a16="http://schemas.microsoft.com/office/drawing/2014/main" id="{7797F633-8DFA-224E-A76C-72BFD5F0A002}"/>
                </a:ext>
              </a:extLst>
            </p:cNvPr>
            <p:cNvSpPr txBox="1">
              <a:spLocks noChangeArrowheads="1"/>
            </p:cNvSpPr>
            <p:nvPr/>
          </p:nvSpPr>
          <p:spPr bwMode="auto">
            <a:xfrm>
              <a:off x="3845" y="3030"/>
              <a:ext cx="13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f</a:t>
              </a:r>
              <a:r>
                <a:rPr lang="en-US" altLang="en-US" sz="1600" b="1" i="0" baseline="-25000">
                  <a:ea typeface="굴림" panose="020B0600000101010101" pitchFamily="34" charset="-127"/>
                </a:rPr>
                <a:t>clk </a:t>
              </a:r>
              <a:r>
                <a:rPr lang="en-US" altLang="en-US" sz="1600" b="1" i="0">
                  <a:ea typeface="굴림" panose="020B0600000101010101" pitchFamily="34" charset="-127"/>
                </a:rPr>
                <a:t>~ 100-1000 f</a:t>
              </a:r>
              <a:r>
                <a:rPr lang="en-US" altLang="en-US" sz="1600" b="1" i="0" baseline="-25000">
                  <a:ea typeface="굴림" panose="020B0600000101010101" pitchFamily="34" charset="-127"/>
                </a:rPr>
                <a:t>corner</a:t>
              </a:r>
            </a:p>
          </p:txBody>
        </p:sp>
        <p:sp>
          <p:nvSpPr>
            <p:cNvPr id="203787" name="Line 10">
              <a:extLst>
                <a:ext uri="{FF2B5EF4-FFF2-40B4-BE49-F238E27FC236}">
                  <a16:creationId xmlns:a16="http://schemas.microsoft.com/office/drawing/2014/main" id="{DDA2137D-362E-DEEE-2CE3-BD2B33ADF73B}"/>
                </a:ext>
              </a:extLst>
            </p:cNvPr>
            <p:cNvSpPr>
              <a:spLocks noChangeShapeType="1"/>
            </p:cNvSpPr>
            <p:nvPr/>
          </p:nvSpPr>
          <p:spPr bwMode="auto">
            <a:xfrm>
              <a:off x="569" y="2993"/>
              <a:ext cx="4242"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03788" name="Freeform 11">
              <a:extLst>
                <a:ext uri="{FF2B5EF4-FFF2-40B4-BE49-F238E27FC236}">
                  <a16:creationId xmlns:a16="http://schemas.microsoft.com/office/drawing/2014/main" id="{6499F8F9-058F-8829-6376-0276B9DD6D95}"/>
                </a:ext>
              </a:extLst>
            </p:cNvPr>
            <p:cNvSpPr>
              <a:spLocks/>
            </p:cNvSpPr>
            <p:nvPr/>
          </p:nvSpPr>
          <p:spPr bwMode="auto">
            <a:xfrm>
              <a:off x="678" y="2586"/>
              <a:ext cx="630" cy="402"/>
            </a:xfrm>
            <a:custGeom>
              <a:avLst/>
              <a:gdLst>
                <a:gd name="T0" fmla="*/ 0 w 480"/>
                <a:gd name="T1" fmla="*/ 0 h 264"/>
                <a:gd name="T2" fmla="*/ 1379 w 480"/>
                <a:gd name="T3" fmla="*/ 0 h 264"/>
                <a:gd name="T4" fmla="*/ 1719 w 480"/>
                <a:gd name="T5" fmla="*/ 143 h 264"/>
                <a:gd name="T6" fmla="*/ 1995 w 480"/>
                <a:gd name="T7" fmla="*/ 670 h 264"/>
                <a:gd name="T8" fmla="*/ 2453 w 480"/>
                <a:gd name="T9" fmla="*/ 3291 h 264"/>
                <a:gd name="T10" fmla="*/ 0 60000 65536"/>
                <a:gd name="T11" fmla="*/ 0 60000 65536"/>
                <a:gd name="T12" fmla="*/ 0 60000 65536"/>
                <a:gd name="T13" fmla="*/ 0 60000 65536"/>
                <a:gd name="T14" fmla="*/ 0 60000 65536"/>
                <a:gd name="T15" fmla="*/ 0 w 480"/>
                <a:gd name="T16" fmla="*/ 0 h 264"/>
                <a:gd name="T17" fmla="*/ 480 w 480"/>
                <a:gd name="T18" fmla="*/ 264 h 264"/>
              </a:gdLst>
              <a:ahLst/>
              <a:cxnLst>
                <a:cxn ang="T10">
                  <a:pos x="T0" y="T1"/>
                </a:cxn>
                <a:cxn ang="T11">
                  <a:pos x="T2" y="T3"/>
                </a:cxn>
                <a:cxn ang="T12">
                  <a:pos x="T4" y="T5"/>
                </a:cxn>
                <a:cxn ang="T13">
                  <a:pos x="T6" y="T7"/>
                </a:cxn>
                <a:cxn ang="T14">
                  <a:pos x="T8" y="T9"/>
                </a:cxn>
              </a:cxnLst>
              <a:rect l="T15" t="T16" r="T17" b="T18"/>
              <a:pathLst>
                <a:path w="480" h="264">
                  <a:moveTo>
                    <a:pt x="0" y="0"/>
                  </a:moveTo>
                  <a:lnTo>
                    <a:pt x="270" y="0"/>
                  </a:lnTo>
                  <a:lnTo>
                    <a:pt x="336" y="12"/>
                  </a:lnTo>
                  <a:lnTo>
                    <a:pt x="390" y="54"/>
                  </a:lnTo>
                  <a:lnTo>
                    <a:pt x="480" y="264"/>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3789" name="Text Box 12">
              <a:extLst>
                <a:ext uri="{FF2B5EF4-FFF2-40B4-BE49-F238E27FC236}">
                  <a16:creationId xmlns:a16="http://schemas.microsoft.com/office/drawing/2014/main" id="{8832608E-8E63-6E1D-DBFE-7C18E8ED7663}"/>
                </a:ext>
              </a:extLst>
            </p:cNvPr>
            <p:cNvSpPr txBox="1">
              <a:spLocks noChangeArrowheads="1"/>
            </p:cNvSpPr>
            <p:nvPr/>
          </p:nvSpPr>
          <p:spPr bwMode="auto">
            <a:xfrm>
              <a:off x="1638" y="2357"/>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FF"/>
                  </a:solidFill>
                  <a:ea typeface="굴림" panose="020B0600000101010101" pitchFamily="34" charset="-127"/>
                </a:rPr>
                <a:t>AAF</a:t>
              </a:r>
              <a:endParaRPr lang="en-US" altLang="en-US" sz="1800" b="1" i="0" baseline="-25000">
                <a:solidFill>
                  <a:srgbClr val="0000FF"/>
                </a:solidFill>
                <a:ea typeface="굴림" panose="020B0600000101010101" pitchFamily="34" charset="-127"/>
              </a:endParaRPr>
            </a:p>
          </p:txBody>
        </p:sp>
        <p:sp>
          <p:nvSpPr>
            <p:cNvPr id="203790" name="Rectangle 13">
              <a:extLst>
                <a:ext uri="{FF2B5EF4-FFF2-40B4-BE49-F238E27FC236}">
                  <a16:creationId xmlns:a16="http://schemas.microsoft.com/office/drawing/2014/main" id="{A6F76590-DCA6-9AC6-9E6E-A479D992AE12}"/>
                </a:ext>
              </a:extLst>
            </p:cNvPr>
            <p:cNvSpPr>
              <a:spLocks noChangeArrowheads="1"/>
            </p:cNvSpPr>
            <p:nvPr/>
          </p:nvSpPr>
          <p:spPr bwMode="auto">
            <a:xfrm>
              <a:off x="907" y="3031"/>
              <a:ext cx="4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f</a:t>
              </a:r>
              <a:r>
                <a:rPr lang="en-US" altLang="en-US" sz="1600" b="1" i="0" baseline="-25000">
                  <a:ea typeface="굴림" panose="020B0600000101010101" pitchFamily="34" charset="-127"/>
                </a:rPr>
                <a:t>corner</a:t>
              </a:r>
            </a:p>
          </p:txBody>
        </p:sp>
        <p:sp>
          <p:nvSpPr>
            <p:cNvPr id="203791" name="Rectangle 14">
              <a:extLst>
                <a:ext uri="{FF2B5EF4-FFF2-40B4-BE49-F238E27FC236}">
                  <a16:creationId xmlns:a16="http://schemas.microsoft.com/office/drawing/2014/main" id="{FA6DCC3A-C44F-B350-B3EE-647870347944}"/>
                </a:ext>
              </a:extLst>
            </p:cNvPr>
            <p:cNvSpPr>
              <a:spLocks noChangeArrowheads="1"/>
            </p:cNvSpPr>
            <p:nvPr/>
          </p:nvSpPr>
          <p:spPr bwMode="auto">
            <a:xfrm>
              <a:off x="1607" y="3024"/>
              <a:ext cx="3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f</a:t>
              </a:r>
              <a:r>
                <a:rPr lang="en-US" altLang="en-US" sz="1600" b="1" i="0" baseline="-25000">
                  <a:ea typeface="굴림" panose="020B0600000101010101" pitchFamily="34" charset="-127"/>
                </a:rPr>
                <a:t>AAF</a:t>
              </a:r>
            </a:p>
          </p:txBody>
        </p:sp>
        <p:sp>
          <p:nvSpPr>
            <p:cNvPr id="203792" name="Line 15">
              <a:extLst>
                <a:ext uri="{FF2B5EF4-FFF2-40B4-BE49-F238E27FC236}">
                  <a16:creationId xmlns:a16="http://schemas.microsoft.com/office/drawing/2014/main" id="{F722A6C6-1734-5FBD-6523-1BD3AFC8155A}"/>
                </a:ext>
              </a:extLst>
            </p:cNvPr>
            <p:cNvSpPr>
              <a:spLocks noChangeShapeType="1"/>
            </p:cNvSpPr>
            <p:nvPr/>
          </p:nvSpPr>
          <p:spPr bwMode="auto">
            <a:xfrm>
              <a:off x="1098" y="2628"/>
              <a:ext cx="0" cy="34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3793" name="Line 16">
              <a:extLst>
                <a:ext uri="{FF2B5EF4-FFF2-40B4-BE49-F238E27FC236}">
                  <a16:creationId xmlns:a16="http://schemas.microsoft.com/office/drawing/2014/main" id="{23930AA3-D6BD-1449-72A6-E1EA35C8667D}"/>
                </a:ext>
              </a:extLst>
            </p:cNvPr>
            <p:cNvSpPr>
              <a:spLocks noChangeShapeType="1"/>
            </p:cNvSpPr>
            <p:nvPr/>
          </p:nvSpPr>
          <p:spPr bwMode="auto">
            <a:xfrm>
              <a:off x="1745" y="2621"/>
              <a:ext cx="0" cy="34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3794" name="Line 17">
              <a:extLst>
                <a:ext uri="{FF2B5EF4-FFF2-40B4-BE49-F238E27FC236}">
                  <a16:creationId xmlns:a16="http://schemas.microsoft.com/office/drawing/2014/main" id="{4666E587-CA58-7170-BD9C-F317BE1C262F}"/>
                </a:ext>
              </a:extLst>
            </p:cNvPr>
            <p:cNvSpPr>
              <a:spLocks noChangeShapeType="1"/>
            </p:cNvSpPr>
            <p:nvPr/>
          </p:nvSpPr>
          <p:spPr bwMode="auto">
            <a:xfrm>
              <a:off x="3954" y="2946"/>
              <a:ext cx="0" cy="10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灯片编号占位符 11">
            <a:extLst>
              <a:ext uri="{FF2B5EF4-FFF2-40B4-BE49-F238E27FC236}">
                <a16:creationId xmlns:a16="http://schemas.microsoft.com/office/drawing/2014/main" id="{F3522D60-197B-0D23-9B45-671A51D6C6E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5FD4346-08D6-49C3-AA35-B873D3593125}" type="slidenum">
              <a:rPr lang="en-US" altLang="en-US" sz="1600">
                <a:ea typeface="굴림" panose="020B0600000101010101" pitchFamily="34" charset="-127"/>
              </a:rPr>
              <a:pPr eaLnBrk="1" hangingPunct="1">
                <a:spcBef>
                  <a:spcPct val="0"/>
                </a:spcBef>
                <a:buFontTx/>
                <a:buNone/>
              </a:pPr>
              <a:t>198</a:t>
            </a:fld>
            <a:endParaRPr lang="en-US" altLang="en-US" sz="1600">
              <a:ea typeface="굴림" panose="020B0600000101010101" pitchFamily="34" charset="-127"/>
            </a:endParaRPr>
          </a:p>
        </p:txBody>
      </p:sp>
      <p:grpSp>
        <p:nvGrpSpPr>
          <p:cNvPr id="204803" name="Group 2">
            <a:extLst>
              <a:ext uri="{FF2B5EF4-FFF2-40B4-BE49-F238E27FC236}">
                <a16:creationId xmlns:a16="http://schemas.microsoft.com/office/drawing/2014/main" id="{E49C7E45-EFE9-B193-1038-250D6000B243}"/>
              </a:ext>
            </a:extLst>
          </p:cNvPr>
          <p:cNvGrpSpPr>
            <a:grpSpLocks/>
          </p:cNvGrpSpPr>
          <p:nvPr/>
        </p:nvGrpSpPr>
        <p:grpSpPr bwMode="auto">
          <a:xfrm>
            <a:off x="5210175" y="2133600"/>
            <a:ext cx="3646488" cy="4140200"/>
            <a:chOff x="3282" y="1344"/>
            <a:chExt cx="2297" cy="2608"/>
          </a:xfrm>
        </p:grpSpPr>
        <p:pic>
          <p:nvPicPr>
            <p:cNvPr id="204818" name="Picture 3">
              <a:extLst>
                <a:ext uri="{FF2B5EF4-FFF2-40B4-BE49-F238E27FC236}">
                  <a16:creationId xmlns:a16="http://schemas.microsoft.com/office/drawing/2014/main" id="{6BC88C12-B780-B9C4-FDFC-05009630D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 y="1344"/>
              <a:ext cx="2039" cy="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9" name="Text Box 4">
              <a:extLst>
                <a:ext uri="{FF2B5EF4-FFF2-40B4-BE49-F238E27FC236}">
                  <a16:creationId xmlns:a16="http://schemas.microsoft.com/office/drawing/2014/main" id="{639459D6-BCC3-E105-CD27-6F28EC2D0AEC}"/>
                </a:ext>
              </a:extLst>
            </p:cNvPr>
            <p:cNvSpPr txBox="1">
              <a:spLocks noChangeArrowheads="1"/>
            </p:cNvSpPr>
            <p:nvPr/>
          </p:nvSpPr>
          <p:spPr bwMode="auto">
            <a:xfrm>
              <a:off x="3282" y="2382"/>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SRMC</a:t>
              </a:r>
              <a:endParaRPr lang="en-US" altLang="en-US" sz="1800" b="1" i="0" baseline="-25000">
                <a:ea typeface="굴림" panose="020B0600000101010101" pitchFamily="34" charset="-127"/>
              </a:endParaRPr>
            </a:p>
          </p:txBody>
        </p:sp>
        <p:sp>
          <p:nvSpPr>
            <p:cNvPr id="204820" name="Text Box 5">
              <a:extLst>
                <a:ext uri="{FF2B5EF4-FFF2-40B4-BE49-F238E27FC236}">
                  <a16:creationId xmlns:a16="http://schemas.microsoft.com/office/drawing/2014/main" id="{41530709-A2CF-21A4-1C49-E67FF26BA14F}"/>
                </a:ext>
              </a:extLst>
            </p:cNvPr>
            <p:cNvSpPr txBox="1">
              <a:spLocks noChangeArrowheads="1"/>
            </p:cNvSpPr>
            <p:nvPr/>
          </p:nvSpPr>
          <p:spPr bwMode="auto">
            <a:xfrm>
              <a:off x="3282" y="3721"/>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Continuous</a:t>
              </a:r>
              <a:endParaRPr lang="en-US" altLang="en-US" sz="1800" b="1" i="0" baseline="-25000">
                <a:ea typeface="굴림" panose="020B0600000101010101" pitchFamily="34" charset="-127"/>
              </a:endParaRPr>
            </a:p>
          </p:txBody>
        </p:sp>
      </p:grpSp>
      <p:sp>
        <p:nvSpPr>
          <p:cNvPr id="204804" name="Rectangle 6">
            <a:extLst>
              <a:ext uri="{FF2B5EF4-FFF2-40B4-BE49-F238E27FC236}">
                <a16:creationId xmlns:a16="http://schemas.microsoft.com/office/drawing/2014/main" id="{E6768471-EFD8-08C9-1CDE-98270459841A}"/>
              </a:ext>
            </a:extLst>
          </p:cNvPr>
          <p:cNvSpPr>
            <a:spLocks noGrp="1" noChangeArrowheads="1"/>
          </p:cNvSpPr>
          <p:nvPr>
            <p:ph type="title" idx="4294967295"/>
          </p:nvPr>
        </p:nvSpPr>
        <p:spPr/>
        <p:txBody>
          <a:bodyPr/>
          <a:lstStyle/>
          <a:p>
            <a:pPr eaLnBrk="1" hangingPunct="1"/>
            <a:r>
              <a:rPr lang="en-US" altLang="en-US"/>
              <a:t>Resistor Noise</a:t>
            </a:r>
          </a:p>
        </p:txBody>
      </p:sp>
      <p:sp>
        <p:nvSpPr>
          <p:cNvPr id="204805" name="Rectangle 7">
            <a:extLst>
              <a:ext uri="{FF2B5EF4-FFF2-40B4-BE49-F238E27FC236}">
                <a16:creationId xmlns:a16="http://schemas.microsoft.com/office/drawing/2014/main" id="{245936F4-0EBA-C320-A5E1-4447F8B5F6D4}"/>
              </a:ext>
            </a:extLst>
          </p:cNvPr>
          <p:cNvSpPr>
            <a:spLocks noChangeArrowheads="1"/>
          </p:cNvSpPr>
          <p:nvPr/>
        </p:nvSpPr>
        <p:spPr bwMode="auto">
          <a:xfrm>
            <a:off x="539750" y="981075"/>
            <a:ext cx="6983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 typeface="Wingdings" panose="05000000000000000000" pitchFamily="2" charset="2"/>
              <a:buChar char="w"/>
            </a:pPr>
            <a:r>
              <a:rPr lang="en-US" altLang="en-US" sz="2000" b="1" i="0">
                <a:ea typeface="굴림" panose="020B0600000101010101" pitchFamily="34" charset="-127"/>
              </a:rPr>
              <a:t> Modulation causes noise aliasing</a:t>
            </a:r>
          </a:p>
          <a:p>
            <a:pPr eaLnBrk="1" hangingPunct="1">
              <a:buFont typeface="Wingdings" panose="05000000000000000000" pitchFamily="2" charset="2"/>
              <a:buChar char="w"/>
            </a:pPr>
            <a:r>
              <a:rPr lang="en-US" altLang="en-US" sz="2000" b="1" i="0">
                <a:ea typeface="굴림" panose="020B0600000101010101" pitchFamily="34" charset="-127"/>
              </a:rPr>
              <a:t> Continuous vs. SRMC</a:t>
            </a:r>
          </a:p>
          <a:p>
            <a:pPr lvl="1" eaLnBrk="1" hangingPunct="1">
              <a:buFont typeface="Wingdings" panose="05000000000000000000" pitchFamily="2" charset="2"/>
              <a:buChar char="§"/>
            </a:pPr>
            <a:r>
              <a:rPr lang="en-US" altLang="en-US" sz="1800" b="1" i="0">
                <a:solidFill>
                  <a:srgbClr val="0000FF"/>
                </a:solidFill>
                <a:ea typeface="굴림" panose="020B0600000101010101" pitchFamily="34" charset="-127"/>
              </a:rPr>
              <a:t>Noise aliasing causes noise transfer function to double (at 50% duty cycle)</a:t>
            </a:r>
          </a:p>
          <a:p>
            <a:pPr lvl="1" eaLnBrk="1" hangingPunct="1">
              <a:buFont typeface="Wingdings" panose="05000000000000000000" pitchFamily="2" charset="2"/>
              <a:buChar char="§"/>
            </a:pPr>
            <a:r>
              <a:rPr lang="en-US" altLang="en-US" sz="1800" b="1" i="0">
                <a:solidFill>
                  <a:srgbClr val="0000FF"/>
                </a:solidFill>
                <a:ea typeface="굴림" panose="020B0600000101010101" pitchFamily="34" charset="-127"/>
              </a:rPr>
              <a:t>Total noise is equivalent standard RC filter</a:t>
            </a:r>
          </a:p>
        </p:txBody>
      </p:sp>
      <p:grpSp>
        <p:nvGrpSpPr>
          <p:cNvPr id="204806" name="Group 8">
            <a:extLst>
              <a:ext uri="{FF2B5EF4-FFF2-40B4-BE49-F238E27FC236}">
                <a16:creationId xmlns:a16="http://schemas.microsoft.com/office/drawing/2014/main" id="{448F92ED-94BC-9FE6-D4C9-55ECD0615829}"/>
              </a:ext>
            </a:extLst>
          </p:cNvPr>
          <p:cNvGrpSpPr>
            <a:grpSpLocks/>
          </p:cNvGrpSpPr>
          <p:nvPr/>
        </p:nvGrpSpPr>
        <p:grpSpPr bwMode="auto">
          <a:xfrm>
            <a:off x="676275" y="2997200"/>
            <a:ext cx="3724275" cy="3033713"/>
            <a:chOff x="426" y="1888"/>
            <a:chExt cx="2346" cy="1911"/>
          </a:xfrm>
        </p:grpSpPr>
        <p:sp>
          <p:nvSpPr>
            <p:cNvPr id="204807" name="Text Box 9">
              <a:extLst>
                <a:ext uri="{FF2B5EF4-FFF2-40B4-BE49-F238E27FC236}">
                  <a16:creationId xmlns:a16="http://schemas.microsoft.com/office/drawing/2014/main" id="{755653E3-4FEF-2779-0945-FF1C5E81FA98}"/>
                </a:ext>
              </a:extLst>
            </p:cNvPr>
            <p:cNvSpPr txBox="1">
              <a:spLocks noChangeArrowheads="1"/>
            </p:cNvSpPr>
            <p:nvPr/>
          </p:nvSpPr>
          <p:spPr bwMode="auto">
            <a:xfrm>
              <a:off x="621" y="3439"/>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SRMC</a:t>
              </a:r>
              <a:endParaRPr lang="en-US" altLang="en-US" sz="1800" b="1" i="0" baseline="-25000">
                <a:ea typeface="굴림" panose="020B0600000101010101" pitchFamily="34" charset="-127"/>
              </a:endParaRPr>
            </a:p>
          </p:txBody>
        </p:sp>
        <p:sp>
          <p:nvSpPr>
            <p:cNvPr id="204808" name="Text Box 10">
              <a:extLst>
                <a:ext uri="{FF2B5EF4-FFF2-40B4-BE49-F238E27FC236}">
                  <a16:creationId xmlns:a16="http://schemas.microsoft.com/office/drawing/2014/main" id="{F02F870D-7ECA-CC31-76C2-D0F86EB771C0}"/>
                </a:ext>
              </a:extLst>
            </p:cNvPr>
            <p:cNvSpPr txBox="1">
              <a:spLocks noChangeArrowheads="1"/>
            </p:cNvSpPr>
            <p:nvPr/>
          </p:nvSpPr>
          <p:spPr bwMode="auto">
            <a:xfrm>
              <a:off x="1734" y="3438"/>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Continuous</a:t>
              </a:r>
              <a:endParaRPr lang="en-US" altLang="en-US" sz="1800" b="1" i="0" baseline="-25000">
                <a:ea typeface="굴림" panose="020B0600000101010101" pitchFamily="34" charset="-127"/>
              </a:endParaRPr>
            </a:p>
          </p:txBody>
        </p:sp>
        <p:sp>
          <p:nvSpPr>
            <p:cNvPr id="204809" name="Text Box 11">
              <a:extLst>
                <a:ext uri="{FF2B5EF4-FFF2-40B4-BE49-F238E27FC236}">
                  <a16:creationId xmlns:a16="http://schemas.microsoft.com/office/drawing/2014/main" id="{7C219312-8F20-F981-DC81-B1EE3D43D60D}"/>
                </a:ext>
              </a:extLst>
            </p:cNvPr>
            <p:cNvSpPr txBox="1">
              <a:spLocks noChangeArrowheads="1"/>
            </p:cNvSpPr>
            <p:nvPr/>
          </p:nvSpPr>
          <p:spPr bwMode="auto">
            <a:xfrm>
              <a:off x="745" y="1888"/>
              <a:ext cx="1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Noise Transfer Function</a:t>
              </a:r>
              <a:endParaRPr lang="en-US" altLang="en-US" sz="1800" b="1" i="0" baseline="-25000">
                <a:ea typeface="굴림" panose="020B0600000101010101" pitchFamily="34" charset="-127"/>
              </a:endParaRPr>
            </a:p>
          </p:txBody>
        </p:sp>
        <p:sp>
          <p:nvSpPr>
            <p:cNvPr id="204810" name="Rectangle 12">
              <a:extLst>
                <a:ext uri="{FF2B5EF4-FFF2-40B4-BE49-F238E27FC236}">
                  <a16:creationId xmlns:a16="http://schemas.microsoft.com/office/drawing/2014/main" id="{80B6C781-EE9E-5F43-1C29-8271A3556461}"/>
                </a:ext>
              </a:extLst>
            </p:cNvPr>
            <p:cNvSpPr>
              <a:spLocks noChangeArrowheads="1"/>
            </p:cNvSpPr>
            <p:nvPr/>
          </p:nvSpPr>
          <p:spPr bwMode="auto">
            <a:xfrm>
              <a:off x="426" y="2095"/>
              <a:ext cx="2346" cy="1704"/>
            </a:xfrm>
            <a:prstGeom prst="rect">
              <a:avLst/>
            </a:prstGeom>
            <a:noFill/>
            <a:ln w="25400"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pic>
          <p:nvPicPr>
            <p:cNvPr id="204811" name="Picture 13">
              <a:extLst>
                <a:ext uri="{FF2B5EF4-FFF2-40B4-BE49-F238E27FC236}">
                  <a16:creationId xmlns:a16="http://schemas.microsoft.com/office/drawing/2014/main" id="{7326128C-1B5C-EF39-1A21-12E818385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 y="2230"/>
              <a:ext cx="2184"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204812" name="Line 14">
              <a:extLst>
                <a:ext uri="{FF2B5EF4-FFF2-40B4-BE49-F238E27FC236}">
                  <a16:creationId xmlns:a16="http://schemas.microsoft.com/office/drawing/2014/main" id="{B0E27D79-B775-9A82-BA10-846FACF4ADC4}"/>
                </a:ext>
              </a:extLst>
            </p:cNvPr>
            <p:cNvSpPr>
              <a:spLocks noChangeShapeType="1"/>
            </p:cNvSpPr>
            <p:nvPr/>
          </p:nvSpPr>
          <p:spPr bwMode="auto">
            <a:xfrm>
              <a:off x="936" y="2623"/>
              <a:ext cx="0" cy="516"/>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813" name="Line 15">
              <a:extLst>
                <a:ext uri="{FF2B5EF4-FFF2-40B4-BE49-F238E27FC236}">
                  <a16:creationId xmlns:a16="http://schemas.microsoft.com/office/drawing/2014/main" id="{FCE53E60-CADE-2D43-7FB1-F3A58862E2B7}"/>
                </a:ext>
              </a:extLst>
            </p:cNvPr>
            <p:cNvSpPr>
              <a:spLocks noChangeShapeType="1"/>
            </p:cNvSpPr>
            <p:nvPr/>
          </p:nvSpPr>
          <p:spPr bwMode="auto">
            <a:xfrm>
              <a:off x="2183" y="2922"/>
              <a:ext cx="0" cy="19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814" name="Text Box 16">
              <a:extLst>
                <a:ext uri="{FF2B5EF4-FFF2-40B4-BE49-F238E27FC236}">
                  <a16:creationId xmlns:a16="http://schemas.microsoft.com/office/drawing/2014/main" id="{F5CC98C2-A87E-00FB-FF9D-EB9286A6CF62}"/>
                </a:ext>
              </a:extLst>
            </p:cNvPr>
            <p:cNvSpPr txBox="1">
              <a:spLocks noChangeArrowheads="1"/>
            </p:cNvSpPr>
            <p:nvPr/>
          </p:nvSpPr>
          <p:spPr bwMode="auto">
            <a:xfrm>
              <a:off x="836" y="315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p</a:t>
              </a:r>
              <a:r>
                <a:rPr lang="en-US" altLang="en-US" sz="1200" b="1" i="0" baseline="-25000">
                  <a:ea typeface="굴림" panose="020B0600000101010101" pitchFamily="34" charset="-127"/>
                </a:rPr>
                <a:t>1</a:t>
              </a:r>
            </a:p>
          </p:txBody>
        </p:sp>
        <p:sp>
          <p:nvSpPr>
            <p:cNvPr id="204815" name="Text Box 17">
              <a:extLst>
                <a:ext uri="{FF2B5EF4-FFF2-40B4-BE49-F238E27FC236}">
                  <a16:creationId xmlns:a16="http://schemas.microsoft.com/office/drawing/2014/main" id="{767DC113-5CE6-6EB6-09D1-5E5FFACF2FBF}"/>
                </a:ext>
              </a:extLst>
            </p:cNvPr>
            <p:cNvSpPr txBox="1">
              <a:spLocks noChangeArrowheads="1"/>
            </p:cNvSpPr>
            <p:nvPr/>
          </p:nvSpPr>
          <p:spPr bwMode="auto">
            <a:xfrm>
              <a:off x="2059" y="3141"/>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p</a:t>
              </a:r>
              <a:r>
                <a:rPr lang="en-US" altLang="en-US" sz="1200" b="1" i="0" baseline="-25000">
                  <a:ea typeface="굴림" panose="020B0600000101010101" pitchFamily="34" charset="-127"/>
                </a:rPr>
                <a:t>1</a:t>
              </a:r>
            </a:p>
          </p:txBody>
        </p:sp>
        <p:sp>
          <p:nvSpPr>
            <p:cNvPr id="204816" name="Text Box 18">
              <a:extLst>
                <a:ext uri="{FF2B5EF4-FFF2-40B4-BE49-F238E27FC236}">
                  <a16:creationId xmlns:a16="http://schemas.microsoft.com/office/drawing/2014/main" id="{36CC24FE-9D94-C82D-AF8D-2534EFD68D71}"/>
                </a:ext>
              </a:extLst>
            </p:cNvPr>
            <p:cNvSpPr txBox="1">
              <a:spLocks noChangeArrowheads="1"/>
            </p:cNvSpPr>
            <p:nvPr/>
          </p:nvSpPr>
          <p:spPr bwMode="auto">
            <a:xfrm>
              <a:off x="693" y="2197"/>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sp>
          <p:nvSpPr>
            <p:cNvPr id="204817" name="Text Box 19">
              <a:extLst>
                <a:ext uri="{FF2B5EF4-FFF2-40B4-BE49-F238E27FC236}">
                  <a16:creationId xmlns:a16="http://schemas.microsoft.com/office/drawing/2014/main" id="{9336EED5-8A6C-C124-1405-7B71F6A76F08}"/>
                </a:ext>
              </a:extLst>
            </p:cNvPr>
            <p:cNvSpPr txBox="1">
              <a:spLocks noChangeArrowheads="1"/>
            </p:cNvSpPr>
            <p:nvPr/>
          </p:nvSpPr>
          <p:spPr bwMode="auto">
            <a:xfrm>
              <a:off x="1917" y="222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gr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灯片编号占位符 11">
            <a:extLst>
              <a:ext uri="{FF2B5EF4-FFF2-40B4-BE49-F238E27FC236}">
                <a16:creationId xmlns:a16="http://schemas.microsoft.com/office/drawing/2014/main" id="{F55F31E2-DFDE-EF44-1BAE-657FDC326E0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9A02C75-F297-4ACF-82D6-D62ACD3FB8CF}" type="slidenum">
              <a:rPr lang="en-US" altLang="en-US" sz="1600">
                <a:ea typeface="굴림" panose="020B0600000101010101" pitchFamily="34" charset="-127"/>
              </a:rPr>
              <a:pPr eaLnBrk="1" hangingPunct="1">
                <a:spcBef>
                  <a:spcPct val="0"/>
                </a:spcBef>
                <a:buFontTx/>
                <a:buNone/>
              </a:pPr>
              <a:t>199</a:t>
            </a:fld>
            <a:endParaRPr lang="en-US" altLang="en-US" sz="1600">
              <a:ea typeface="굴림" panose="020B0600000101010101" pitchFamily="34" charset="-127"/>
            </a:endParaRPr>
          </a:p>
        </p:txBody>
      </p:sp>
      <p:sp>
        <p:nvSpPr>
          <p:cNvPr id="205827" name="Rectangle 2">
            <a:extLst>
              <a:ext uri="{FF2B5EF4-FFF2-40B4-BE49-F238E27FC236}">
                <a16:creationId xmlns:a16="http://schemas.microsoft.com/office/drawing/2014/main" id="{8D75F7BE-4572-2458-89DF-7A3C31D59340}"/>
              </a:ext>
            </a:extLst>
          </p:cNvPr>
          <p:cNvSpPr>
            <a:spLocks noGrp="1" noChangeArrowheads="1"/>
          </p:cNvSpPr>
          <p:nvPr>
            <p:ph type="title" idx="4294967295"/>
          </p:nvPr>
        </p:nvSpPr>
        <p:spPr/>
        <p:txBody>
          <a:bodyPr/>
          <a:lstStyle/>
          <a:p>
            <a:pPr eaLnBrk="1" hangingPunct="1"/>
            <a:r>
              <a:rPr lang="en-US" altLang="en-US"/>
              <a:t>Opamp Noise</a:t>
            </a:r>
          </a:p>
        </p:txBody>
      </p:sp>
      <p:sp>
        <p:nvSpPr>
          <p:cNvPr id="205828" name="Rectangle 3">
            <a:extLst>
              <a:ext uri="{FF2B5EF4-FFF2-40B4-BE49-F238E27FC236}">
                <a16:creationId xmlns:a16="http://schemas.microsoft.com/office/drawing/2014/main" id="{3411D516-A0BF-4CBD-AB63-FB385A4D5AB9}"/>
              </a:ext>
            </a:extLst>
          </p:cNvPr>
          <p:cNvSpPr>
            <a:spLocks noGrp="1" noChangeArrowheads="1"/>
          </p:cNvSpPr>
          <p:nvPr>
            <p:ph type="body" idx="4294967295"/>
          </p:nvPr>
        </p:nvSpPr>
        <p:spPr>
          <a:xfrm>
            <a:off x="685800" y="1114425"/>
            <a:ext cx="7113588" cy="1450975"/>
          </a:xfrm>
        </p:spPr>
        <p:txBody>
          <a:bodyPr/>
          <a:lstStyle/>
          <a:p>
            <a:pPr eaLnBrk="1" hangingPunct="1">
              <a:lnSpc>
                <a:spcPct val="90000"/>
              </a:lnSpc>
            </a:pPr>
            <a:r>
              <a:rPr lang="en-US" altLang="en-US" sz="2000"/>
              <a:t>Modulation Causes Noise Aliasing</a:t>
            </a:r>
          </a:p>
          <a:p>
            <a:pPr eaLnBrk="1" hangingPunct="1">
              <a:lnSpc>
                <a:spcPct val="110000"/>
              </a:lnSpc>
            </a:pPr>
            <a:r>
              <a:rPr lang="en-US" altLang="en-US" sz="2000"/>
              <a:t>Opamp noise transfer function is 25% higher in SRMC (at 50% duty cycle)</a:t>
            </a:r>
          </a:p>
        </p:txBody>
      </p:sp>
      <p:pic>
        <p:nvPicPr>
          <p:cNvPr id="205829" name="Picture 4">
            <a:extLst>
              <a:ext uri="{FF2B5EF4-FFF2-40B4-BE49-F238E27FC236}">
                <a16:creationId xmlns:a16="http://schemas.microsoft.com/office/drawing/2014/main" id="{B14C522C-DD03-17C2-CEE3-3B7664BCC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2744788"/>
            <a:ext cx="4125912"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30" name="Group 5">
            <a:extLst>
              <a:ext uri="{FF2B5EF4-FFF2-40B4-BE49-F238E27FC236}">
                <a16:creationId xmlns:a16="http://schemas.microsoft.com/office/drawing/2014/main" id="{330DF03A-91FC-810F-343F-1CB7BFC9DF4B}"/>
              </a:ext>
            </a:extLst>
          </p:cNvPr>
          <p:cNvGrpSpPr>
            <a:grpSpLocks/>
          </p:cNvGrpSpPr>
          <p:nvPr/>
        </p:nvGrpSpPr>
        <p:grpSpPr bwMode="auto">
          <a:xfrm>
            <a:off x="503238" y="2565400"/>
            <a:ext cx="4105275" cy="3165475"/>
            <a:chOff x="317" y="1616"/>
            <a:chExt cx="2586" cy="1994"/>
          </a:xfrm>
        </p:grpSpPr>
        <p:sp>
          <p:nvSpPr>
            <p:cNvPr id="205831" name="Text Box 6">
              <a:extLst>
                <a:ext uri="{FF2B5EF4-FFF2-40B4-BE49-F238E27FC236}">
                  <a16:creationId xmlns:a16="http://schemas.microsoft.com/office/drawing/2014/main" id="{B705C9E6-7313-9576-166D-EB3EC80592DD}"/>
                </a:ext>
              </a:extLst>
            </p:cNvPr>
            <p:cNvSpPr txBox="1">
              <a:spLocks noChangeArrowheads="1"/>
            </p:cNvSpPr>
            <p:nvPr/>
          </p:nvSpPr>
          <p:spPr bwMode="auto">
            <a:xfrm>
              <a:off x="620" y="3274"/>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SRMC</a:t>
              </a:r>
              <a:endParaRPr lang="en-US" altLang="en-US" sz="1800" b="1" i="0" baseline="-25000">
                <a:ea typeface="굴림" panose="020B0600000101010101" pitchFamily="34" charset="-127"/>
              </a:endParaRPr>
            </a:p>
          </p:txBody>
        </p:sp>
        <p:sp>
          <p:nvSpPr>
            <p:cNvPr id="205832" name="Text Box 7">
              <a:extLst>
                <a:ext uri="{FF2B5EF4-FFF2-40B4-BE49-F238E27FC236}">
                  <a16:creationId xmlns:a16="http://schemas.microsoft.com/office/drawing/2014/main" id="{3DEE3E5F-75E8-952D-C1A5-D30AA2FE3576}"/>
                </a:ext>
              </a:extLst>
            </p:cNvPr>
            <p:cNvSpPr txBox="1">
              <a:spLocks noChangeArrowheads="1"/>
            </p:cNvSpPr>
            <p:nvPr/>
          </p:nvSpPr>
          <p:spPr bwMode="auto">
            <a:xfrm>
              <a:off x="1829" y="3279"/>
              <a:ext cx="9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Continuous</a:t>
              </a:r>
              <a:endParaRPr lang="en-US" altLang="en-US" sz="1800" b="1" i="0" baseline="-25000">
                <a:ea typeface="굴림" panose="020B0600000101010101" pitchFamily="34" charset="-127"/>
              </a:endParaRPr>
            </a:p>
          </p:txBody>
        </p:sp>
        <p:sp>
          <p:nvSpPr>
            <p:cNvPr id="205833" name="Text Box 8">
              <a:extLst>
                <a:ext uri="{FF2B5EF4-FFF2-40B4-BE49-F238E27FC236}">
                  <a16:creationId xmlns:a16="http://schemas.microsoft.com/office/drawing/2014/main" id="{2C0B0628-1FAD-E854-A5E7-9B8AA40EE7DD}"/>
                </a:ext>
              </a:extLst>
            </p:cNvPr>
            <p:cNvSpPr txBox="1">
              <a:spLocks noChangeArrowheads="1"/>
            </p:cNvSpPr>
            <p:nvPr/>
          </p:nvSpPr>
          <p:spPr bwMode="auto">
            <a:xfrm>
              <a:off x="753" y="1616"/>
              <a:ext cx="1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Noise Transfer Function</a:t>
              </a:r>
              <a:endParaRPr lang="en-US" altLang="en-US" sz="1800" b="1" i="0" baseline="-25000">
                <a:ea typeface="굴림" panose="020B0600000101010101" pitchFamily="34" charset="-127"/>
              </a:endParaRPr>
            </a:p>
          </p:txBody>
        </p:sp>
        <p:sp>
          <p:nvSpPr>
            <p:cNvPr id="205834" name="Rectangle 9">
              <a:extLst>
                <a:ext uri="{FF2B5EF4-FFF2-40B4-BE49-F238E27FC236}">
                  <a16:creationId xmlns:a16="http://schemas.microsoft.com/office/drawing/2014/main" id="{D6705213-C50D-CCCE-C205-74CBAFD3BAD9}"/>
                </a:ext>
              </a:extLst>
            </p:cNvPr>
            <p:cNvSpPr>
              <a:spLocks noChangeArrowheads="1"/>
            </p:cNvSpPr>
            <p:nvPr/>
          </p:nvSpPr>
          <p:spPr bwMode="auto">
            <a:xfrm>
              <a:off x="317" y="1858"/>
              <a:ext cx="2586" cy="1752"/>
            </a:xfrm>
            <a:prstGeom prst="rect">
              <a:avLst/>
            </a:prstGeom>
            <a:noFill/>
            <a:ln w="25400"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pic>
          <p:nvPicPr>
            <p:cNvPr id="205835" name="Picture 10">
              <a:extLst>
                <a:ext uri="{FF2B5EF4-FFF2-40B4-BE49-F238E27FC236}">
                  <a16:creationId xmlns:a16="http://schemas.microsoft.com/office/drawing/2014/main" id="{CAF38F20-4699-831C-418D-9C67B7707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 y="1986"/>
              <a:ext cx="2501"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6" name="Line 11">
              <a:extLst>
                <a:ext uri="{FF2B5EF4-FFF2-40B4-BE49-F238E27FC236}">
                  <a16:creationId xmlns:a16="http://schemas.microsoft.com/office/drawing/2014/main" id="{A65D2D69-0ADE-E507-3470-5F39C56C03B0}"/>
                </a:ext>
              </a:extLst>
            </p:cNvPr>
            <p:cNvSpPr>
              <a:spLocks noChangeShapeType="1"/>
            </p:cNvSpPr>
            <p:nvPr/>
          </p:nvSpPr>
          <p:spPr bwMode="auto">
            <a:xfrm>
              <a:off x="869" y="2386"/>
              <a:ext cx="0" cy="582"/>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37" name="Text Box 12">
              <a:extLst>
                <a:ext uri="{FF2B5EF4-FFF2-40B4-BE49-F238E27FC236}">
                  <a16:creationId xmlns:a16="http://schemas.microsoft.com/office/drawing/2014/main" id="{92858337-F1D5-9CCE-5A2A-ECE8651AA901}"/>
                </a:ext>
              </a:extLst>
            </p:cNvPr>
            <p:cNvSpPr txBox="1">
              <a:spLocks noChangeArrowheads="1"/>
            </p:cNvSpPr>
            <p:nvPr/>
          </p:nvSpPr>
          <p:spPr bwMode="auto">
            <a:xfrm>
              <a:off x="751" y="2995"/>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p</a:t>
              </a:r>
              <a:r>
                <a:rPr lang="en-US" altLang="en-US" sz="1200" b="1" i="0" baseline="-25000">
                  <a:ea typeface="굴림" panose="020B0600000101010101" pitchFamily="34" charset="-127"/>
                </a:rPr>
                <a:t>1</a:t>
              </a:r>
            </a:p>
          </p:txBody>
        </p:sp>
        <p:sp>
          <p:nvSpPr>
            <p:cNvPr id="205838" name="Line 13">
              <a:extLst>
                <a:ext uri="{FF2B5EF4-FFF2-40B4-BE49-F238E27FC236}">
                  <a16:creationId xmlns:a16="http://schemas.microsoft.com/office/drawing/2014/main" id="{7D974EF1-E121-43E2-F318-71D0123F3994}"/>
                </a:ext>
              </a:extLst>
            </p:cNvPr>
            <p:cNvSpPr>
              <a:spLocks noChangeShapeType="1"/>
            </p:cNvSpPr>
            <p:nvPr/>
          </p:nvSpPr>
          <p:spPr bwMode="auto">
            <a:xfrm>
              <a:off x="2194" y="2511"/>
              <a:ext cx="0" cy="462"/>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39" name="Text Box 14">
              <a:extLst>
                <a:ext uri="{FF2B5EF4-FFF2-40B4-BE49-F238E27FC236}">
                  <a16:creationId xmlns:a16="http://schemas.microsoft.com/office/drawing/2014/main" id="{0E7C16C5-4DBB-B7E7-6FB4-8AA8DA01BB6F}"/>
                </a:ext>
              </a:extLst>
            </p:cNvPr>
            <p:cNvSpPr txBox="1">
              <a:spLocks noChangeArrowheads="1"/>
            </p:cNvSpPr>
            <p:nvPr/>
          </p:nvSpPr>
          <p:spPr bwMode="auto">
            <a:xfrm>
              <a:off x="2076" y="298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p</a:t>
              </a:r>
              <a:r>
                <a:rPr lang="en-US" altLang="en-US" sz="1200" b="1" i="0" baseline="-25000">
                  <a:ea typeface="굴림" panose="020B0600000101010101" pitchFamily="34" charset="-127"/>
                </a:rPr>
                <a:t>1</a:t>
              </a:r>
            </a:p>
          </p:txBody>
        </p:sp>
        <p:sp>
          <p:nvSpPr>
            <p:cNvPr id="205840" name="Line 15">
              <a:extLst>
                <a:ext uri="{FF2B5EF4-FFF2-40B4-BE49-F238E27FC236}">
                  <a16:creationId xmlns:a16="http://schemas.microsoft.com/office/drawing/2014/main" id="{7C3BFF11-E148-C474-B08E-5CB37E245516}"/>
                </a:ext>
              </a:extLst>
            </p:cNvPr>
            <p:cNvSpPr>
              <a:spLocks noChangeShapeType="1"/>
            </p:cNvSpPr>
            <p:nvPr/>
          </p:nvSpPr>
          <p:spPr bwMode="auto">
            <a:xfrm>
              <a:off x="2367" y="2798"/>
              <a:ext cx="0" cy="16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1" name="Text Box 16">
              <a:extLst>
                <a:ext uri="{FF2B5EF4-FFF2-40B4-BE49-F238E27FC236}">
                  <a16:creationId xmlns:a16="http://schemas.microsoft.com/office/drawing/2014/main" id="{EA02D844-9C8C-F072-DFD7-C3E1F9603191}"/>
                </a:ext>
              </a:extLst>
            </p:cNvPr>
            <p:cNvSpPr txBox="1">
              <a:spLocks noChangeArrowheads="1"/>
            </p:cNvSpPr>
            <p:nvPr/>
          </p:nvSpPr>
          <p:spPr bwMode="auto">
            <a:xfrm>
              <a:off x="2282" y="2987"/>
              <a:ext cx="4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z</a:t>
              </a:r>
              <a:r>
                <a:rPr lang="en-US" altLang="en-US" sz="1200" b="1" i="0" baseline="-25000">
                  <a:ea typeface="굴림" panose="020B0600000101010101" pitchFamily="34" charset="-127"/>
                </a:rPr>
                <a:t>1</a:t>
              </a:r>
              <a:r>
                <a:rPr lang="en-US" altLang="en-US" sz="1200" b="1" i="0">
                  <a:ea typeface="굴림" panose="020B0600000101010101" pitchFamily="34" charset="-127"/>
                </a:rPr>
                <a:t> = 2 p</a:t>
              </a:r>
              <a:r>
                <a:rPr lang="en-US" altLang="en-US" sz="1200" b="1" i="0" baseline="-25000">
                  <a:ea typeface="굴림" panose="020B0600000101010101" pitchFamily="34" charset="-127"/>
                </a:rPr>
                <a:t>1</a:t>
              </a:r>
            </a:p>
          </p:txBody>
        </p:sp>
        <p:sp>
          <p:nvSpPr>
            <p:cNvPr id="205842" name="Text Box 17">
              <a:extLst>
                <a:ext uri="{FF2B5EF4-FFF2-40B4-BE49-F238E27FC236}">
                  <a16:creationId xmlns:a16="http://schemas.microsoft.com/office/drawing/2014/main" id="{C6BA2DD8-C39E-D4E9-C8BD-22BC28DDCD1B}"/>
                </a:ext>
              </a:extLst>
            </p:cNvPr>
            <p:cNvSpPr txBox="1">
              <a:spLocks noChangeArrowheads="1"/>
            </p:cNvSpPr>
            <p:nvPr/>
          </p:nvSpPr>
          <p:spPr bwMode="auto">
            <a:xfrm>
              <a:off x="973" y="3004"/>
              <a:ext cx="4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z</a:t>
              </a:r>
              <a:r>
                <a:rPr lang="en-US" altLang="en-US" sz="1200" b="1" i="0" baseline="-25000">
                  <a:ea typeface="굴림" panose="020B0600000101010101" pitchFamily="34" charset="-127"/>
                </a:rPr>
                <a:t>1</a:t>
              </a:r>
              <a:r>
                <a:rPr lang="en-US" altLang="en-US" sz="1200" b="1" i="0">
                  <a:ea typeface="굴림" panose="020B0600000101010101" pitchFamily="34" charset="-127"/>
                </a:rPr>
                <a:t> = 2 p</a:t>
              </a:r>
              <a:r>
                <a:rPr lang="en-US" altLang="en-US" sz="1200" b="1" i="0" baseline="-25000">
                  <a:ea typeface="굴림" panose="020B0600000101010101" pitchFamily="34" charset="-127"/>
                </a:rPr>
                <a:t>1</a:t>
              </a:r>
            </a:p>
          </p:txBody>
        </p:sp>
        <p:sp>
          <p:nvSpPr>
            <p:cNvPr id="205843" name="Line 18">
              <a:extLst>
                <a:ext uri="{FF2B5EF4-FFF2-40B4-BE49-F238E27FC236}">
                  <a16:creationId xmlns:a16="http://schemas.microsoft.com/office/drawing/2014/main" id="{F864460D-07FA-B772-8582-B7877C4C7EC0}"/>
                </a:ext>
              </a:extLst>
            </p:cNvPr>
            <p:cNvSpPr>
              <a:spLocks noChangeShapeType="1"/>
            </p:cNvSpPr>
            <p:nvPr/>
          </p:nvSpPr>
          <p:spPr bwMode="auto">
            <a:xfrm>
              <a:off x="1070" y="2785"/>
              <a:ext cx="0" cy="16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4" name="Text Box 19">
              <a:extLst>
                <a:ext uri="{FF2B5EF4-FFF2-40B4-BE49-F238E27FC236}">
                  <a16:creationId xmlns:a16="http://schemas.microsoft.com/office/drawing/2014/main" id="{34E1F296-08E2-A69B-F66E-493CD4AD9346}"/>
                </a:ext>
              </a:extLst>
            </p:cNvPr>
            <p:cNvSpPr txBox="1">
              <a:spLocks noChangeArrowheads="1"/>
            </p:cNvSpPr>
            <p:nvPr/>
          </p:nvSpPr>
          <p:spPr bwMode="auto">
            <a:xfrm>
              <a:off x="589" y="19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sp>
          <p:nvSpPr>
            <p:cNvPr id="205845" name="Text Box 20">
              <a:extLst>
                <a:ext uri="{FF2B5EF4-FFF2-40B4-BE49-F238E27FC236}">
                  <a16:creationId xmlns:a16="http://schemas.microsoft.com/office/drawing/2014/main" id="{8FC5CD4E-3DFA-92BF-C77B-FC28198914A1}"/>
                </a:ext>
              </a:extLst>
            </p:cNvPr>
            <p:cNvSpPr txBox="1">
              <a:spLocks noChangeArrowheads="1"/>
            </p:cNvSpPr>
            <p:nvPr/>
          </p:nvSpPr>
          <p:spPr bwMode="auto">
            <a:xfrm>
              <a:off x="1895" y="19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751B846-4188-E705-AC16-40801C483D1A}"/>
              </a:ext>
            </a:extLst>
          </p:cNvPr>
          <p:cNvSpPr>
            <a:spLocks noGrp="1"/>
          </p:cNvSpPr>
          <p:nvPr>
            <p:ph type="title"/>
          </p:nvPr>
        </p:nvSpPr>
        <p:spPr/>
        <p:txBody>
          <a:bodyPr/>
          <a:lstStyle/>
          <a:p>
            <a:r>
              <a:rPr lang="en-US" altLang="en-US"/>
              <a:t>Filtering</a:t>
            </a:r>
          </a:p>
        </p:txBody>
      </p:sp>
      <p:sp>
        <p:nvSpPr>
          <p:cNvPr id="4099" name="Text Placeholder 2">
            <a:extLst>
              <a:ext uri="{FF2B5EF4-FFF2-40B4-BE49-F238E27FC236}">
                <a16:creationId xmlns:a16="http://schemas.microsoft.com/office/drawing/2014/main" id="{141C4CCE-B708-0E81-2463-948A778090D2}"/>
              </a:ext>
            </a:extLst>
          </p:cNvPr>
          <p:cNvSpPr>
            <a:spLocks noGrp="1"/>
          </p:cNvSpPr>
          <p:nvPr>
            <p:ph type="body" sz="half" idx="1"/>
          </p:nvPr>
        </p:nvSpPr>
        <p:spPr>
          <a:xfrm>
            <a:off x="685800" y="990600"/>
            <a:ext cx="8001000" cy="5105400"/>
          </a:xfrm>
        </p:spPr>
        <p:txBody>
          <a:bodyPr/>
          <a:lstStyle/>
          <a:p>
            <a:endParaRPr lang="en-US" altLang="en-US"/>
          </a:p>
          <a:p>
            <a:r>
              <a:rPr lang="en-US" altLang="en-US"/>
              <a:t>Task of filters: suppress unwanted signals, change the behavior (amplitude and/or phase) of the wanted ones.</a:t>
            </a:r>
          </a:p>
          <a:p>
            <a:endParaRPr lang="en-US" altLang="en-US"/>
          </a:p>
          <a:p>
            <a:r>
              <a:rPr lang="en-US" altLang="en-US" i="1"/>
              <a:t>Analog filters</a:t>
            </a:r>
            <a:r>
              <a:rPr lang="en-US" altLang="en-US"/>
              <a:t>: process physical signals, limited accuracy, stability and resolution. Simple structure.</a:t>
            </a:r>
          </a:p>
          <a:p>
            <a:endParaRPr lang="en-US" altLang="en-US"/>
          </a:p>
          <a:p>
            <a:r>
              <a:rPr lang="en-US" altLang="en-US" i="1"/>
              <a:t>Digital filters</a:t>
            </a:r>
            <a:r>
              <a:rPr lang="en-US" altLang="en-US"/>
              <a:t>: processes numbers only. Highly accurate, stable, extremely high resolution and accuracy possible. Complex structure. Need data conversion to interface with the physical world.</a:t>
            </a:r>
          </a:p>
        </p:txBody>
      </p:sp>
      <p:sp>
        <p:nvSpPr>
          <p:cNvPr id="4100" name="Slide Number Placeholder 5">
            <a:extLst>
              <a:ext uri="{FF2B5EF4-FFF2-40B4-BE49-F238E27FC236}">
                <a16:creationId xmlns:a16="http://schemas.microsoft.com/office/drawing/2014/main" id="{87D4CCB3-162B-0501-86BD-9207E248115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ea typeface="굴림" panose="020B0600000101010101" pitchFamily="34" charset="-127"/>
              </a:defRPr>
            </a:lvl1pPr>
            <a:lvl2pPr marL="742950" indent="-285750" eaLnBrk="0" hangingPunct="0">
              <a:defRPr sz="2000" i="1">
                <a:solidFill>
                  <a:schemeClr val="tx1"/>
                </a:solidFill>
                <a:latin typeface="Arial" panose="020B0604020202020204" pitchFamily="34" charset="0"/>
                <a:ea typeface="굴림" panose="020B0600000101010101" pitchFamily="34" charset="-127"/>
              </a:defRPr>
            </a:lvl2pPr>
            <a:lvl3pPr marL="1143000" indent="-228600" eaLnBrk="0" hangingPunct="0">
              <a:defRPr sz="2000" i="1">
                <a:solidFill>
                  <a:schemeClr val="tx1"/>
                </a:solidFill>
                <a:latin typeface="Arial" panose="020B0604020202020204" pitchFamily="34" charset="0"/>
                <a:ea typeface="굴림" panose="020B0600000101010101" pitchFamily="34" charset="-127"/>
              </a:defRPr>
            </a:lvl3pPr>
            <a:lvl4pPr marL="1600200" indent="-228600" eaLnBrk="0" hangingPunct="0">
              <a:defRPr sz="2000" i="1">
                <a:solidFill>
                  <a:schemeClr val="tx1"/>
                </a:solidFill>
                <a:latin typeface="Arial" panose="020B0604020202020204" pitchFamily="34" charset="0"/>
                <a:ea typeface="굴림" panose="020B0600000101010101" pitchFamily="34" charset="-127"/>
              </a:defRPr>
            </a:lvl4pPr>
            <a:lvl5pPr marL="2057400" indent="-228600" eaLnBrk="0" hangingPunct="0">
              <a:defRPr sz="20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9pPr>
          </a:lstStyle>
          <a:p>
            <a:pPr eaLnBrk="1" hangingPunct="1"/>
            <a:fld id="{3702E598-85AC-4E43-BF2D-11B52BBE0961}" type="slidenum">
              <a:rPr lang="en-US" altLang="en-US" sz="1600" i="0"/>
              <a:pPr eaLnBrk="1" hangingPunct="1"/>
              <a:t>2</a:t>
            </a:fld>
            <a:endParaRPr lang="en-US" altLang="en-US" sz="1600" i="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11">
            <a:extLst>
              <a:ext uri="{FF2B5EF4-FFF2-40B4-BE49-F238E27FC236}">
                <a16:creationId xmlns:a16="http://schemas.microsoft.com/office/drawing/2014/main" id="{04E15484-10CA-57FC-7AB5-3BE5F221E1D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61F539C-2DA5-4F4C-8237-EB480BCE4A92}" type="slidenum">
              <a:rPr lang="en-US" altLang="en-US" sz="1600">
                <a:ea typeface="굴림" panose="020B0600000101010101" pitchFamily="34" charset="-127"/>
              </a:rPr>
              <a:pPr eaLnBrk="1" hangingPunct="1">
                <a:spcBef>
                  <a:spcPct val="0"/>
                </a:spcBef>
                <a:buFontTx/>
                <a:buNone/>
              </a:pPr>
              <a:t>20</a:t>
            </a:fld>
            <a:endParaRPr lang="en-US" altLang="en-US" sz="1600">
              <a:ea typeface="굴림" panose="020B0600000101010101" pitchFamily="34" charset="-127"/>
            </a:endParaRPr>
          </a:p>
        </p:txBody>
      </p:sp>
      <p:sp>
        <p:nvSpPr>
          <p:cNvPr id="22531" name="Title 1">
            <a:extLst>
              <a:ext uri="{FF2B5EF4-FFF2-40B4-BE49-F238E27FC236}">
                <a16:creationId xmlns:a16="http://schemas.microsoft.com/office/drawing/2014/main" id="{B8640AED-B2FE-4F4B-9BFA-931D056865E1}"/>
              </a:ext>
            </a:extLst>
          </p:cNvPr>
          <p:cNvSpPr>
            <a:spLocks noGrp="1"/>
          </p:cNvSpPr>
          <p:nvPr>
            <p:ph type="title" idx="4294967295"/>
          </p:nvPr>
        </p:nvSpPr>
        <p:spPr/>
        <p:txBody>
          <a:bodyPr/>
          <a:lstStyle/>
          <a:p>
            <a:r>
              <a:rPr lang="en-US" altLang="zh-CN">
                <a:ea typeface="宋体" panose="02010600030101010101" pitchFamily="2" charset="-122"/>
              </a:rPr>
              <a:t>Delyiannis-Friend Filter</a:t>
            </a:r>
          </a:p>
        </p:txBody>
      </p:sp>
      <p:sp>
        <p:nvSpPr>
          <p:cNvPr id="22532" name="Content Placeholder 2">
            <a:extLst>
              <a:ext uri="{FF2B5EF4-FFF2-40B4-BE49-F238E27FC236}">
                <a16:creationId xmlns:a16="http://schemas.microsoft.com/office/drawing/2014/main" id="{1659D2BA-8D1C-CF9C-28FD-B6BD09275D12}"/>
              </a:ext>
            </a:extLst>
          </p:cNvPr>
          <p:cNvSpPr>
            <a:spLocks noGrp="1"/>
          </p:cNvSpPr>
          <p:nvPr>
            <p:ph idx="4294967295"/>
          </p:nvPr>
        </p:nvSpPr>
        <p:spPr>
          <a:xfrm>
            <a:off x="381000" y="838200"/>
            <a:ext cx="8382000" cy="5334000"/>
          </a:xfrm>
        </p:spPr>
        <p:txBody>
          <a:bodyPr/>
          <a:lstStyle/>
          <a:p>
            <a:pPr>
              <a:buFontTx/>
              <a:buNone/>
            </a:pPr>
            <a:r>
              <a:rPr lang="en-US" altLang="zh-CN">
                <a:ea typeface="宋体" panose="02010600030101010101" pitchFamily="2" charset="-122"/>
              </a:rPr>
              <a:t>  Single-opamp </a:t>
            </a:r>
            <a:r>
              <a:rPr lang="en-US" altLang="zh-CN" i="1">
                <a:ea typeface="宋体" panose="02010600030101010101" pitchFamily="2" charset="-122"/>
              </a:rPr>
              <a:t>bandpass</a:t>
            </a:r>
            <a:r>
              <a:rPr lang="en-US" altLang="zh-CN">
                <a:ea typeface="宋体" panose="02010600030101010101" pitchFamily="2" charset="-122"/>
              </a:rPr>
              <a:t> filter:</a:t>
            </a:r>
          </a:p>
          <a:p>
            <a:endParaRPr lang="en-US" altLang="zh-CN">
              <a:ea typeface="宋体" panose="02010600030101010101" pitchFamily="2" charset="-122"/>
            </a:endParaRPr>
          </a:p>
          <a:p>
            <a:endParaRPr lang="en-US" altLang="zh-CN">
              <a:ea typeface="宋体" panose="02010600030101010101" pitchFamily="2" charset="-122"/>
            </a:endParaRPr>
          </a:p>
          <a:p>
            <a:pPr>
              <a:buFontTx/>
              <a:buNone/>
            </a:pPr>
            <a:endParaRPr lang="en-US" altLang="zh-CN">
              <a:solidFill>
                <a:srgbClr val="FF0000"/>
              </a:solidFill>
              <a:ea typeface="宋体" panose="02010600030101010101" pitchFamily="2" charset="-122"/>
            </a:endParaRP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r>
              <a:rPr lang="en-US" altLang="zh-CN">
                <a:ea typeface="宋体" panose="02010600030101010101" pitchFamily="2" charset="-122"/>
              </a:rPr>
              <a:t>Grounded opamp, Vcm = 0.  The circuit may be realized in a fully differential form suitable for noise cancellation. Input CM is held at analog ground.</a:t>
            </a:r>
          </a:p>
          <a:p>
            <a:r>
              <a:rPr lang="en-US" altLang="zh-CN">
                <a:ea typeface="宋体" panose="02010600030101010101" pitchFamily="2" charset="-122"/>
              </a:rPr>
              <a:t>Finite gain slightly reduces gain factor and Q. Sensitivity is not too high even for high Q.</a:t>
            </a:r>
          </a:p>
          <a:p>
            <a:endParaRPr lang="en-US" altLang="zh-CN">
              <a:ea typeface="宋体" panose="02010600030101010101" pitchFamily="2" charset="-122"/>
            </a:endParaRPr>
          </a:p>
        </p:txBody>
      </p:sp>
      <p:pic>
        <p:nvPicPr>
          <p:cNvPr id="22533" name="Picture 2" descr="Fig">
            <a:extLst>
              <a:ext uri="{FF2B5EF4-FFF2-40B4-BE49-F238E27FC236}">
                <a16:creationId xmlns:a16="http://schemas.microsoft.com/office/drawing/2014/main" id="{42B92DC6-B24A-18B1-7FFE-D159B0E98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3535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灯片编号占位符 11">
            <a:extLst>
              <a:ext uri="{FF2B5EF4-FFF2-40B4-BE49-F238E27FC236}">
                <a16:creationId xmlns:a16="http://schemas.microsoft.com/office/drawing/2014/main" id="{CC6FA9A7-899D-E0B9-8F32-00F9BAB27BB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8C7C135-FB94-4ECC-AFAB-9BA6CAC59E92}" type="slidenum">
              <a:rPr lang="en-US" altLang="en-US" sz="1600">
                <a:ea typeface="굴림" panose="020B0600000101010101" pitchFamily="34" charset="-127"/>
              </a:rPr>
              <a:pPr eaLnBrk="1" hangingPunct="1">
                <a:spcBef>
                  <a:spcPct val="0"/>
                </a:spcBef>
                <a:buFontTx/>
                <a:buNone/>
              </a:pPr>
              <a:t>200</a:t>
            </a:fld>
            <a:endParaRPr lang="en-US" altLang="en-US" sz="1600">
              <a:ea typeface="굴림" panose="020B0600000101010101" pitchFamily="34" charset="-127"/>
            </a:endParaRPr>
          </a:p>
        </p:txBody>
      </p:sp>
      <p:sp>
        <p:nvSpPr>
          <p:cNvPr id="206851" name="Rectangle 2">
            <a:extLst>
              <a:ext uri="{FF2B5EF4-FFF2-40B4-BE49-F238E27FC236}">
                <a16:creationId xmlns:a16="http://schemas.microsoft.com/office/drawing/2014/main" id="{A8770F9D-EFE0-26D6-9524-BEECF5727DBE}"/>
              </a:ext>
            </a:extLst>
          </p:cNvPr>
          <p:cNvSpPr>
            <a:spLocks noGrp="1" noChangeArrowheads="1"/>
          </p:cNvSpPr>
          <p:nvPr>
            <p:ph type="title" idx="4294967295"/>
          </p:nvPr>
        </p:nvSpPr>
        <p:spPr/>
        <p:txBody>
          <a:bodyPr/>
          <a:lstStyle/>
          <a:p>
            <a:pPr eaLnBrk="1" hangingPunct="1"/>
            <a:r>
              <a:rPr lang="en-US" altLang="en-US"/>
              <a:t>Switch Noise</a:t>
            </a:r>
          </a:p>
        </p:txBody>
      </p:sp>
      <p:sp>
        <p:nvSpPr>
          <p:cNvPr id="206852" name="Rectangle 3">
            <a:extLst>
              <a:ext uri="{FF2B5EF4-FFF2-40B4-BE49-F238E27FC236}">
                <a16:creationId xmlns:a16="http://schemas.microsoft.com/office/drawing/2014/main" id="{4747F0B6-A5A8-9BB9-E270-60B4079B0685}"/>
              </a:ext>
            </a:extLst>
          </p:cNvPr>
          <p:cNvSpPr>
            <a:spLocks noGrp="1" noChangeArrowheads="1"/>
          </p:cNvSpPr>
          <p:nvPr>
            <p:ph type="body" idx="4294967295"/>
          </p:nvPr>
        </p:nvSpPr>
        <p:spPr>
          <a:xfrm>
            <a:off x="685800" y="1104900"/>
            <a:ext cx="8001000" cy="1531938"/>
          </a:xfrm>
        </p:spPr>
        <p:txBody>
          <a:bodyPr/>
          <a:lstStyle/>
          <a:p>
            <a:pPr eaLnBrk="1" hangingPunct="1">
              <a:spcBef>
                <a:spcPct val="30000"/>
              </a:spcBef>
            </a:pPr>
            <a:r>
              <a:rPr lang="en-US" altLang="en-US" sz="2000"/>
              <a:t>Modulation causes noise aliasing</a:t>
            </a:r>
          </a:p>
          <a:p>
            <a:pPr lvl="1" eaLnBrk="1" hangingPunct="1">
              <a:spcBef>
                <a:spcPct val="30000"/>
              </a:spcBef>
            </a:pPr>
            <a:r>
              <a:rPr lang="en-US" altLang="en-US" sz="1800"/>
              <a:t>Noise aliasing causes noise transfer function to double</a:t>
            </a:r>
          </a:p>
          <a:p>
            <a:pPr eaLnBrk="1" hangingPunct="1">
              <a:spcBef>
                <a:spcPct val="30000"/>
              </a:spcBef>
            </a:pPr>
            <a:r>
              <a:rPr lang="en-US" altLang="en-US" sz="2000"/>
              <a:t>Switch not present in continuous case, but this noise adds little (negligible) in SRMC</a:t>
            </a:r>
            <a:endParaRPr lang="en-US" altLang="en-US"/>
          </a:p>
        </p:txBody>
      </p:sp>
      <p:pic>
        <p:nvPicPr>
          <p:cNvPr id="206853" name="Picture 4">
            <a:extLst>
              <a:ext uri="{FF2B5EF4-FFF2-40B4-BE49-F238E27FC236}">
                <a16:creationId xmlns:a16="http://schemas.microsoft.com/office/drawing/2014/main" id="{DB38D5F1-788D-B2FD-8B89-C7D74560F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288" y="3019425"/>
            <a:ext cx="38242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854" name="Group 5">
            <a:extLst>
              <a:ext uri="{FF2B5EF4-FFF2-40B4-BE49-F238E27FC236}">
                <a16:creationId xmlns:a16="http://schemas.microsoft.com/office/drawing/2014/main" id="{6F531D84-1EC1-123C-CD5F-34B99C27DE7D}"/>
              </a:ext>
            </a:extLst>
          </p:cNvPr>
          <p:cNvGrpSpPr>
            <a:grpSpLocks/>
          </p:cNvGrpSpPr>
          <p:nvPr/>
        </p:nvGrpSpPr>
        <p:grpSpPr bwMode="auto">
          <a:xfrm>
            <a:off x="676275" y="2692400"/>
            <a:ext cx="4114800" cy="3146425"/>
            <a:chOff x="426" y="1696"/>
            <a:chExt cx="2592" cy="1982"/>
          </a:xfrm>
        </p:grpSpPr>
        <p:sp>
          <p:nvSpPr>
            <p:cNvPr id="206855" name="Text Box 6">
              <a:extLst>
                <a:ext uri="{FF2B5EF4-FFF2-40B4-BE49-F238E27FC236}">
                  <a16:creationId xmlns:a16="http://schemas.microsoft.com/office/drawing/2014/main" id="{88C2E766-B414-1C86-D874-FF2935D103E3}"/>
                </a:ext>
              </a:extLst>
            </p:cNvPr>
            <p:cNvSpPr txBox="1">
              <a:spLocks noChangeArrowheads="1"/>
            </p:cNvSpPr>
            <p:nvPr/>
          </p:nvSpPr>
          <p:spPr bwMode="auto">
            <a:xfrm>
              <a:off x="621" y="3276"/>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SRMC</a:t>
              </a:r>
              <a:endParaRPr lang="en-US" altLang="en-US" sz="1800" b="1" i="0" baseline="-25000">
                <a:ea typeface="굴림" panose="020B0600000101010101" pitchFamily="34" charset="-127"/>
              </a:endParaRPr>
            </a:p>
          </p:txBody>
        </p:sp>
        <p:sp>
          <p:nvSpPr>
            <p:cNvPr id="206856" name="Text Box 7">
              <a:extLst>
                <a:ext uri="{FF2B5EF4-FFF2-40B4-BE49-F238E27FC236}">
                  <a16:creationId xmlns:a16="http://schemas.microsoft.com/office/drawing/2014/main" id="{E3814180-41A6-1FFF-7BFD-8F4361C93DF6}"/>
                </a:ext>
              </a:extLst>
            </p:cNvPr>
            <p:cNvSpPr txBox="1">
              <a:spLocks noChangeArrowheads="1"/>
            </p:cNvSpPr>
            <p:nvPr/>
          </p:nvSpPr>
          <p:spPr bwMode="auto">
            <a:xfrm>
              <a:off x="1504" y="3204"/>
              <a:ext cx="13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Continuous</a:t>
              </a:r>
            </a:p>
            <a:p>
              <a:pPr algn="ctr" eaLnBrk="1" hangingPunct="1">
                <a:spcBef>
                  <a:spcPct val="0"/>
                </a:spcBef>
                <a:buFontTx/>
                <a:buNone/>
              </a:pPr>
              <a:r>
                <a:rPr lang="en-US" altLang="en-US" sz="1800" b="1" i="0">
                  <a:ea typeface="굴림" panose="020B0600000101010101" pitchFamily="34" charset="-127"/>
                </a:rPr>
                <a:t>(switch always on)</a:t>
              </a:r>
              <a:endParaRPr lang="en-US" altLang="en-US" sz="1800" b="1" i="0" baseline="-25000">
                <a:ea typeface="굴림" panose="020B0600000101010101" pitchFamily="34" charset="-127"/>
              </a:endParaRPr>
            </a:p>
          </p:txBody>
        </p:sp>
        <p:sp>
          <p:nvSpPr>
            <p:cNvPr id="206857" name="Text Box 8">
              <a:extLst>
                <a:ext uri="{FF2B5EF4-FFF2-40B4-BE49-F238E27FC236}">
                  <a16:creationId xmlns:a16="http://schemas.microsoft.com/office/drawing/2014/main" id="{4C527FC5-34A4-AC7C-7943-751E6FD6F1E5}"/>
                </a:ext>
              </a:extLst>
            </p:cNvPr>
            <p:cNvSpPr txBox="1">
              <a:spLocks noChangeArrowheads="1"/>
            </p:cNvSpPr>
            <p:nvPr/>
          </p:nvSpPr>
          <p:spPr bwMode="auto">
            <a:xfrm>
              <a:off x="788" y="1696"/>
              <a:ext cx="1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Noise Transfer Function</a:t>
              </a:r>
              <a:endParaRPr lang="en-US" altLang="en-US" sz="1800" b="1" i="0" baseline="-25000">
                <a:ea typeface="굴림" panose="020B0600000101010101" pitchFamily="34" charset="-127"/>
              </a:endParaRPr>
            </a:p>
          </p:txBody>
        </p:sp>
        <p:sp>
          <p:nvSpPr>
            <p:cNvPr id="206858" name="Rectangle 9">
              <a:extLst>
                <a:ext uri="{FF2B5EF4-FFF2-40B4-BE49-F238E27FC236}">
                  <a16:creationId xmlns:a16="http://schemas.microsoft.com/office/drawing/2014/main" id="{4E652339-3A62-9C05-CF84-829386DBF8E8}"/>
                </a:ext>
              </a:extLst>
            </p:cNvPr>
            <p:cNvSpPr>
              <a:spLocks noChangeArrowheads="1"/>
            </p:cNvSpPr>
            <p:nvPr/>
          </p:nvSpPr>
          <p:spPr bwMode="auto">
            <a:xfrm>
              <a:off x="426" y="1932"/>
              <a:ext cx="2592" cy="1746"/>
            </a:xfrm>
            <a:prstGeom prst="rect">
              <a:avLst/>
            </a:prstGeom>
            <a:noFill/>
            <a:ln w="25400"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6859" name="Line 10">
              <a:extLst>
                <a:ext uri="{FF2B5EF4-FFF2-40B4-BE49-F238E27FC236}">
                  <a16:creationId xmlns:a16="http://schemas.microsoft.com/office/drawing/2014/main" id="{EFB796F7-DAE7-685D-E888-5EFEF8FCA155}"/>
                </a:ext>
              </a:extLst>
            </p:cNvPr>
            <p:cNvSpPr>
              <a:spLocks noChangeShapeType="1"/>
            </p:cNvSpPr>
            <p:nvPr/>
          </p:nvSpPr>
          <p:spPr bwMode="auto">
            <a:xfrm>
              <a:off x="936" y="2514"/>
              <a:ext cx="0" cy="516"/>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6860" name="Text Box 11">
              <a:extLst>
                <a:ext uri="{FF2B5EF4-FFF2-40B4-BE49-F238E27FC236}">
                  <a16:creationId xmlns:a16="http://schemas.microsoft.com/office/drawing/2014/main" id="{46DE5200-4A77-486C-8940-27F18EF40D08}"/>
                </a:ext>
              </a:extLst>
            </p:cNvPr>
            <p:cNvSpPr txBox="1">
              <a:spLocks noChangeArrowheads="1"/>
            </p:cNvSpPr>
            <p:nvPr/>
          </p:nvSpPr>
          <p:spPr bwMode="auto">
            <a:xfrm>
              <a:off x="836" y="3045"/>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p</a:t>
              </a:r>
              <a:r>
                <a:rPr lang="en-US" altLang="en-US" sz="1200" b="1" i="0" baseline="-25000">
                  <a:ea typeface="굴림" panose="020B0600000101010101" pitchFamily="34" charset="-127"/>
                </a:rPr>
                <a:t>1</a:t>
              </a:r>
            </a:p>
          </p:txBody>
        </p:sp>
        <p:sp>
          <p:nvSpPr>
            <p:cNvPr id="206861" name="Rectangle 12">
              <a:extLst>
                <a:ext uri="{FF2B5EF4-FFF2-40B4-BE49-F238E27FC236}">
                  <a16:creationId xmlns:a16="http://schemas.microsoft.com/office/drawing/2014/main" id="{F2B98B5D-9699-72B0-E828-2453AB60BC8D}"/>
                </a:ext>
              </a:extLst>
            </p:cNvPr>
            <p:cNvSpPr>
              <a:spLocks noChangeArrowheads="1"/>
            </p:cNvSpPr>
            <p:nvPr/>
          </p:nvSpPr>
          <p:spPr bwMode="auto">
            <a:xfrm>
              <a:off x="564" y="2204"/>
              <a:ext cx="18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i="0">
                  <a:solidFill>
                    <a:srgbClr val="000000"/>
                  </a:solidFill>
                  <a:ea typeface="굴림" panose="020B0600000101010101" pitchFamily="34" charset="-127"/>
                </a:rPr>
                <a:t>|TF|</a:t>
              </a:r>
              <a:endParaRPr lang="en-US" altLang="en-US" sz="1800" i="0">
                <a:ea typeface="굴림" panose="020B0600000101010101" pitchFamily="34" charset="-127"/>
              </a:endParaRPr>
            </a:p>
          </p:txBody>
        </p:sp>
        <p:sp>
          <p:nvSpPr>
            <p:cNvPr id="206862" name="Freeform 13">
              <a:extLst>
                <a:ext uri="{FF2B5EF4-FFF2-40B4-BE49-F238E27FC236}">
                  <a16:creationId xmlns:a16="http://schemas.microsoft.com/office/drawing/2014/main" id="{3DD09495-E90A-E617-10E5-0FB0DA905C80}"/>
                </a:ext>
              </a:extLst>
            </p:cNvPr>
            <p:cNvSpPr>
              <a:spLocks noEditPoints="1"/>
            </p:cNvSpPr>
            <p:nvPr/>
          </p:nvSpPr>
          <p:spPr bwMode="auto">
            <a:xfrm>
              <a:off x="626" y="2327"/>
              <a:ext cx="48" cy="812"/>
            </a:xfrm>
            <a:custGeom>
              <a:avLst/>
              <a:gdLst>
                <a:gd name="T0" fmla="*/ 16 w 48"/>
                <a:gd name="T1" fmla="*/ 812 h 812"/>
                <a:gd name="T2" fmla="*/ 16 w 48"/>
                <a:gd name="T3" fmla="*/ 40 h 812"/>
                <a:gd name="T4" fmla="*/ 32 w 48"/>
                <a:gd name="T5" fmla="*/ 40 h 812"/>
                <a:gd name="T6" fmla="*/ 32 w 48"/>
                <a:gd name="T7" fmla="*/ 812 h 812"/>
                <a:gd name="T8" fmla="*/ 16 w 48"/>
                <a:gd name="T9" fmla="*/ 812 h 812"/>
                <a:gd name="T10" fmla="*/ 0 w 48"/>
                <a:gd name="T11" fmla="*/ 48 h 812"/>
                <a:gd name="T12" fmla="*/ 24 w 48"/>
                <a:gd name="T13" fmla="*/ 0 h 812"/>
                <a:gd name="T14" fmla="*/ 48 w 48"/>
                <a:gd name="T15" fmla="*/ 48 h 812"/>
                <a:gd name="T16" fmla="*/ 0 w 48"/>
                <a:gd name="T17" fmla="*/ 48 h 8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812"/>
                <a:gd name="T29" fmla="*/ 48 w 48"/>
                <a:gd name="T30" fmla="*/ 812 h 8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812">
                  <a:moveTo>
                    <a:pt x="16" y="812"/>
                  </a:moveTo>
                  <a:lnTo>
                    <a:pt x="16" y="40"/>
                  </a:lnTo>
                  <a:lnTo>
                    <a:pt x="32" y="40"/>
                  </a:lnTo>
                  <a:lnTo>
                    <a:pt x="32" y="812"/>
                  </a:lnTo>
                  <a:lnTo>
                    <a:pt x="16" y="812"/>
                  </a:lnTo>
                  <a:close/>
                  <a:moveTo>
                    <a:pt x="0" y="48"/>
                  </a:moveTo>
                  <a:lnTo>
                    <a:pt x="24" y="0"/>
                  </a:lnTo>
                  <a:lnTo>
                    <a:pt x="48" y="48"/>
                  </a:lnTo>
                  <a:lnTo>
                    <a:pt x="0" y="48"/>
                  </a:lnTo>
                  <a:close/>
                </a:path>
              </a:pathLst>
            </a:custGeom>
            <a:solidFill>
              <a:srgbClr val="000000"/>
            </a:solidFill>
            <a:ln w="1588">
              <a:solidFill>
                <a:srgbClr val="000000"/>
              </a:solidFill>
              <a:bevel/>
              <a:headEnd/>
              <a:tailEnd/>
            </a:ln>
          </p:spPr>
          <p:txBody>
            <a:bodyPr/>
            <a:lstStyle/>
            <a:p>
              <a:endParaRPr lang="en-US"/>
            </a:p>
          </p:txBody>
        </p:sp>
        <p:sp>
          <p:nvSpPr>
            <p:cNvPr id="206863" name="Freeform 14">
              <a:extLst>
                <a:ext uri="{FF2B5EF4-FFF2-40B4-BE49-F238E27FC236}">
                  <a16:creationId xmlns:a16="http://schemas.microsoft.com/office/drawing/2014/main" id="{11D91193-C91F-864D-2379-19759F5B4DD7}"/>
                </a:ext>
              </a:extLst>
            </p:cNvPr>
            <p:cNvSpPr>
              <a:spLocks noEditPoints="1"/>
            </p:cNvSpPr>
            <p:nvPr/>
          </p:nvSpPr>
          <p:spPr bwMode="auto">
            <a:xfrm>
              <a:off x="576" y="3029"/>
              <a:ext cx="710" cy="49"/>
            </a:xfrm>
            <a:custGeom>
              <a:avLst/>
              <a:gdLst>
                <a:gd name="T0" fmla="*/ 0 w 710"/>
                <a:gd name="T1" fmla="*/ 16 h 49"/>
                <a:gd name="T2" fmla="*/ 669 w 710"/>
                <a:gd name="T3" fmla="*/ 16 h 49"/>
                <a:gd name="T4" fmla="*/ 669 w 710"/>
                <a:gd name="T5" fmla="*/ 33 h 49"/>
                <a:gd name="T6" fmla="*/ 0 w 710"/>
                <a:gd name="T7" fmla="*/ 33 h 49"/>
                <a:gd name="T8" fmla="*/ 0 w 710"/>
                <a:gd name="T9" fmla="*/ 16 h 49"/>
                <a:gd name="T10" fmla="*/ 661 w 710"/>
                <a:gd name="T11" fmla="*/ 0 h 49"/>
                <a:gd name="T12" fmla="*/ 710 w 710"/>
                <a:gd name="T13" fmla="*/ 25 h 49"/>
                <a:gd name="T14" fmla="*/ 661 w 710"/>
                <a:gd name="T15" fmla="*/ 49 h 49"/>
                <a:gd name="T16" fmla="*/ 661 w 71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0"/>
                <a:gd name="T28" fmla="*/ 0 h 49"/>
                <a:gd name="T29" fmla="*/ 710 w 71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0" h="49">
                  <a:moveTo>
                    <a:pt x="0" y="16"/>
                  </a:moveTo>
                  <a:lnTo>
                    <a:pt x="669" y="16"/>
                  </a:lnTo>
                  <a:lnTo>
                    <a:pt x="669" y="33"/>
                  </a:lnTo>
                  <a:lnTo>
                    <a:pt x="0" y="33"/>
                  </a:lnTo>
                  <a:lnTo>
                    <a:pt x="0" y="16"/>
                  </a:lnTo>
                  <a:close/>
                  <a:moveTo>
                    <a:pt x="661" y="0"/>
                  </a:moveTo>
                  <a:lnTo>
                    <a:pt x="710" y="25"/>
                  </a:lnTo>
                  <a:lnTo>
                    <a:pt x="661" y="49"/>
                  </a:lnTo>
                  <a:lnTo>
                    <a:pt x="661" y="0"/>
                  </a:lnTo>
                  <a:close/>
                </a:path>
              </a:pathLst>
            </a:custGeom>
            <a:solidFill>
              <a:srgbClr val="000000"/>
            </a:solidFill>
            <a:ln w="1588">
              <a:solidFill>
                <a:srgbClr val="000000"/>
              </a:solidFill>
              <a:bevel/>
              <a:headEnd/>
              <a:tailEnd/>
            </a:ln>
          </p:spPr>
          <p:txBody>
            <a:bodyPr/>
            <a:lstStyle/>
            <a:p>
              <a:endParaRPr lang="en-US"/>
            </a:p>
          </p:txBody>
        </p:sp>
        <p:sp>
          <p:nvSpPr>
            <p:cNvPr id="206864" name="Rectangle 15">
              <a:extLst>
                <a:ext uri="{FF2B5EF4-FFF2-40B4-BE49-F238E27FC236}">
                  <a16:creationId xmlns:a16="http://schemas.microsoft.com/office/drawing/2014/main" id="{78C915C2-2B8A-AD73-CBBF-41BC00EC869B}"/>
                </a:ext>
              </a:extLst>
            </p:cNvPr>
            <p:cNvSpPr>
              <a:spLocks noChangeArrowheads="1"/>
            </p:cNvSpPr>
            <p:nvPr/>
          </p:nvSpPr>
          <p:spPr bwMode="auto">
            <a:xfrm>
              <a:off x="550" y="2416"/>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500" b="1" i="0">
                  <a:solidFill>
                    <a:srgbClr val="0000FF"/>
                  </a:solidFill>
                  <a:ea typeface="굴림" panose="020B0600000101010101" pitchFamily="34" charset="-127"/>
                </a:rPr>
                <a:t>8</a:t>
              </a:r>
              <a:endParaRPr lang="en-US" altLang="en-US" sz="1800" i="0">
                <a:ea typeface="굴림" panose="020B0600000101010101" pitchFamily="34" charset="-127"/>
              </a:endParaRPr>
            </a:p>
          </p:txBody>
        </p:sp>
        <p:sp>
          <p:nvSpPr>
            <p:cNvPr id="206865" name="Freeform 16">
              <a:extLst>
                <a:ext uri="{FF2B5EF4-FFF2-40B4-BE49-F238E27FC236}">
                  <a16:creationId xmlns:a16="http://schemas.microsoft.com/office/drawing/2014/main" id="{21C7F0FD-7A6E-3039-3DD7-8FA314A9D4E2}"/>
                </a:ext>
              </a:extLst>
            </p:cNvPr>
            <p:cNvSpPr>
              <a:spLocks/>
            </p:cNvSpPr>
            <p:nvPr/>
          </p:nvSpPr>
          <p:spPr bwMode="auto">
            <a:xfrm>
              <a:off x="658" y="2491"/>
              <a:ext cx="433" cy="554"/>
            </a:xfrm>
            <a:custGeom>
              <a:avLst/>
              <a:gdLst>
                <a:gd name="T0" fmla="*/ 0 w 433"/>
                <a:gd name="T1" fmla="*/ 0 h 554"/>
                <a:gd name="T2" fmla="*/ 244 w 433"/>
                <a:gd name="T3" fmla="*/ 0 h 554"/>
                <a:gd name="T4" fmla="*/ 303 w 433"/>
                <a:gd name="T5" fmla="*/ 25 h 554"/>
                <a:gd name="T6" fmla="*/ 352 w 433"/>
                <a:gd name="T7" fmla="*/ 113 h 554"/>
                <a:gd name="T8" fmla="*/ 433 w 433"/>
                <a:gd name="T9" fmla="*/ 554 h 554"/>
                <a:gd name="T10" fmla="*/ 0 60000 65536"/>
                <a:gd name="T11" fmla="*/ 0 60000 65536"/>
                <a:gd name="T12" fmla="*/ 0 60000 65536"/>
                <a:gd name="T13" fmla="*/ 0 60000 65536"/>
                <a:gd name="T14" fmla="*/ 0 60000 65536"/>
                <a:gd name="T15" fmla="*/ 0 w 433"/>
                <a:gd name="T16" fmla="*/ 0 h 554"/>
                <a:gd name="T17" fmla="*/ 433 w 433"/>
                <a:gd name="T18" fmla="*/ 554 h 554"/>
              </a:gdLst>
              <a:ahLst/>
              <a:cxnLst>
                <a:cxn ang="T10">
                  <a:pos x="T0" y="T1"/>
                </a:cxn>
                <a:cxn ang="T11">
                  <a:pos x="T2" y="T3"/>
                </a:cxn>
                <a:cxn ang="T12">
                  <a:pos x="T4" y="T5"/>
                </a:cxn>
                <a:cxn ang="T13">
                  <a:pos x="T6" y="T7"/>
                </a:cxn>
                <a:cxn ang="T14">
                  <a:pos x="T8" y="T9"/>
                </a:cxn>
              </a:cxnLst>
              <a:rect l="T15" t="T16" r="T17" b="T18"/>
              <a:pathLst>
                <a:path w="433" h="554">
                  <a:moveTo>
                    <a:pt x="0" y="0"/>
                  </a:moveTo>
                  <a:lnTo>
                    <a:pt x="244" y="0"/>
                  </a:lnTo>
                  <a:lnTo>
                    <a:pt x="303" y="25"/>
                  </a:lnTo>
                  <a:lnTo>
                    <a:pt x="352" y="113"/>
                  </a:lnTo>
                  <a:lnTo>
                    <a:pt x="433" y="55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66" name="Rectangle 17">
              <a:extLst>
                <a:ext uri="{FF2B5EF4-FFF2-40B4-BE49-F238E27FC236}">
                  <a16:creationId xmlns:a16="http://schemas.microsoft.com/office/drawing/2014/main" id="{7461178D-ECE3-9B9C-7398-C4923D5EF310}"/>
                </a:ext>
              </a:extLst>
            </p:cNvPr>
            <p:cNvSpPr>
              <a:spLocks noChangeArrowheads="1"/>
            </p:cNvSpPr>
            <p:nvPr/>
          </p:nvSpPr>
          <p:spPr bwMode="auto">
            <a:xfrm>
              <a:off x="1323" y="2992"/>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i="0">
                  <a:solidFill>
                    <a:srgbClr val="000000"/>
                  </a:solidFill>
                  <a:ea typeface="굴림" panose="020B0600000101010101" pitchFamily="34" charset="-127"/>
                </a:rPr>
                <a:t>f</a:t>
              </a:r>
              <a:endParaRPr lang="en-US" altLang="en-US" sz="1800" i="0">
                <a:ea typeface="굴림" panose="020B0600000101010101" pitchFamily="34" charset="-127"/>
              </a:endParaRPr>
            </a:p>
          </p:txBody>
        </p:sp>
        <p:sp>
          <p:nvSpPr>
            <p:cNvPr id="206867" name="Text Box 18">
              <a:extLst>
                <a:ext uri="{FF2B5EF4-FFF2-40B4-BE49-F238E27FC236}">
                  <a16:creationId xmlns:a16="http://schemas.microsoft.com/office/drawing/2014/main" id="{951BAEDD-696B-A457-511E-E7299CF988EF}"/>
                </a:ext>
              </a:extLst>
            </p:cNvPr>
            <p:cNvSpPr txBox="1">
              <a:spLocks noChangeArrowheads="1"/>
            </p:cNvSpPr>
            <p:nvPr/>
          </p:nvSpPr>
          <p:spPr bwMode="auto">
            <a:xfrm>
              <a:off x="1396" y="1973"/>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Not Normally Present</a:t>
              </a:r>
              <a:endParaRPr lang="en-US" altLang="en-US" sz="1800" b="1" i="0" baseline="-25000">
                <a:ea typeface="굴림" panose="020B0600000101010101" pitchFamily="34" charset="-127"/>
              </a:endParaRPr>
            </a:p>
          </p:txBody>
        </p:sp>
        <p:sp>
          <p:nvSpPr>
            <p:cNvPr id="206868" name="Freeform 19">
              <a:extLst>
                <a:ext uri="{FF2B5EF4-FFF2-40B4-BE49-F238E27FC236}">
                  <a16:creationId xmlns:a16="http://schemas.microsoft.com/office/drawing/2014/main" id="{070791EF-4A33-4900-453F-33C5B8B1358A}"/>
                </a:ext>
              </a:extLst>
            </p:cNvPr>
            <p:cNvSpPr>
              <a:spLocks noEditPoints="1"/>
            </p:cNvSpPr>
            <p:nvPr/>
          </p:nvSpPr>
          <p:spPr bwMode="auto">
            <a:xfrm>
              <a:off x="1820" y="2351"/>
              <a:ext cx="48" cy="783"/>
            </a:xfrm>
            <a:custGeom>
              <a:avLst/>
              <a:gdLst>
                <a:gd name="T0" fmla="*/ 16 w 48"/>
                <a:gd name="T1" fmla="*/ 783 h 783"/>
                <a:gd name="T2" fmla="*/ 16 w 48"/>
                <a:gd name="T3" fmla="*/ 40 h 783"/>
                <a:gd name="T4" fmla="*/ 32 w 48"/>
                <a:gd name="T5" fmla="*/ 40 h 783"/>
                <a:gd name="T6" fmla="*/ 32 w 48"/>
                <a:gd name="T7" fmla="*/ 783 h 783"/>
                <a:gd name="T8" fmla="*/ 16 w 48"/>
                <a:gd name="T9" fmla="*/ 783 h 783"/>
                <a:gd name="T10" fmla="*/ 0 w 48"/>
                <a:gd name="T11" fmla="*/ 48 h 783"/>
                <a:gd name="T12" fmla="*/ 24 w 48"/>
                <a:gd name="T13" fmla="*/ 0 h 783"/>
                <a:gd name="T14" fmla="*/ 48 w 48"/>
                <a:gd name="T15" fmla="*/ 48 h 783"/>
                <a:gd name="T16" fmla="*/ 0 w 48"/>
                <a:gd name="T17" fmla="*/ 48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783"/>
                <a:gd name="T29" fmla="*/ 48 w 48"/>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783">
                  <a:moveTo>
                    <a:pt x="16" y="783"/>
                  </a:moveTo>
                  <a:lnTo>
                    <a:pt x="16" y="40"/>
                  </a:lnTo>
                  <a:lnTo>
                    <a:pt x="32" y="40"/>
                  </a:lnTo>
                  <a:lnTo>
                    <a:pt x="32" y="783"/>
                  </a:lnTo>
                  <a:lnTo>
                    <a:pt x="16" y="783"/>
                  </a:lnTo>
                  <a:close/>
                  <a:moveTo>
                    <a:pt x="0" y="48"/>
                  </a:moveTo>
                  <a:lnTo>
                    <a:pt x="24" y="0"/>
                  </a:lnTo>
                  <a:lnTo>
                    <a:pt x="48" y="48"/>
                  </a:lnTo>
                  <a:lnTo>
                    <a:pt x="0" y="48"/>
                  </a:lnTo>
                  <a:close/>
                </a:path>
              </a:pathLst>
            </a:custGeom>
            <a:solidFill>
              <a:srgbClr val="000000"/>
            </a:solidFill>
            <a:ln w="1588">
              <a:solidFill>
                <a:srgbClr val="000000"/>
              </a:solidFill>
              <a:bevel/>
              <a:headEnd/>
              <a:tailEnd/>
            </a:ln>
          </p:spPr>
          <p:txBody>
            <a:bodyPr/>
            <a:lstStyle/>
            <a:p>
              <a:endParaRPr lang="en-US"/>
            </a:p>
          </p:txBody>
        </p:sp>
        <p:sp>
          <p:nvSpPr>
            <p:cNvPr id="206869" name="Freeform 20">
              <a:extLst>
                <a:ext uri="{FF2B5EF4-FFF2-40B4-BE49-F238E27FC236}">
                  <a16:creationId xmlns:a16="http://schemas.microsoft.com/office/drawing/2014/main" id="{6B95DC63-134D-8208-BB3F-C2263EE74B6D}"/>
                </a:ext>
              </a:extLst>
            </p:cNvPr>
            <p:cNvSpPr>
              <a:spLocks noEditPoints="1"/>
            </p:cNvSpPr>
            <p:nvPr/>
          </p:nvSpPr>
          <p:spPr bwMode="auto">
            <a:xfrm>
              <a:off x="1770" y="3024"/>
              <a:ext cx="710" cy="49"/>
            </a:xfrm>
            <a:custGeom>
              <a:avLst/>
              <a:gdLst>
                <a:gd name="T0" fmla="*/ 0 w 710"/>
                <a:gd name="T1" fmla="*/ 17 h 49"/>
                <a:gd name="T2" fmla="*/ 669 w 710"/>
                <a:gd name="T3" fmla="*/ 17 h 49"/>
                <a:gd name="T4" fmla="*/ 669 w 710"/>
                <a:gd name="T5" fmla="*/ 33 h 49"/>
                <a:gd name="T6" fmla="*/ 0 w 710"/>
                <a:gd name="T7" fmla="*/ 33 h 49"/>
                <a:gd name="T8" fmla="*/ 0 w 710"/>
                <a:gd name="T9" fmla="*/ 17 h 49"/>
                <a:gd name="T10" fmla="*/ 661 w 710"/>
                <a:gd name="T11" fmla="*/ 0 h 49"/>
                <a:gd name="T12" fmla="*/ 710 w 710"/>
                <a:gd name="T13" fmla="*/ 25 h 49"/>
                <a:gd name="T14" fmla="*/ 661 w 710"/>
                <a:gd name="T15" fmla="*/ 49 h 49"/>
                <a:gd name="T16" fmla="*/ 661 w 71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0"/>
                <a:gd name="T28" fmla="*/ 0 h 49"/>
                <a:gd name="T29" fmla="*/ 710 w 71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0" h="49">
                  <a:moveTo>
                    <a:pt x="0" y="17"/>
                  </a:moveTo>
                  <a:lnTo>
                    <a:pt x="669" y="17"/>
                  </a:lnTo>
                  <a:lnTo>
                    <a:pt x="669" y="33"/>
                  </a:lnTo>
                  <a:lnTo>
                    <a:pt x="0" y="33"/>
                  </a:lnTo>
                  <a:lnTo>
                    <a:pt x="0" y="17"/>
                  </a:lnTo>
                  <a:close/>
                  <a:moveTo>
                    <a:pt x="661" y="0"/>
                  </a:moveTo>
                  <a:lnTo>
                    <a:pt x="710" y="25"/>
                  </a:lnTo>
                  <a:lnTo>
                    <a:pt x="661" y="49"/>
                  </a:lnTo>
                  <a:lnTo>
                    <a:pt x="661" y="0"/>
                  </a:lnTo>
                  <a:close/>
                </a:path>
              </a:pathLst>
            </a:custGeom>
            <a:solidFill>
              <a:srgbClr val="000000"/>
            </a:solidFill>
            <a:ln w="1588">
              <a:solidFill>
                <a:srgbClr val="000000"/>
              </a:solidFill>
              <a:bevel/>
              <a:headEnd/>
              <a:tailEnd/>
            </a:ln>
          </p:spPr>
          <p:txBody>
            <a:bodyPr/>
            <a:lstStyle/>
            <a:p>
              <a:endParaRPr lang="en-US"/>
            </a:p>
          </p:txBody>
        </p:sp>
        <p:sp>
          <p:nvSpPr>
            <p:cNvPr id="206870" name="Freeform 21">
              <a:extLst>
                <a:ext uri="{FF2B5EF4-FFF2-40B4-BE49-F238E27FC236}">
                  <a16:creationId xmlns:a16="http://schemas.microsoft.com/office/drawing/2014/main" id="{C4F025DC-E44A-4815-01A1-10582F7E567C}"/>
                </a:ext>
              </a:extLst>
            </p:cNvPr>
            <p:cNvSpPr>
              <a:spLocks/>
            </p:cNvSpPr>
            <p:nvPr/>
          </p:nvSpPr>
          <p:spPr bwMode="auto">
            <a:xfrm>
              <a:off x="1845" y="2770"/>
              <a:ext cx="433" cy="275"/>
            </a:xfrm>
            <a:custGeom>
              <a:avLst/>
              <a:gdLst>
                <a:gd name="T0" fmla="*/ 0 w 433"/>
                <a:gd name="T1" fmla="*/ 0 h 275"/>
                <a:gd name="T2" fmla="*/ 244 w 433"/>
                <a:gd name="T3" fmla="*/ 0 h 275"/>
                <a:gd name="T4" fmla="*/ 303 w 433"/>
                <a:gd name="T5" fmla="*/ 13 h 275"/>
                <a:gd name="T6" fmla="*/ 352 w 433"/>
                <a:gd name="T7" fmla="*/ 56 h 275"/>
                <a:gd name="T8" fmla="*/ 433 w 433"/>
                <a:gd name="T9" fmla="*/ 275 h 275"/>
                <a:gd name="T10" fmla="*/ 0 60000 65536"/>
                <a:gd name="T11" fmla="*/ 0 60000 65536"/>
                <a:gd name="T12" fmla="*/ 0 60000 65536"/>
                <a:gd name="T13" fmla="*/ 0 60000 65536"/>
                <a:gd name="T14" fmla="*/ 0 60000 65536"/>
                <a:gd name="T15" fmla="*/ 0 w 433"/>
                <a:gd name="T16" fmla="*/ 0 h 275"/>
                <a:gd name="T17" fmla="*/ 433 w 433"/>
                <a:gd name="T18" fmla="*/ 275 h 275"/>
              </a:gdLst>
              <a:ahLst/>
              <a:cxnLst>
                <a:cxn ang="T10">
                  <a:pos x="T0" y="T1"/>
                </a:cxn>
                <a:cxn ang="T11">
                  <a:pos x="T2" y="T3"/>
                </a:cxn>
                <a:cxn ang="T12">
                  <a:pos x="T4" y="T5"/>
                </a:cxn>
                <a:cxn ang="T13">
                  <a:pos x="T6" y="T7"/>
                </a:cxn>
                <a:cxn ang="T14">
                  <a:pos x="T8" y="T9"/>
                </a:cxn>
              </a:cxnLst>
              <a:rect l="T15" t="T16" r="T17" b="T18"/>
              <a:pathLst>
                <a:path w="433" h="275">
                  <a:moveTo>
                    <a:pt x="0" y="0"/>
                  </a:moveTo>
                  <a:lnTo>
                    <a:pt x="244" y="0"/>
                  </a:lnTo>
                  <a:lnTo>
                    <a:pt x="303" y="13"/>
                  </a:lnTo>
                  <a:lnTo>
                    <a:pt x="352" y="56"/>
                  </a:lnTo>
                  <a:lnTo>
                    <a:pt x="433" y="27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71" name="Rectangle 22">
              <a:extLst>
                <a:ext uri="{FF2B5EF4-FFF2-40B4-BE49-F238E27FC236}">
                  <a16:creationId xmlns:a16="http://schemas.microsoft.com/office/drawing/2014/main" id="{BBB5ACEA-8ACF-5ED6-3F78-5D452A165421}"/>
                </a:ext>
              </a:extLst>
            </p:cNvPr>
            <p:cNvSpPr>
              <a:spLocks noChangeArrowheads="1"/>
            </p:cNvSpPr>
            <p:nvPr/>
          </p:nvSpPr>
          <p:spPr bwMode="auto">
            <a:xfrm>
              <a:off x="2510" y="2984"/>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i="0">
                  <a:solidFill>
                    <a:srgbClr val="000000"/>
                  </a:solidFill>
                  <a:ea typeface="굴림" panose="020B0600000101010101" pitchFamily="34" charset="-127"/>
                </a:rPr>
                <a:t>f</a:t>
              </a:r>
              <a:endParaRPr lang="en-US" altLang="en-US" sz="1800" i="0">
                <a:ea typeface="굴림" panose="020B0600000101010101" pitchFamily="34" charset="-127"/>
              </a:endParaRPr>
            </a:p>
          </p:txBody>
        </p:sp>
        <p:sp>
          <p:nvSpPr>
            <p:cNvPr id="206872" name="Rectangle 23">
              <a:extLst>
                <a:ext uri="{FF2B5EF4-FFF2-40B4-BE49-F238E27FC236}">
                  <a16:creationId xmlns:a16="http://schemas.microsoft.com/office/drawing/2014/main" id="{A704F64D-2549-A5D0-FC92-356C8C902F0B}"/>
                </a:ext>
              </a:extLst>
            </p:cNvPr>
            <p:cNvSpPr>
              <a:spLocks noChangeArrowheads="1"/>
            </p:cNvSpPr>
            <p:nvPr/>
          </p:nvSpPr>
          <p:spPr bwMode="auto">
            <a:xfrm>
              <a:off x="1740" y="270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500" b="1" i="0">
                  <a:solidFill>
                    <a:srgbClr val="0000FF"/>
                  </a:solidFill>
                  <a:ea typeface="굴림" panose="020B0600000101010101" pitchFamily="34" charset="-127"/>
                </a:rPr>
                <a:t>4</a:t>
              </a:r>
              <a:endParaRPr lang="en-US" altLang="en-US" sz="1800" i="0">
                <a:ea typeface="굴림" panose="020B0600000101010101" pitchFamily="34" charset="-127"/>
              </a:endParaRPr>
            </a:p>
          </p:txBody>
        </p:sp>
        <p:sp>
          <p:nvSpPr>
            <p:cNvPr id="206873" name="Rectangle 24">
              <a:extLst>
                <a:ext uri="{FF2B5EF4-FFF2-40B4-BE49-F238E27FC236}">
                  <a16:creationId xmlns:a16="http://schemas.microsoft.com/office/drawing/2014/main" id="{5F290A59-EB73-BB1F-B38B-4F7649078C96}"/>
                </a:ext>
              </a:extLst>
            </p:cNvPr>
            <p:cNvSpPr>
              <a:spLocks noChangeArrowheads="1"/>
            </p:cNvSpPr>
            <p:nvPr/>
          </p:nvSpPr>
          <p:spPr bwMode="auto">
            <a:xfrm>
              <a:off x="1752" y="2230"/>
              <a:ext cx="18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i="0">
                  <a:solidFill>
                    <a:srgbClr val="000000"/>
                  </a:solidFill>
                  <a:ea typeface="굴림" panose="020B0600000101010101" pitchFamily="34" charset="-127"/>
                </a:rPr>
                <a:t>|TF|</a:t>
              </a:r>
              <a:endParaRPr lang="en-US" altLang="en-US" sz="1800" i="0">
                <a:ea typeface="굴림" panose="020B0600000101010101" pitchFamily="34" charset="-127"/>
              </a:endParaRPr>
            </a:p>
          </p:txBody>
        </p:sp>
        <p:sp>
          <p:nvSpPr>
            <p:cNvPr id="206874" name="Text Box 25">
              <a:extLst>
                <a:ext uri="{FF2B5EF4-FFF2-40B4-BE49-F238E27FC236}">
                  <a16:creationId xmlns:a16="http://schemas.microsoft.com/office/drawing/2014/main" id="{C3A67DCA-2403-6E6F-A8F9-729A78378AEF}"/>
                </a:ext>
              </a:extLst>
            </p:cNvPr>
            <p:cNvSpPr txBox="1">
              <a:spLocks noChangeArrowheads="1"/>
            </p:cNvSpPr>
            <p:nvPr/>
          </p:nvSpPr>
          <p:spPr bwMode="auto">
            <a:xfrm>
              <a:off x="703" y="214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sp>
          <p:nvSpPr>
            <p:cNvPr id="206875" name="Text Box 26">
              <a:extLst>
                <a:ext uri="{FF2B5EF4-FFF2-40B4-BE49-F238E27FC236}">
                  <a16:creationId xmlns:a16="http://schemas.microsoft.com/office/drawing/2014/main" id="{E65CDBFA-3957-BDFE-F9EB-40820D8F28C7}"/>
                </a:ext>
              </a:extLst>
            </p:cNvPr>
            <p:cNvSpPr txBox="1">
              <a:spLocks noChangeArrowheads="1"/>
            </p:cNvSpPr>
            <p:nvPr/>
          </p:nvSpPr>
          <p:spPr bwMode="auto">
            <a:xfrm>
              <a:off x="1895" y="216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b="1" i="0">
                  <a:ea typeface="굴림" panose="020B0600000101010101" pitchFamily="34" charset="-127"/>
                </a:rPr>
                <a:t>2</a:t>
              </a:r>
              <a:endParaRPr lang="en-US" altLang="en-US" sz="1200" b="1" i="0" baseline="-25000">
                <a:ea typeface="굴림" panose="020B0600000101010101" pitchFamily="34" charset="-127"/>
              </a:endParaRPr>
            </a:p>
          </p:txBody>
        </p:sp>
      </p:gr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灯片编号占位符 11">
            <a:extLst>
              <a:ext uri="{FF2B5EF4-FFF2-40B4-BE49-F238E27FC236}">
                <a16:creationId xmlns:a16="http://schemas.microsoft.com/office/drawing/2014/main" id="{1346C0DC-12F8-FC5D-D5BE-8310304504F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8CED492-720B-49F3-B66B-72ECF1CE7326}" type="slidenum">
              <a:rPr lang="en-US" altLang="en-US" sz="1600">
                <a:ea typeface="굴림" panose="020B0600000101010101" pitchFamily="34" charset="-127"/>
              </a:rPr>
              <a:pPr eaLnBrk="1" hangingPunct="1">
                <a:spcBef>
                  <a:spcPct val="0"/>
                </a:spcBef>
                <a:buFontTx/>
                <a:buNone/>
              </a:pPr>
              <a:t>201</a:t>
            </a:fld>
            <a:endParaRPr lang="en-US" altLang="en-US" sz="1600">
              <a:ea typeface="굴림" panose="020B0600000101010101" pitchFamily="34" charset="-127"/>
            </a:endParaRPr>
          </a:p>
        </p:txBody>
      </p:sp>
      <p:sp>
        <p:nvSpPr>
          <p:cNvPr id="207875" name="Rectangle 2">
            <a:extLst>
              <a:ext uri="{FF2B5EF4-FFF2-40B4-BE49-F238E27FC236}">
                <a16:creationId xmlns:a16="http://schemas.microsoft.com/office/drawing/2014/main" id="{40C9EAD8-ABAD-5DB3-3A50-B3045283A643}"/>
              </a:ext>
            </a:extLst>
          </p:cNvPr>
          <p:cNvSpPr>
            <a:spLocks noGrp="1" noChangeArrowheads="1"/>
          </p:cNvSpPr>
          <p:nvPr>
            <p:ph type="title" idx="4294967295"/>
          </p:nvPr>
        </p:nvSpPr>
        <p:spPr/>
        <p:txBody>
          <a:bodyPr/>
          <a:lstStyle/>
          <a:p>
            <a:pPr eaLnBrk="1" hangingPunct="1"/>
            <a:r>
              <a:rPr lang="en-US" altLang="en-US"/>
              <a:t>Noise Transfer Function</a:t>
            </a:r>
          </a:p>
        </p:txBody>
      </p:sp>
      <p:sp>
        <p:nvSpPr>
          <p:cNvPr id="207876" name="Text Box 3">
            <a:extLst>
              <a:ext uri="{FF2B5EF4-FFF2-40B4-BE49-F238E27FC236}">
                <a16:creationId xmlns:a16="http://schemas.microsoft.com/office/drawing/2014/main" id="{D19B3BBC-561E-4358-3012-1E4846E1A772}"/>
              </a:ext>
            </a:extLst>
          </p:cNvPr>
          <p:cNvSpPr txBox="1">
            <a:spLocks noChangeArrowheads="1"/>
          </p:cNvSpPr>
          <p:nvPr/>
        </p:nvSpPr>
        <p:spPr bwMode="auto">
          <a:xfrm>
            <a:off x="7046913" y="463232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FF0000"/>
                </a:solidFill>
                <a:ea typeface="굴림" panose="020B0600000101010101" pitchFamily="34" charset="-127"/>
              </a:rPr>
              <a:t>Resistor</a:t>
            </a:r>
          </a:p>
        </p:txBody>
      </p:sp>
      <p:sp>
        <p:nvSpPr>
          <p:cNvPr id="207877" name="Text Box 4">
            <a:extLst>
              <a:ext uri="{FF2B5EF4-FFF2-40B4-BE49-F238E27FC236}">
                <a16:creationId xmlns:a16="http://schemas.microsoft.com/office/drawing/2014/main" id="{09AC759F-4614-F5D2-11DF-BE471E072C7B}"/>
              </a:ext>
            </a:extLst>
          </p:cNvPr>
          <p:cNvSpPr txBox="1">
            <a:spLocks noChangeArrowheads="1"/>
          </p:cNvSpPr>
          <p:nvPr/>
        </p:nvSpPr>
        <p:spPr bwMode="auto">
          <a:xfrm>
            <a:off x="7046913" y="26511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CC00"/>
                </a:solidFill>
                <a:ea typeface="굴림" panose="020B0600000101010101" pitchFamily="34" charset="-127"/>
              </a:rPr>
              <a:t>Opamp</a:t>
            </a:r>
          </a:p>
        </p:txBody>
      </p:sp>
      <p:sp>
        <p:nvSpPr>
          <p:cNvPr id="207878" name="Text Box 5">
            <a:extLst>
              <a:ext uri="{FF2B5EF4-FFF2-40B4-BE49-F238E27FC236}">
                <a16:creationId xmlns:a16="http://schemas.microsoft.com/office/drawing/2014/main" id="{CDBD4D79-93B2-CEC0-4A31-6D84BCFA506A}"/>
              </a:ext>
            </a:extLst>
          </p:cNvPr>
          <p:cNvSpPr txBox="1">
            <a:spLocks noChangeArrowheads="1"/>
          </p:cNvSpPr>
          <p:nvPr/>
        </p:nvSpPr>
        <p:spPr bwMode="auto">
          <a:xfrm>
            <a:off x="7046913" y="836613"/>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solidFill>
                  <a:srgbClr val="0000FF"/>
                </a:solidFill>
                <a:ea typeface="굴림" panose="020B0600000101010101" pitchFamily="34" charset="-127"/>
              </a:rPr>
              <a:t>Switch</a:t>
            </a:r>
          </a:p>
        </p:txBody>
      </p:sp>
      <p:pic>
        <p:nvPicPr>
          <p:cNvPr id="207879" name="Picture 6">
            <a:extLst>
              <a:ext uri="{FF2B5EF4-FFF2-40B4-BE49-F238E27FC236}">
                <a16:creationId xmlns:a16="http://schemas.microsoft.com/office/drawing/2014/main" id="{3C08130F-81DB-CE65-8DE2-96A85E1A8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1127125"/>
            <a:ext cx="215741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0" name="Picture 7">
            <a:extLst>
              <a:ext uri="{FF2B5EF4-FFF2-40B4-BE49-F238E27FC236}">
                <a16:creationId xmlns:a16="http://schemas.microsoft.com/office/drawing/2014/main" id="{37AE2D6C-6990-B0B3-6E20-FC697854E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2986088"/>
            <a:ext cx="25050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1" name="Picture 8">
            <a:extLst>
              <a:ext uri="{FF2B5EF4-FFF2-40B4-BE49-F238E27FC236}">
                <a16:creationId xmlns:a16="http://schemas.microsoft.com/office/drawing/2014/main" id="{666C02F1-A1CB-ED72-E6F2-78C0F243B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13" y="4937125"/>
            <a:ext cx="2687637"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AutoShape 9">
            <a:extLst>
              <a:ext uri="{FF2B5EF4-FFF2-40B4-BE49-F238E27FC236}">
                <a16:creationId xmlns:a16="http://schemas.microsoft.com/office/drawing/2014/main" id="{82A07D09-67D5-140D-11E5-100A4FC89D8E}"/>
              </a:ext>
            </a:extLst>
          </p:cNvPr>
          <p:cNvSpPr>
            <a:spLocks noChangeAspect="1" noChangeArrowheads="1" noTextEdit="1"/>
          </p:cNvSpPr>
          <p:nvPr/>
        </p:nvSpPr>
        <p:spPr bwMode="auto">
          <a:xfrm>
            <a:off x="36513" y="1074738"/>
            <a:ext cx="64008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07883" name="Group 10">
            <a:extLst>
              <a:ext uri="{FF2B5EF4-FFF2-40B4-BE49-F238E27FC236}">
                <a16:creationId xmlns:a16="http://schemas.microsoft.com/office/drawing/2014/main" id="{FFEC81CB-4063-4CD7-90CC-50B822E1D3E3}"/>
              </a:ext>
            </a:extLst>
          </p:cNvPr>
          <p:cNvGrpSpPr>
            <a:grpSpLocks/>
          </p:cNvGrpSpPr>
          <p:nvPr/>
        </p:nvGrpSpPr>
        <p:grpSpPr bwMode="auto">
          <a:xfrm>
            <a:off x="436563" y="1169988"/>
            <a:ext cx="5478462" cy="4716462"/>
            <a:chOff x="275" y="737"/>
            <a:chExt cx="3451" cy="2971"/>
          </a:xfrm>
        </p:grpSpPr>
        <p:sp>
          <p:nvSpPr>
            <p:cNvPr id="207884" name="Rectangle 11">
              <a:extLst>
                <a:ext uri="{FF2B5EF4-FFF2-40B4-BE49-F238E27FC236}">
                  <a16:creationId xmlns:a16="http://schemas.microsoft.com/office/drawing/2014/main" id="{1AA98D00-92F0-C471-7241-2B43CE0D327D}"/>
                </a:ext>
              </a:extLst>
            </p:cNvPr>
            <p:cNvSpPr>
              <a:spLocks noChangeArrowheads="1"/>
            </p:cNvSpPr>
            <p:nvPr/>
          </p:nvSpPr>
          <p:spPr bwMode="auto">
            <a:xfrm>
              <a:off x="549" y="910"/>
              <a:ext cx="3126" cy="25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7885" name="Rectangle 12">
              <a:extLst>
                <a:ext uri="{FF2B5EF4-FFF2-40B4-BE49-F238E27FC236}">
                  <a16:creationId xmlns:a16="http://schemas.microsoft.com/office/drawing/2014/main" id="{82502B21-7EDC-CB9E-ACF5-3C830CDB59A6}"/>
                </a:ext>
              </a:extLst>
            </p:cNvPr>
            <p:cNvSpPr>
              <a:spLocks noChangeArrowheads="1"/>
            </p:cNvSpPr>
            <p:nvPr/>
          </p:nvSpPr>
          <p:spPr bwMode="auto">
            <a:xfrm>
              <a:off x="549" y="910"/>
              <a:ext cx="3126" cy="2559"/>
            </a:xfrm>
            <a:prstGeom prst="rect">
              <a:avLst/>
            </a:prstGeom>
            <a:noFill/>
            <a:ln w="2063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7886" name="Freeform 13">
              <a:extLst>
                <a:ext uri="{FF2B5EF4-FFF2-40B4-BE49-F238E27FC236}">
                  <a16:creationId xmlns:a16="http://schemas.microsoft.com/office/drawing/2014/main" id="{0C95995E-E063-6868-9B1E-896BD3394348}"/>
                </a:ext>
              </a:extLst>
            </p:cNvPr>
            <p:cNvSpPr>
              <a:spLocks/>
            </p:cNvSpPr>
            <p:nvPr/>
          </p:nvSpPr>
          <p:spPr bwMode="auto">
            <a:xfrm>
              <a:off x="549"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87" name="Freeform 14">
              <a:extLst>
                <a:ext uri="{FF2B5EF4-FFF2-40B4-BE49-F238E27FC236}">
                  <a16:creationId xmlns:a16="http://schemas.microsoft.com/office/drawing/2014/main" id="{30C08BB9-570C-4921-62F5-4EC0091B8E1A}"/>
                </a:ext>
              </a:extLst>
            </p:cNvPr>
            <p:cNvSpPr>
              <a:spLocks/>
            </p:cNvSpPr>
            <p:nvPr/>
          </p:nvSpPr>
          <p:spPr bwMode="auto">
            <a:xfrm>
              <a:off x="856"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88" name="Freeform 15">
              <a:extLst>
                <a:ext uri="{FF2B5EF4-FFF2-40B4-BE49-F238E27FC236}">
                  <a16:creationId xmlns:a16="http://schemas.microsoft.com/office/drawing/2014/main" id="{D16AA22F-134D-DEE4-4A25-B2760F58821E}"/>
                </a:ext>
              </a:extLst>
            </p:cNvPr>
            <p:cNvSpPr>
              <a:spLocks/>
            </p:cNvSpPr>
            <p:nvPr/>
          </p:nvSpPr>
          <p:spPr bwMode="auto">
            <a:xfrm>
              <a:off x="1169"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89" name="Freeform 16">
              <a:extLst>
                <a:ext uri="{FF2B5EF4-FFF2-40B4-BE49-F238E27FC236}">
                  <a16:creationId xmlns:a16="http://schemas.microsoft.com/office/drawing/2014/main" id="{55386225-2E4C-02EC-9685-3F54DE90F7D1}"/>
                </a:ext>
              </a:extLst>
            </p:cNvPr>
            <p:cNvSpPr>
              <a:spLocks/>
            </p:cNvSpPr>
            <p:nvPr/>
          </p:nvSpPr>
          <p:spPr bwMode="auto">
            <a:xfrm>
              <a:off x="1483"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0" name="Freeform 17">
              <a:extLst>
                <a:ext uri="{FF2B5EF4-FFF2-40B4-BE49-F238E27FC236}">
                  <a16:creationId xmlns:a16="http://schemas.microsoft.com/office/drawing/2014/main" id="{4CFBAF7C-4A9F-B759-8E80-26AC27C3611F}"/>
                </a:ext>
              </a:extLst>
            </p:cNvPr>
            <p:cNvSpPr>
              <a:spLocks/>
            </p:cNvSpPr>
            <p:nvPr/>
          </p:nvSpPr>
          <p:spPr bwMode="auto">
            <a:xfrm>
              <a:off x="1796"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1" name="Freeform 18">
              <a:extLst>
                <a:ext uri="{FF2B5EF4-FFF2-40B4-BE49-F238E27FC236}">
                  <a16:creationId xmlns:a16="http://schemas.microsoft.com/office/drawing/2014/main" id="{C30BF5B4-FC5D-0183-B20C-CCDBA68CB9AA}"/>
                </a:ext>
              </a:extLst>
            </p:cNvPr>
            <p:cNvSpPr>
              <a:spLocks/>
            </p:cNvSpPr>
            <p:nvPr/>
          </p:nvSpPr>
          <p:spPr bwMode="auto">
            <a:xfrm>
              <a:off x="2109"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2" name="Freeform 19">
              <a:extLst>
                <a:ext uri="{FF2B5EF4-FFF2-40B4-BE49-F238E27FC236}">
                  <a16:creationId xmlns:a16="http://schemas.microsoft.com/office/drawing/2014/main" id="{013487EF-0A7F-C55A-257C-D4F715B990B2}"/>
                </a:ext>
              </a:extLst>
            </p:cNvPr>
            <p:cNvSpPr>
              <a:spLocks/>
            </p:cNvSpPr>
            <p:nvPr/>
          </p:nvSpPr>
          <p:spPr bwMode="auto">
            <a:xfrm>
              <a:off x="2422"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3" name="Freeform 20">
              <a:extLst>
                <a:ext uri="{FF2B5EF4-FFF2-40B4-BE49-F238E27FC236}">
                  <a16:creationId xmlns:a16="http://schemas.microsoft.com/office/drawing/2014/main" id="{4EF95FA9-3171-562F-C846-D138189DB5E2}"/>
                </a:ext>
              </a:extLst>
            </p:cNvPr>
            <p:cNvSpPr>
              <a:spLocks/>
            </p:cNvSpPr>
            <p:nvPr/>
          </p:nvSpPr>
          <p:spPr bwMode="auto">
            <a:xfrm>
              <a:off x="2735"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4" name="Freeform 21">
              <a:extLst>
                <a:ext uri="{FF2B5EF4-FFF2-40B4-BE49-F238E27FC236}">
                  <a16:creationId xmlns:a16="http://schemas.microsoft.com/office/drawing/2014/main" id="{2C6B43E2-0813-C37F-4518-3EDF1B883D9D}"/>
                </a:ext>
              </a:extLst>
            </p:cNvPr>
            <p:cNvSpPr>
              <a:spLocks/>
            </p:cNvSpPr>
            <p:nvPr/>
          </p:nvSpPr>
          <p:spPr bwMode="auto">
            <a:xfrm>
              <a:off x="3049"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5" name="Freeform 22">
              <a:extLst>
                <a:ext uri="{FF2B5EF4-FFF2-40B4-BE49-F238E27FC236}">
                  <a16:creationId xmlns:a16="http://schemas.microsoft.com/office/drawing/2014/main" id="{33292459-FFE7-7996-A6E6-2245A790F9C0}"/>
                </a:ext>
              </a:extLst>
            </p:cNvPr>
            <p:cNvSpPr>
              <a:spLocks/>
            </p:cNvSpPr>
            <p:nvPr/>
          </p:nvSpPr>
          <p:spPr bwMode="auto">
            <a:xfrm>
              <a:off x="3362"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6" name="Freeform 23">
              <a:extLst>
                <a:ext uri="{FF2B5EF4-FFF2-40B4-BE49-F238E27FC236}">
                  <a16:creationId xmlns:a16="http://schemas.microsoft.com/office/drawing/2014/main" id="{A2066AB5-FFDD-0A9B-439E-27710FC14A6F}"/>
                </a:ext>
              </a:extLst>
            </p:cNvPr>
            <p:cNvSpPr>
              <a:spLocks/>
            </p:cNvSpPr>
            <p:nvPr/>
          </p:nvSpPr>
          <p:spPr bwMode="auto">
            <a:xfrm>
              <a:off x="3675" y="910"/>
              <a:ext cx="1" cy="2559"/>
            </a:xfrm>
            <a:custGeom>
              <a:avLst/>
              <a:gdLst>
                <a:gd name="T0" fmla="*/ 0 w 1"/>
                <a:gd name="T1" fmla="*/ 33632244 h 384"/>
                <a:gd name="T2" fmla="*/ 0 w 1"/>
                <a:gd name="T3" fmla="*/ 0 h 384"/>
                <a:gd name="T4" fmla="*/ 0 w 1"/>
                <a:gd name="T5" fmla="*/ 0 h 384"/>
                <a:gd name="T6" fmla="*/ 0 60000 65536"/>
                <a:gd name="T7" fmla="*/ 0 60000 65536"/>
                <a:gd name="T8" fmla="*/ 0 60000 65536"/>
                <a:gd name="T9" fmla="*/ 0 w 1"/>
                <a:gd name="T10" fmla="*/ 0 h 384"/>
                <a:gd name="T11" fmla="*/ 1 w 1"/>
                <a:gd name="T12" fmla="*/ 384 h 384"/>
              </a:gdLst>
              <a:ahLst/>
              <a:cxnLst>
                <a:cxn ang="T6">
                  <a:pos x="T0" y="T1"/>
                </a:cxn>
                <a:cxn ang="T7">
                  <a:pos x="T2" y="T3"/>
                </a:cxn>
                <a:cxn ang="T8">
                  <a:pos x="T4" y="T5"/>
                </a:cxn>
              </a:cxnLst>
              <a:rect l="T9" t="T10" r="T11" b="T12"/>
              <a:pathLst>
                <a:path w="1" h="384">
                  <a:moveTo>
                    <a:pt x="0" y="384"/>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7" name="Freeform 24">
              <a:extLst>
                <a:ext uri="{FF2B5EF4-FFF2-40B4-BE49-F238E27FC236}">
                  <a16:creationId xmlns:a16="http://schemas.microsoft.com/office/drawing/2014/main" id="{B2AEB188-524D-3BA4-2965-B9BECF7D8CE8}"/>
                </a:ext>
              </a:extLst>
            </p:cNvPr>
            <p:cNvSpPr>
              <a:spLocks/>
            </p:cNvSpPr>
            <p:nvPr/>
          </p:nvSpPr>
          <p:spPr bwMode="auto">
            <a:xfrm>
              <a:off x="549" y="3469"/>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8" name="Freeform 25">
              <a:extLst>
                <a:ext uri="{FF2B5EF4-FFF2-40B4-BE49-F238E27FC236}">
                  <a16:creationId xmlns:a16="http://schemas.microsoft.com/office/drawing/2014/main" id="{30923A8D-5998-98DA-9E67-CF11E36200EE}"/>
                </a:ext>
              </a:extLst>
            </p:cNvPr>
            <p:cNvSpPr>
              <a:spLocks/>
            </p:cNvSpPr>
            <p:nvPr/>
          </p:nvSpPr>
          <p:spPr bwMode="auto">
            <a:xfrm>
              <a:off x="549" y="3149"/>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99" name="Freeform 26">
              <a:extLst>
                <a:ext uri="{FF2B5EF4-FFF2-40B4-BE49-F238E27FC236}">
                  <a16:creationId xmlns:a16="http://schemas.microsoft.com/office/drawing/2014/main" id="{ED0BFED5-E95F-885F-3472-72B03C275E33}"/>
                </a:ext>
              </a:extLst>
            </p:cNvPr>
            <p:cNvSpPr>
              <a:spLocks/>
            </p:cNvSpPr>
            <p:nvPr/>
          </p:nvSpPr>
          <p:spPr bwMode="auto">
            <a:xfrm>
              <a:off x="549" y="2829"/>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0" name="Freeform 27">
              <a:extLst>
                <a:ext uri="{FF2B5EF4-FFF2-40B4-BE49-F238E27FC236}">
                  <a16:creationId xmlns:a16="http://schemas.microsoft.com/office/drawing/2014/main" id="{3A1205C5-62D9-3953-8340-956D716FBE66}"/>
                </a:ext>
              </a:extLst>
            </p:cNvPr>
            <p:cNvSpPr>
              <a:spLocks/>
            </p:cNvSpPr>
            <p:nvPr/>
          </p:nvSpPr>
          <p:spPr bwMode="auto">
            <a:xfrm>
              <a:off x="549" y="251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1" name="Freeform 28">
              <a:extLst>
                <a:ext uri="{FF2B5EF4-FFF2-40B4-BE49-F238E27FC236}">
                  <a16:creationId xmlns:a16="http://schemas.microsoft.com/office/drawing/2014/main" id="{6D694816-A89D-D406-6B76-D65AD8EE495E}"/>
                </a:ext>
              </a:extLst>
            </p:cNvPr>
            <p:cNvSpPr>
              <a:spLocks/>
            </p:cNvSpPr>
            <p:nvPr/>
          </p:nvSpPr>
          <p:spPr bwMode="auto">
            <a:xfrm>
              <a:off x="549" y="219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2" name="Freeform 29">
              <a:extLst>
                <a:ext uri="{FF2B5EF4-FFF2-40B4-BE49-F238E27FC236}">
                  <a16:creationId xmlns:a16="http://schemas.microsoft.com/office/drawing/2014/main" id="{8DA5C0E7-32EE-D51A-C88C-1075EEE90E2F}"/>
                </a:ext>
              </a:extLst>
            </p:cNvPr>
            <p:cNvSpPr>
              <a:spLocks/>
            </p:cNvSpPr>
            <p:nvPr/>
          </p:nvSpPr>
          <p:spPr bwMode="auto">
            <a:xfrm>
              <a:off x="549" y="187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3" name="Freeform 30">
              <a:extLst>
                <a:ext uri="{FF2B5EF4-FFF2-40B4-BE49-F238E27FC236}">
                  <a16:creationId xmlns:a16="http://schemas.microsoft.com/office/drawing/2014/main" id="{D3A9086F-50AD-4827-0DF1-909032F15B9A}"/>
                </a:ext>
              </a:extLst>
            </p:cNvPr>
            <p:cNvSpPr>
              <a:spLocks/>
            </p:cNvSpPr>
            <p:nvPr/>
          </p:nvSpPr>
          <p:spPr bwMode="auto">
            <a:xfrm>
              <a:off x="549" y="155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4" name="Freeform 31">
              <a:extLst>
                <a:ext uri="{FF2B5EF4-FFF2-40B4-BE49-F238E27FC236}">
                  <a16:creationId xmlns:a16="http://schemas.microsoft.com/office/drawing/2014/main" id="{40A4964F-EC56-52E7-E0E0-5AD5C719D48E}"/>
                </a:ext>
              </a:extLst>
            </p:cNvPr>
            <p:cNvSpPr>
              <a:spLocks/>
            </p:cNvSpPr>
            <p:nvPr/>
          </p:nvSpPr>
          <p:spPr bwMode="auto">
            <a:xfrm>
              <a:off x="549" y="123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5" name="Freeform 32">
              <a:extLst>
                <a:ext uri="{FF2B5EF4-FFF2-40B4-BE49-F238E27FC236}">
                  <a16:creationId xmlns:a16="http://schemas.microsoft.com/office/drawing/2014/main" id="{02A6490D-4EB6-AAB6-3F0D-F695C4C8740A}"/>
                </a:ext>
              </a:extLst>
            </p:cNvPr>
            <p:cNvSpPr>
              <a:spLocks/>
            </p:cNvSpPr>
            <p:nvPr/>
          </p:nvSpPr>
          <p:spPr bwMode="auto">
            <a:xfrm>
              <a:off x="549" y="910"/>
              <a:ext cx="3126" cy="1"/>
            </a:xfrm>
            <a:custGeom>
              <a:avLst/>
              <a:gdLst>
                <a:gd name="T0" fmla="*/ 0 w 469"/>
                <a:gd name="T1" fmla="*/ 0 h 1"/>
                <a:gd name="T2" fmla="*/ 41122417 w 469"/>
                <a:gd name="T3" fmla="*/ 0 h 1"/>
                <a:gd name="T4" fmla="*/ 41122417 w 469"/>
                <a:gd name="T5" fmla="*/ 0 h 1"/>
                <a:gd name="T6" fmla="*/ 0 60000 65536"/>
                <a:gd name="T7" fmla="*/ 0 60000 65536"/>
                <a:gd name="T8" fmla="*/ 0 60000 65536"/>
                <a:gd name="T9" fmla="*/ 0 w 469"/>
                <a:gd name="T10" fmla="*/ 0 h 1"/>
                <a:gd name="T11" fmla="*/ 469 w 469"/>
                <a:gd name="T12" fmla="*/ 1 h 1"/>
              </a:gdLst>
              <a:ahLst/>
              <a:cxnLst>
                <a:cxn ang="T6">
                  <a:pos x="T0" y="T1"/>
                </a:cxn>
                <a:cxn ang="T7">
                  <a:pos x="T2" y="T3"/>
                </a:cxn>
                <a:cxn ang="T8">
                  <a:pos x="T4" y="T5"/>
                </a:cxn>
              </a:cxnLst>
              <a:rect l="T9" t="T10" r="T11" b="T12"/>
              <a:pathLst>
                <a:path w="469" h="1">
                  <a:moveTo>
                    <a:pt x="0" y="0"/>
                  </a:moveTo>
                  <a:lnTo>
                    <a:pt x="469"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06" name="Line 33">
              <a:extLst>
                <a:ext uri="{FF2B5EF4-FFF2-40B4-BE49-F238E27FC236}">
                  <a16:creationId xmlns:a16="http://schemas.microsoft.com/office/drawing/2014/main" id="{C03150C6-6FDD-42E1-F54F-34D1079FBF31}"/>
                </a:ext>
              </a:extLst>
            </p:cNvPr>
            <p:cNvSpPr>
              <a:spLocks noChangeShapeType="1"/>
            </p:cNvSpPr>
            <p:nvPr/>
          </p:nvSpPr>
          <p:spPr bwMode="auto">
            <a:xfrm>
              <a:off x="549" y="3469"/>
              <a:ext cx="312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07" name="Line 34">
              <a:extLst>
                <a:ext uri="{FF2B5EF4-FFF2-40B4-BE49-F238E27FC236}">
                  <a16:creationId xmlns:a16="http://schemas.microsoft.com/office/drawing/2014/main" id="{7E36DCB6-395B-EA7A-12CE-5138EE807635}"/>
                </a:ext>
              </a:extLst>
            </p:cNvPr>
            <p:cNvSpPr>
              <a:spLocks noChangeShapeType="1"/>
            </p:cNvSpPr>
            <p:nvPr/>
          </p:nvSpPr>
          <p:spPr bwMode="auto">
            <a:xfrm flipV="1">
              <a:off x="549" y="910"/>
              <a:ext cx="1" cy="255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08" name="Line 35">
              <a:extLst>
                <a:ext uri="{FF2B5EF4-FFF2-40B4-BE49-F238E27FC236}">
                  <a16:creationId xmlns:a16="http://schemas.microsoft.com/office/drawing/2014/main" id="{214D51BD-8049-9091-4861-AEB6B4F851FB}"/>
                </a:ext>
              </a:extLst>
            </p:cNvPr>
            <p:cNvSpPr>
              <a:spLocks noChangeShapeType="1"/>
            </p:cNvSpPr>
            <p:nvPr/>
          </p:nvSpPr>
          <p:spPr bwMode="auto">
            <a:xfrm flipV="1">
              <a:off x="549"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09" name="Rectangle 36">
              <a:extLst>
                <a:ext uri="{FF2B5EF4-FFF2-40B4-BE49-F238E27FC236}">
                  <a16:creationId xmlns:a16="http://schemas.microsoft.com/office/drawing/2014/main" id="{2EAA39DF-83C6-EE63-E68C-ED0DFF81AA22}"/>
                </a:ext>
              </a:extLst>
            </p:cNvPr>
            <p:cNvSpPr>
              <a:spLocks noChangeArrowheads="1"/>
            </p:cNvSpPr>
            <p:nvPr/>
          </p:nvSpPr>
          <p:spPr bwMode="auto">
            <a:xfrm>
              <a:off x="503"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25</a:t>
              </a:r>
              <a:endParaRPr lang="en-US" altLang="en-US" sz="1400" b="1" i="0">
                <a:ea typeface="굴림" panose="020B0600000101010101" pitchFamily="34" charset="-127"/>
              </a:endParaRPr>
            </a:p>
          </p:txBody>
        </p:sp>
        <p:sp>
          <p:nvSpPr>
            <p:cNvPr id="207910" name="Line 37">
              <a:extLst>
                <a:ext uri="{FF2B5EF4-FFF2-40B4-BE49-F238E27FC236}">
                  <a16:creationId xmlns:a16="http://schemas.microsoft.com/office/drawing/2014/main" id="{08C0F165-49DF-23BD-DF60-1A8C84DAE607}"/>
                </a:ext>
              </a:extLst>
            </p:cNvPr>
            <p:cNvSpPr>
              <a:spLocks noChangeShapeType="1"/>
            </p:cNvSpPr>
            <p:nvPr/>
          </p:nvSpPr>
          <p:spPr bwMode="auto">
            <a:xfrm flipV="1">
              <a:off x="856"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11" name="Rectangle 38">
              <a:extLst>
                <a:ext uri="{FF2B5EF4-FFF2-40B4-BE49-F238E27FC236}">
                  <a16:creationId xmlns:a16="http://schemas.microsoft.com/office/drawing/2014/main" id="{962CBCA9-CFBE-45E1-2FF3-1DB857B73305}"/>
                </a:ext>
              </a:extLst>
            </p:cNvPr>
            <p:cNvSpPr>
              <a:spLocks noChangeArrowheads="1"/>
            </p:cNvSpPr>
            <p:nvPr/>
          </p:nvSpPr>
          <p:spPr bwMode="auto">
            <a:xfrm>
              <a:off x="809"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30</a:t>
              </a:r>
              <a:endParaRPr lang="en-US" altLang="en-US" sz="1400" b="1" i="0">
                <a:ea typeface="굴림" panose="020B0600000101010101" pitchFamily="34" charset="-127"/>
              </a:endParaRPr>
            </a:p>
          </p:txBody>
        </p:sp>
        <p:sp>
          <p:nvSpPr>
            <p:cNvPr id="207912" name="Line 39">
              <a:extLst>
                <a:ext uri="{FF2B5EF4-FFF2-40B4-BE49-F238E27FC236}">
                  <a16:creationId xmlns:a16="http://schemas.microsoft.com/office/drawing/2014/main" id="{0133A6D0-63D5-BCEA-7B03-4A111FC7836E}"/>
                </a:ext>
              </a:extLst>
            </p:cNvPr>
            <p:cNvSpPr>
              <a:spLocks noChangeShapeType="1"/>
            </p:cNvSpPr>
            <p:nvPr/>
          </p:nvSpPr>
          <p:spPr bwMode="auto">
            <a:xfrm flipV="1">
              <a:off x="1169"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13" name="Rectangle 40">
              <a:extLst>
                <a:ext uri="{FF2B5EF4-FFF2-40B4-BE49-F238E27FC236}">
                  <a16:creationId xmlns:a16="http://schemas.microsoft.com/office/drawing/2014/main" id="{CFD9ABB7-EB68-9F29-5212-96E99FF2EE69}"/>
                </a:ext>
              </a:extLst>
            </p:cNvPr>
            <p:cNvSpPr>
              <a:spLocks noChangeArrowheads="1"/>
            </p:cNvSpPr>
            <p:nvPr/>
          </p:nvSpPr>
          <p:spPr bwMode="auto">
            <a:xfrm>
              <a:off x="1123"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35</a:t>
              </a:r>
              <a:endParaRPr lang="en-US" altLang="en-US" sz="1400" b="1" i="0">
                <a:ea typeface="굴림" panose="020B0600000101010101" pitchFamily="34" charset="-127"/>
              </a:endParaRPr>
            </a:p>
          </p:txBody>
        </p:sp>
        <p:sp>
          <p:nvSpPr>
            <p:cNvPr id="207914" name="Line 41">
              <a:extLst>
                <a:ext uri="{FF2B5EF4-FFF2-40B4-BE49-F238E27FC236}">
                  <a16:creationId xmlns:a16="http://schemas.microsoft.com/office/drawing/2014/main" id="{2E2F2F12-3B67-1C18-20D3-B596DB8CA0DB}"/>
                </a:ext>
              </a:extLst>
            </p:cNvPr>
            <p:cNvSpPr>
              <a:spLocks noChangeShapeType="1"/>
            </p:cNvSpPr>
            <p:nvPr/>
          </p:nvSpPr>
          <p:spPr bwMode="auto">
            <a:xfrm flipV="1">
              <a:off x="1483"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15" name="Rectangle 42">
              <a:extLst>
                <a:ext uri="{FF2B5EF4-FFF2-40B4-BE49-F238E27FC236}">
                  <a16:creationId xmlns:a16="http://schemas.microsoft.com/office/drawing/2014/main" id="{49927EA7-A46B-F2AA-EA52-5C998108D36B}"/>
                </a:ext>
              </a:extLst>
            </p:cNvPr>
            <p:cNvSpPr>
              <a:spLocks noChangeArrowheads="1"/>
            </p:cNvSpPr>
            <p:nvPr/>
          </p:nvSpPr>
          <p:spPr bwMode="auto">
            <a:xfrm>
              <a:off x="1436"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40</a:t>
              </a:r>
              <a:endParaRPr lang="en-US" altLang="en-US" sz="1400" b="1" i="0">
                <a:ea typeface="굴림" panose="020B0600000101010101" pitchFamily="34" charset="-127"/>
              </a:endParaRPr>
            </a:p>
          </p:txBody>
        </p:sp>
        <p:sp>
          <p:nvSpPr>
            <p:cNvPr id="207916" name="Line 43">
              <a:extLst>
                <a:ext uri="{FF2B5EF4-FFF2-40B4-BE49-F238E27FC236}">
                  <a16:creationId xmlns:a16="http://schemas.microsoft.com/office/drawing/2014/main" id="{01BC664A-2902-E607-2406-CABEDD21C65A}"/>
                </a:ext>
              </a:extLst>
            </p:cNvPr>
            <p:cNvSpPr>
              <a:spLocks noChangeShapeType="1"/>
            </p:cNvSpPr>
            <p:nvPr/>
          </p:nvSpPr>
          <p:spPr bwMode="auto">
            <a:xfrm flipV="1">
              <a:off x="1796"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17" name="Rectangle 44">
              <a:extLst>
                <a:ext uri="{FF2B5EF4-FFF2-40B4-BE49-F238E27FC236}">
                  <a16:creationId xmlns:a16="http://schemas.microsoft.com/office/drawing/2014/main" id="{2E502DB7-2B55-308D-6981-E8ADF927C47A}"/>
                </a:ext>
              </a:extLst>
            </p:cNvPr>
            <p:cNvSpPr>
              <a:spLocks noChangeArrowheads="1"/>
            </p:cNvSpPr>
            <p:nvPr/>
          </p:nvSpPr>
          <p:spPr bwMode="auto">
            <a:xfrm>
              <a:off x="1749"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45</a:t>
              </a:r>
              <a:endParaRPr lang="en-US" altLang="en-US" sz="1400" b="1" i="0">
                <a:ea typeface="굴림" panose="020B0600000101010101" pitchFamily="34" charset="-127"/>
              </a:endParaRPr>
            </a:p>
          </p:txBody>
        </p:sp>
        <p:sp>
          <p:nvSpPr>
            <p:cNvPr id="207918" name="Line 45">
              <a:extLst>
                <a:ext uri="{FF2B5EF4-FFF2-40B4-BE49-F238E27FC236}">
                  <a16:creationId xmlns:a16="http://schemas.microsoft.com/office/drawing/2014/main" id="{F06E464A-7DB0-32A2-FEB0-8C7BFF430521}"/>
                </a:ext>
              </a:extLst>
            </p:cNvPr>
            <p:cNvSpPr>
              <a:spLocks noChangeShapeType="1"/>
            </p:cNvSpPr>
            <p:nvPr/>
          </p:nvSpPr>
          <p:spPr bwMode="auto">
            <a:xfrm flipV="1">
              <a:off x="2109"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19" name="Rectangle 46">
              <a:extLst>
                <a:ext uri="{FF2B5EF4-FFF2-40B4-BE49-F238E27FC236}">
                  <a16:creationId xmlns:a16="http://schemas.microsoft.com/office/drawing/2014/main" id="{AD4B29ED-B8AE-059D-9414-3A030CD8A634}"/>
                </a:ext>
              </a:extLst>
            </p:cNvPr>
            <p:cNvSpPr>
              <a:spLocks noChangeArrowheads="1"/>
            </p:cNvSpPr>
            <p:nvPr/>
          </p:nvSpPr>
          <p:spPr bwMode="auto">
            <a:xfrm>
              <a:off x="2062"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50</a:t>
              </a:r>
              <a:endParaRPr lang="en-US" altLang="en-US" sz="1400" b="1" i="0">
                <a:ea typeface="굴림" panose="020B0600000101010101" pitchFamily="34" charset="-127"/>
              </a:endParaRPr>
            </a:p>
          </p:txBody>
        </p:sp>
        <p:sp>
          <p:nvSpPr>
            <p:cNvPr id="207920" name="Line 47">
              <a:extLst>
                <a:ext uri="{FF2B5EF4-FFF2-40B4-BE49-F238E27FC236}">
                  <a16:creationId xmlns:a16="http://schemas.microsoft.com/office/drawing/2014/main" id="{BE0D1467-D8D4-5283-BDC8-F4C07772DDE4}"/>
                </a:ext>
              </a:extLst>
            </p:cNvPr>
            <p:cNvSpPr>
              <a:spLocks noChangeShapeType="1"/>
            </p:cNvSpPr>
            <p:nvPr/>
          </p:nvSpPr>
          <p:spPr bwMode="auto">
            <a:xfrm flipV="1">
              <a:off x="2422"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21" name="Rectangle 48">
              <a:extLst>
                <a:ext uri="{FF2B5EF4-FFF2-40B4-BE49-F238E27FC236}">
                  <a16:creationId xmlns:a16="http://schemas.microsoft.com/office/drawing/2014/main" id="{C03F54B0-AAF4-1E70-6121-D23B6D92922F}"/>
                </a:ext>
              </a:extLst>
            </p:cNvPr>
            <p:cNvSpPr>
              <a:spLocks noChangeArrowheads="1"/>
            </p:cNvSpPr>
            <p:nvPr/>
          </p:nvSpPr>
          <p:spPr bwMode="auto">
            <a:xfrm>
              <a:off x="2376"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55</a:t>
              </a:r>
              <a:endParaRPr lang="en-US" altLang="en-US" sz="1400" b="1" i="0">
                <a:ea typeface="굴림" panose="020B0600000101010101" pitchFamily="34" charset="-127"/>
              </a:endParaRPr>
            </a:p>
          </p:txBody>
        </p:sp>
        <p:sp>
          <p:nvSpPr>
            <p:cNvPr id="207922" name="Line 49">
              <a:extLst>
                <a:ext uri="{FF2B5EF4-FFF2-40B4-BE49-F238E27FC236}">
                  <a16:creationId xmlns:a16="http://schemas.microsoft.com/office/drawing/2014/main" id="{7E8F1688-F8DF-3154-81BD-F1FFC5E99FA6}"/>
                </a:ext>
              </a:extLst>
            </p:cNvPr>
            <p:cNvSpPr>
              <a:spLocks noChangeShapeType="1"/>
            </p:cNvSpPr>
            <p:nvPr/>
          </p:nvSpPr>
          <p:spPr bwMode="auto">
            <a:xfrm flipV="1">
              <a:off x="2735"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23" name="Rectangle 50">
              <a:extLst>
                <a:ext uri="{FF2B5EF4-FFF2-40B4-BE49-F238E27FC236}">
                  <a16:creationId xmlns:a16="http://schemas.microsoft.com/office/drawing/2014/main" id="{081C5BDD-EC7C-28D7-0B89-4DB277C1905F}"/>
                </a:ext>
              </a:extLst>
            </p:cNvPr>
            <p:cNvSpPr>
              <a:spLocks noChangeArrowheads="1"/>
            </p:cNvSpPr>
            <p:nvPr/>
          </p:nvSpPr>
          <p:spPr bwMode="auto">
            <a:xfrm>
              <a:off x="2689"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60</a:t>
              </a:r>
              <a:endParaRPr lang="en-US" altLang="en-US" sz="1400" b="1" i="0">
                <a:ea typeface="굴림" panose="020B0600000101010101" pitchFamily="34" charset="-127"/>
              </a:endParaRPr>
            </a:p>
          </p:txBody>
        </p:sp>
        <p:sp>
          <p:nvSpPr>
            <p:cNvPr id="207924" name="Line 51">
              <a:extLst>
                <a:ext uri="{FF2B5EF4-FFF2-40B4-BE49-F238E27FC236}">
                  <a16:creationId xmlns:a16="http://schemas.microsoft.com/office/drawing/2014/main" id="{EBB18308-DC59-E902-E6DF-429156E32385}"/>
                </a:ext>
              </a:extLst>
            </p:cNvPr>
            <p:cNvSpPr>
              <a:spLocks noChangeShapeType="1"/>
            </p:cNvSpPr>
            <p:nvPr/>
          </p:nvSpPr>
          <p:spPr bwMode="auto">
            <a:xfrm flipV="1">
              <a:off x="3049"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25" name="Rectangle 52">
              <a:extLst>
                <a:ext uri="{FF2B5EF4-FFF2-40B4-BE49-F238E27FC236}">
                  <a16:creationId xmlns:a16="http://schemas.microsoft.com/office/drawing/2014/main" id="{664B39AF-45EA-2171-357F-607E0D3D1405}"/>
                </a:ext>
              </a:extLst>
            </p:cNvPr>
            <p:cNvSpPr>
              <a:spLocks noChangeArrowheads="1"/>
            </p:cNvSpPr>
            <p:nvPr/>
          </p:nvSpPr>
          <p:spPr bwMode="auto">
            <a:xfrm>
              <a:off x="3002"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65</a:t>
              </a:r>
              <a:endParaRPr lang="en-US" altLang="en-US" sz="1400" b="1" i="0">
                <a:ea typeface="굴림" panose="020B0600000101010101" pitchFamily="34" charset="-127"/>
              </a:endParaRPr>
            </a:p>
          </p:txBody>
        </p:sp>
        <p:sp>
          <p:nvSpPr>
            <p:cNvPr id="207926" name="Line 53">
              <a:extLst>
                <a:ext uri="{FF2B5EF4-FFF2-40B4-BE49-F238E27FC236}">
                  <a16:creationId xmlns:a16="http://schemas.microsoft.com/office/drawing/2014/main" id="{ECCAB0FA-1D03-FA5A-963C-6B6804B971E2}"/>
                </a:ext>
              </a:extLst>
            </p:cNvPr>
            <p:cNvSpPr>
              <a:spLocks noChangeShapeType="1"/>
            </p:cNvSpPr>
            <p:nvPr/>
          </p:nvSpPr>
          <p:spPr bwMode="auto">
            <a:xfrm flipV="1">
              <a:off x="3362"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27" name="Rectangle 54">
              <a:extLst>
                <a:ext uri="{FF2B5EF4-FFF2-40B4-BE49-F238E27FC236}">
                  <a16:creationId xmlns:a16="http://schemas.microsoft.com/office/drawing/2014/main" id="{98B18E38-9A12-5B83-A32A-9F07B271D6A7}"/>
                </a:ext>
              </a:extLst>
            </p:cNvPr>
            <p:cNvSpPr>
              <a:spLocks noChangeArrowheads="1"/>
            </p:cNvSpPr>
            <p:nvPr/>
          </p:nvSpPr>
          <p:spPr bwMode="auto">
            <a:xfrm>
              <a:off x="3315"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70</a:t>
              </a:r>
              <a:endParaRPr lang="en-US" altLang="en-US" sz="1400" b="1" i="0">
                <a:ea typeface="굴림" panose="020B0600000101010101" pitchFamily="34" charset="-127"/>
              </a:endParaRPr>
            </a:p>
          </p:txBody>
        </p:sp>
        <p:sp>
          <p:nvSpPr>
            <p:cNvPr id="207928" name="Line 55">
              <a:extLst>
                <a:ext uri="{FF2B5EF4-FFF2-40B4-BE49-F238E27FC236}">
                  <a16:creationId xmlns:a16="http://schemas.microsoft.com/office/drawing/2014/main" id="{E48BAE43-92A2-CC91-6FB4-597B7602C044}"/>
                </a:ext>
              </a:extLst>
            </p:cNvPr>
            <p:cNvSpPr>
              <a:spLocks noChangeShapeType="1"/>
            </p:cNvSpPr>
            <p:nvPr/>
          </p:nvSpPr>
          <p:spPr bwMode="auto">
            <a:xfrm flipV="1">
              <a:off x="3675" y="3436"/>
              <a:ext cx="1" cy="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29" name="Rectangle 56">
              <a:extLst>
                <a:ext uri="{FF2B5EF4-FFF2-40B4-BE49-F238E27FC236}">
                  <a16:creationId xmlns:a16="http://schemas.microsoft.com/office/drawing/2014/main" id="{BEC0FFA0-9FD7-3C91-2DF3-8AABCDC37915}"/>
                </a:ext>
              </a:extLst>
            </p:cNvPr>
            <p:cNvSpPr>
              <a:spLocks noChangeArrowheads="1"/>
            </p:cNvSpPr>
            <p:nvPr/>
          </p:nvSpPr>
          <p:spPr bwMode="auto">
            <a:xfrm>
              <a:off x="3628" y="3489"/>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75</a:t>
              </a:r>
              <a:endParaRPr lang="en-US" altLang="en-US" sz="1400" b="1" i="0">
                <a:ea typeface="굴림" panose="020B0600000101010101" pitchFamily="34" charset="-127"/>
              </a:endParaRPr>
            </a:p>
          </p:txBody>
        </p:sp>
        <p:sp>
          <p:nvSpPr>
            <p:cNvPr id="207930" name="Line 57">
              <a:extLst>
                <a:ext uri="{FF2B5EF4-FFF2-40B4-BE49-F238E27FC236}">
                  <a16:creationId xmlns:a16="http://schemas.microsoft.com/office/drawing/2014/main" id="{9974CB2A-BE49-85CB-F1C7-81A8D7647770}"/>
                </a:ext>
              </a:extLst>
            </p:cNvPr>
            <p:cNvSpPr>
              <a:spLocks noChangeShapeType="1"/>
            </p:cNvSpPr>
            <p:nvPr/>
          </p:nvSpPr>
          <p:spPr bwMode="auto">
            <a:xfrm>
              <a:off x="549" y="3469"/>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31" name="Rectangle 58">
              <a:extLst>
                <a:ext uri="{FF2B5EF4-FFF2-40B4-BE49-F238E27FC236}">
                  <a16:creationId xmlns:a16="http://schemas.microsoft.com/office/drawing/2014/main" id="{0B7E2B92-3EA4-7255-2CB4-36D0A2FD4876}"/>
                </a:ext>
              </a:extLst>
            </p:cNvPr>
            <p:cNvSpPr>
              <a:spLocks noChangeArrowheads="1"/>
            </p:cNvSpPr>
            <p:nvPr/>
          </p:nvSpPr>
          <p:spPr bwMode="auto">
            <a:xfrm>
              <a:off x="476" y="341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0</a:t>
              </a:r>
              <a:endParaRPr lang="en-US" altLang="en-US" sz="1400" b="1" i="0">
                <a:ea typeface="굴림" panose="020B0600000101010101" pitchFamily="34" charset="-127"/>
              </a:endParaRPr>
            </a:p>
          </p:txBody>
        </p:sp>
        <p:sp>
          <p:nvSpPr>
            <p:cNvPr id="207932" name="Line 59">
              <a:extLst>
                <a:ext uri="{FF2B5EF4-FFF2-40B4-BE49-F238E27FC236}">
                  <a16:creationId xmlns:a16="http://schemas.microsoft.com/office/drawing/2014/main" id="{3E3CF5C8-6C88-8D5A-23E9-E2DC4C08D73D}"/>
                </a:ext>
              </a:extLst>
            </p:cNvPr>
            <p:cNvSpPr>
              <a:spLocks noChangeShapeType="1"/>
            </p:cNvSpPr>
            <p:nvPr/>
          </p:nvSpPr>
          <p:spPr bwMode="auto">
            <a:xfrm>
              <a:off x="549" y="3149"/>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33" name="Rectangle 60">
              <a:extLst>
                <a:ext uri="{FF2B5EF4-FFF2-40B4-BE49-F238E27FC236}">
                  <a16:creationId xmlns:a16="http://schemas.microsoft.com/office/drawing/2014/main" id="{22B56744-5CBC-E000-EF33-F21AC7D118D9}"/>
                </a:ext>
              </a:extLst>
            </p:cNvPr>
            <p:cNvSpPr>
              <a:spLocks noChangeArrowheads="1"/>
            </p:cNvSpPr>
            <p:nvPr/>
          </p:nvSpPr>
          <p:spPr bwMode="auto">
            <a:xfrm>
              <a:off x="476" y="309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2</a:t>
              </a:r>
              <a:endParaRPr lang="en-US" altLang="en-US" sz="1400" b="1" i="0">
                <a:ea typeface="굴림" panose="020B0600000101010101" pitchFamily="34" charset="-127"/>
              </a:endParaRPr>
            </a:p>
          </p:txBody>
        </p:sp>
        <p:sp>
          <p:nvSpPr>
            <p:cNvPr id="207934" name="Line 61">
              <a:extLst>
                <a:ext uri="{FF2B5EF4-FFF2-40B4-BE49-F238E27FC236}">
                  <a16:creationId xmlns:a16="http://schemas.microsoft.com/office/drawing/2014/main" id="{35241CE3-B9EA-A01B-8C26-B315A50FC4BC}"/>
                </a:ext>
              </a:extLst>
            </p:cNvPr>
            <p:cNvSpPr>
              <a:spLocks noChangeShapeType="1"/>
            </p:cNvSpPr>
            <p:nvPr/>
          </p:nvSpPr>
          <p:spPr bwMode="auto">
            <a:xfrm>
              <a:off x="549" y="2829"/>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35" name="Rectangle 62">
              <a:extLst>
                <a:ext uri="{FF2B5EF4-FFF2-40B4-BE49-F238E27FC236}">
                  <a16:creationId xmlns:a16="http://schemas.microsoft.com/office/drawing/2014/main" id="{A08FCA3F-AD61-6982-D85B-75E5E601CA99}"/>
                </a:ext>
              </a:extLst>
            </p:cNvPr>
            <p:cNvSpPr>
              <a:spLocks noChangeArrowheads="1"/>
            </p:cNvSpPr>
            <p:nvPr/>
          </p:nvSpPr>
          <p:spPr bwMode="auto">
            <a:xfrm>
              <a:off x="476" y="277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4</a:t>
              </a:r>
              <a:endParaRPr lang="en-US" altLang="en-US" sz="1400" b="1" i="0">
                <a:ea typeface="굴림" panose="020B0600000101010101" pitchFamily="34" charset="-127"/>
              </a:endParaRPr>
            </a:p>
          </p:txBody>
        </p:sp>
        <p:sp>
          <p:nvSpPr>
            <p:cNvPr id="207936" name="Line 63">
              <a:extLst>
                <a:ext uri="{FF2B5EF4-FFF2-40B4-BE49-F238E27FC236}">
                  <a16:creationId xmlns:a16="http://schemas.microsoft.com/office/drawing/2014/main" id="{3C0B336B-61D0-A8B6-6FBA-2BFE40D09A78}"/>
                </a:ext>
              </a:extLst>
            </p:cNvPr>
            <p:cNvSpPr>
              <a:spLocks noChangeShapeType="1"/>
            </p:cNvSpPr>
            <p:nvPr/>
          </p:nvSpPr>
          <p:spPr bwMode="auto">
            <a:xfrm>
              <a:off x="549" y="251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37" name="Rectangle 64">
              <a:extLst>
                <a:ext uri="{FF2B5EF4-FFF2-40B4-BE49-F238E27FC236}">
                  <a16:creationId xmlns:a16="http://schemas.microsoft.com/office/drawing/2014/main" id="{B217E4A0-43D3-CC36-3D99-553A926F1BDF}"/>
                </a:ext>
              </a:extLst>
            </p:cNvPr>
            <p:cNvSpPr>
              <a:spLocks noChangeArrowheads="1"/>
            </p:cNvSpPr>
            <p:nvPr/>
          </p:nvSpPr>
          <p:spPr bwMode="auto">
            <a:xfrm>
              <a:off x="476" y="245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6</a:t>
              </a:r>
              <a:endParaRPr lang="en-US" altLang="en-US" sz="1400" b="1" i="0">
                <a:ea typeface="굴림" panose="020B0600000101010101" pitchFamily="34" charset="-127"/>
              </a:endParaRPr>
            </a:p>
          </p:txBody>
        </p:sp>
        <p:sp>
          <p:nvSpPr>
            <p:cNvPr id="207938" name="Line 65">
              <a:extLst>
                <a:ext uri="{FF2B5EF4-FFF2-40B4-BE49-F238E27FC236}">
                  <a16:creationId xmlns:a16="http://schemas.microsoft.com/office/drawing/2014/main" id="{F6D2AE28-A648-C5D6-4039-2479E2230F39}"/>
                </a:ext>
              </a:extLst>
            </p:cNvPr>
            <p:cNvSpPr>
              <a:spLocks noChangeShapeType="1"/>
            </p:cNvSpPr>
            <p:nvPr/>
          </p:nvSpPr>
          <p:spPr bwMode="auto">
            <a:xfrm>
              <a:off x="549" y="219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39" name="Rectangle 66">
              <a:extLst>
                <a:ext uri="{FF2B5EF4-FFF2-40B4-BE49-F238E27FC236}">
                  <a16:creationId xmlns:a16="http://schemas.microsoft.com/office/drawing/2014/main" id="{A1A64C60-B027-8A89-B97F-D648562535AA}"/>
                </a:ext>
              </a:extLst>
            </p:cNvPr>
            <p:cNvSpPr>
              <a:spLocks noChangeArrowheads="1"/>
            </p:cNvSpPr>
            <p:nvPr/>
          </p:nvSpPr>
          <p:spPr bwMode="auto">
            <a:xfrm>
              <a:off x="476" y="2136"/>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8</a:t>
              </a:r>
              <a:endParaRPr lang="en-US" altLang="en-US" sz="1400" b="1" i="0">
                <a:ea typeface="굴림" panose="020B0600000101010101" pitchFamily="34" charset="-127"/>
              </a:endParaRPr>
            </a:p>
          </p:txBody>
        </p:sp>
        <p:sp>
          <p:nvSpPr>
            <p:cNvPr id="207940" name="Line 67">
              <a:extLst>
                <a:ext uri="{FF2B5EF4-FFF2-40B4-BE49-F238E27FC236}">
                  <a16:creationId xmlns:a16="http://schemas.microsoft.com/office/drawing/2014/main" id="{18740CC0-2369-4FAA-9C40-7B79098DCF93}"/>
                </a:ext>
              </a:extLst>
            </p:cNvPr>
            <p:cNvSpPr>
              <a:spLocks noChangeShapeType="1"/>
            </p:cNvSpPr>
            <p:nvPr/>
          </p:nvSpPr>
          <p:spPr bwMode="auto">
            <a:xfrm>
              <a:off x="549" y="187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41" name="Rectangle 68">
              <a:extLst>
                <a:ext uri="{FF2B5EF4-FFF2-40B4-BE49-F238E27FC236}">
                  <a16:creationId xmlns:a16="http://schemas.microsoft.com/office/drawing/2014/main" id="{F5801F95-21BC-5AE1-BF18-7F1F7B6EAE6E}"/>
                </a:ext>
              </a:extLst>
            </p:cNvPr>
            <p:cNvSpPr>
              <a:spLocks noChangeArrowheads="1"/>
            </p:cNvSpPr>
            <p:nvPr/>
          </p:nvSpPr>
          <p:spPr bwMode="auto">
            <a:xfrm>
              <a:off x="430" y="181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10</a:t>
              </a:r>
              <a:endParaRPr lang="en-US" altLang="en-US" sz="1400" b="1" i="0">
                <a:ea typeface="굴림" panose="020B0600000101010101" pitchFamily="34" charset="-127"/>
              </a:endParaRPr>
            </a:p>
          </p:txBody>
        </p:sp>
        <p:sp>
          <p:nvSpPr>
            <p:cNvPr id="207942" name="Line 69">
              <a:extLst>
                <a:ext uri="{FF2B5EF4-FFF2-40B4-BE49-F238E27FC236}">
                  <a16:creationId xmlns:a16="http://schemas.microsoft.com/office/drawing/2014/main" id="{9F7AD696-5805-98FF-D94A-F6858DA78AFD}"/>
                </a:ext>
              </a:extLst>
            </p:cNvPr>
            <p:cNvSpPr>
              <a:spLocks noChangeShapeType="1"/>
            </p:cNvSpPr>
            <p:nvPr/>
          </p:nvSpPr>
          <p:spPr bwMode="auto">
            <a:xfrm>
              <a:off x="549" y="155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43" name="Rectangle 70">
              <a:extLst>
                <a:ext uri="{FF2B5EF4-FFF2-40B4-BE49-F238E27FC236}">
                  <a16:creationId xmlns:a16="http://schemas.microsoft.com/office/drawing/2014/main" id="{DAD0EC77-9A88-75E3-1935-F5C28112E4D5}"/>
                </a:ext>
              </a:extLst>
            </p:cNvPr>
            <p:cNvSpPr>
              <a:spLocks noChangeArrowheads="1"/>
            </p:cNvSpPr>
            <p:nvPr/>
          </p:nvSpPr>
          <p:spPr bwMode="auto">
            <a:xfrm>
              <a:off x="430" y="149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12</a:t>
              </a:r>
              <a:endParaRPr lang="en-US" altLang="en-US" sz="1400" b="1" i="0">
                <a:ea typeface="굴림" panose="020B0600000101010101" pitchFamily="34" charset="-127"/>
              </a:endParaRPr>
            </a:p>
          </p:txBody>
        </p:sp>
        <p:sp>
          <p:nvSpPr>
            <p:cNvPr id="207944" name="Line 71">
              <a:extLst>
                <a:ext uri="{FF2B5EF4-FFF2-40B4-BE49-F238E27FC236}">
                  <a16:creationId xmlns:a16="http://schemas.microsoft.com/office/drawing/2014/main" id="{FB48BB2E-847B-0C97-7A1C-9C9509563BFF}"/>
                </a:ext>
              </a:extLst>
            </p:cNvPr>
            <p:cNvSpPr>
              <a:spLocks noChangeShapeType="1"/>
            </p:cNvSpPr>
            <p:nvPr/>
          </p:nvSpPr>
          <p:spPr bwMode="auto">
            <a:xfrm>
              <a:off x="549" y="123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45" name="Rectangle 72">
              <a:extLst>
                <a:ext uri="{FF2B5EF4-FFF2-40B4-BE49-F238E27FC236}">
                  <a16:creationId xmlns:a16="http://schemas.microsoft.com/office/drawing/2014/main" id="{5CF720A4-429B-6959-C6DF-340EA55BB9C5}"/>
                </a:ext>
              </a:extLst>
            </p:cNvPr>
            <p:cNvSpPr>
              <a:spLocks noChangeArrowheads="1"/>
            </p:cNvSpPr>
            <p:nvPr/>
          </p:nvSpPr>
          <p:spPr bwMode="auto">
            <a:xfrm>
              <a:off x="430" y="117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14</a:t>
              </a:r>
              <a:endParaRPr lang="en-US" altLang="en-US" sz="1400" b="1" i="0">
                <a:ea typeface="굴림" panose="020B0600000101010101" pitchFamily="34" charset="-127"/>
              </a:endParaRPr>
            </a:p>
          </p:txBody>
        </p:sp>
        <p:sp>
          <p:nvSpPr>
            <p:cNvPr id="207946" name="Line 73">
              <a:extLst>
                <a:ext uri="{FF2B5EF4-FFF2-40B4-BE49-F238E27FC236}">
                  <a16:creationId xmlns:a16="http://schemas.microsoft.com/office/drawing/2014/main" id="{14A45F59-112A-2ED5-5A47-A73B5A7740E5}"/>
                </a:ext>
              </a:extLst>
            </p:cNvPr>
            <p:cNvSpPr>
              <a:spLocks noChangeShapeType="1"/>
            </p:cNvSpPr>
            <p:nvPr/>
          </p:nvSpPr>
          <p:spPr bwMode="auto">
            <a:xfrm>
              <a:off x="549" y="910"/>
              <a:ext cx="2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47" name="Rectangle 74">
              <a:extLst>
                <a:ext uri="{FF2B5EF4-FFF2-40B4-BE49-F238E27FC236}">
                  <a16:creationId xmlns:a16="http://schemas.microsoft.com/office/drawing/2014/main" id="{5E07A9AF-41D0-33E1-CA7C-FA0E57F5AD49}"/>
                </a:ext>
              </a:extLst>
            </p:cNvPr>
            <p:cNvSpPr>
              <a:spLocks noChangeArrowheads="1"/>
            </p:cNvSpPr>
            <p:nvPr/>
          </p:nvSpPr>
          <p:spPr bwMode="auto">
            <a:xfrm>
              <a:off x="430" y="857"/>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16</a:t>
              </a:r>
              <a:endParaRPr lang="en-US" altLang="en-US" sz="1400" b="1" i="0">
                <a:ea typeface="굴림" panose="020B0600000101010101" pitchFamily="34" charset="-127"/>
              </a:endParaRPr>
            </a:p>
          </p:txBody>
        </p:sp>
        <p:sp>
          <p:nvSpPr>
            <p:cNvPr id="207948" name="Freeform 75">
              <a:extLst>
                <a:ext uri="{FF2B5EF4-FFF2-40B4-BE49-F238E27FC236}">
                  <a16:creationId xmlns:a16="http://schemas.microsoft.com/office/drawing/2014/main" id="{50CC7AE8-8404-923D-1B3A-4EEB77CD8377}"/>
                </a:ext>
              </a:extLst>
            </p:cNvPr>
            <p:cNvSpPr>
              <a:spLocks/>
            </p:cNvSpPr>
            <p:nvPr/>
          </p:nvSpPr>
          <p:spPr bwMode="auto">
            <a:xfrm>
              <a:off x="549" y="910"/>
              <a:ext cx="3126" cy="1706"/>
            </a:xfrm>
            <a:custGeom>
              <a:avLst/>
              <a:gdLst>
                <a:gd name="T0" fmla="*/ 0 w 3126"/>
                <a:gd name="T1" fmla="*/ 0 h 1706"/>
                <a:gd name="T2" fmla="*/ 60 w 3126"/>
                <a:gd name="T3" fmla="*/ 94 h 1706"/>
                <a:gd name="T4" fmla="*/ 120 w 3126"/>
                <a:gd name="T5" fmla="*/ 187 h 1706"/>
                <a:gd name="T6" fmla="*/ 187 w 3126"/>
                <a:gd name="T7" fmla="*/ 273 h 1706"/>
                <a:gd name="T8" fmla="*/ 247 w 3126"/>
                <a:gd name="T9" fmla="*/ 353 h 1706"/>
                <a:gd name="T10" fmla="*/ 307 w 3126"/>
                <a:gd name="T11" fmla="*/ 427 h 1706"/>
                <a:gd name="T12" fmla="*/ 374 w 3126"/>
                <a:gd name="T13" fmla="*/ 493 h 1706"/>
                <a:gd name="T14" fmla="*/ 434 w 3126"/>
                <a:gd name="T15" fmla="*/ 560 h 1706"/>
                <a:gd name="T16" fmla="*/ 500 w 3126"/>
                <a:gd name="T17" fmla="*/ 620 h 1706"/>
                <a:gd name="T18" fmla="*/ 560 w 3126"/>
                <a:gd name="T19" fmla="*/ 673 h 1706"/>
                <a:gd name="T20" fmla="*/ 620 w 3126"/>
                <a:gd name="T21" fmla="*/ 727 h 1706"/>
                <a:gd name="T22" fmla="*/ 687 w 3126"/>
                <a:gd name="T23" fmla="*/ 780 h 1706"/>
                <a:gd name="T24" fmla="*/ 747 w 3126"/>
                <a:gd name="T25" fmla="*/ 827 h 1706"/>
                <a:gd name="T26" fmla="*/ 807 w 3126"/>
                <a:gd name="T27" fmla="*/ 873 h 1706"/>
                <a:gd name="T28" fmla="*/ 874 w 3126"/>
                <a:gd name="T29" fmla="*/ 913 h 1706"/>
                <a:gd name="T30" fmla="*/ 934 w 3126"/>
                <a:gd name="T31" fmla="*/ 960 h 1706"/>
                <a:gd name="T32" fmla="*/ 1000 w 3126"/>
                <a:gd name="T33" fmla="*/ 993 h 1706"/>
                <a:gd name="T34" fmla="*/ 1060 w 3126"/>
                <a:gd name="T35" fmla="*/ 1033 h 1706"/>
                <a:gd name="T36" fmla="*/ 1120 w 3126"/>
                <a:gd name="T37" fmla="*/ 1066 h 1706"/>
                <a:gd name="T38" fmla="*/ 1187 w 3126"/>
                <a:gd name="T39" fmla="*/ 1100 h 1706"/>
                <a:gd name="T40" fmla="*/ 1247 w 3126"/>
                <a:gd name="T41" fmla="*/ 1133 h 1706"/>
                <a:gd name="T42" fmla="*/ 1307 w 3126"/>
                <a:gd name="T43" fmla="*/ 1166 h 1706"/>
                <a:gd name="T44" fmla="*/ 1373 w 3126"/>
                <a:gd name="T45" fmla="*/ 1193 h 1706"/>
                <a:gd name="T46" fmla="*/ 1433 w 3126"/>
                <a:gd name="T47" fmla="*/ 1226 h 1706"/>
                <a:gd name="T48" fmla="*/ 1500 w 3126"/>
                <a:gd name="T49" fmla="*/ 1253 h 1706"/>
                <a:gd name="T50" fmla="*/ 1560 w 3126"/>
                <a:gd name="T51" fmla="*/ 1280 h 1706"/>
                <a:gd name="T52" fmla="*/ 1620 w 3126"/>
                <a:gd name="T53" fmla="*/ 1300 h 1706"/>
                <a:gd name="T54" fmla="*/ 1687 w 3126"/>
                <a:gd name="T55" fmla="*/ 1326 h 1706"/>
                <a:gd name="T56" fmla="*/ 1747 w 3126"/>
                <a:gd name="T57" fmla="*/ 1346 h 1706"/>
                <a:gd name="T58" fmla="*/ 1813 w 3126"/>
                <a:gd name="T59" fmla="*/ 1373 h 1706"/>
                <a:gd name="T60" fmla="*/ 1873 w 3126"/>
                <a:gd name="T61" fmla="*/ 1393 h 1706"/>
                <a:gd name="T62" fmla="*/ 1933 w 3126"/>
                <a:gd name="T63" fmla="*/ 1413 h 1706"/>
                <a:gd name="T64" fmla="*/ 2000 w 3126"/>
                <a:gd name="T65" fmla="*/ 1433 h 1706"/>
                <a:gd name="T66" fmla="*/ 2060 w 3126"/>
                <a:gd name="T67" fmla="*/ 1453 h 1706"/>
                <a:gd name="T68" fmla="*/ 2120 w 3126"/>
                <a:gd name="T69" fmla="*/ 1473 h 1706"/>
                <a:gd name="T70" fmla="*/ 2186 w 3126"/>
                <a:gd name="T71" fmla="*/ 1493 h 1706"/>
                <a:gd name="T72" fmla="*/ 2246 w 3126"/>
                <a:gd name="T73" fmla="*/ 1506 h 1706"/>
                <a:gd name="T74" fmla="*/ 2313 w 3126"/>
                <a:gd name="T75" fmla="*/ 1526 h 1706"/>
                <a:gd name="T76" fmla="*/ 2373 w 3126"/>
                <a:gd name="T77" fmla="*/ 1540 h 1706"/>
                <a:gd name="T78" fmla="*/ 2433 w 3126"/>
                <a:gd name="T79" fmla="*/ 1560 h 1706"/>
                <a:gd name="T80" fmla="*/ 2500 w 3126"/>
                <a:gd name="T81" fmla="*/ 1573 h 1706"/>
                <a:gd name="T82" fmla="*/ 2560 w 3126"/>
                <a:gd name="T83" fmla="*/ 1586 h 1706"/>
                <a:gd name="T84" fmla="*/ 2620 w 3126"/>
                <a:gd name="T85" fmla="*/ 1600 h 1706"/>
                <a:gd name="T86" fmla="*/ 2686 w 3126"/>
                <a:gd name="T87" fmla="*/ 1613 h 1706"/>
                <a:gd name="T88" fmla="*/ 2746 w 3126"/>
                <a:gd name="T89" fmla="*/ 1626 h 1706"/>
                <a:gd name="T90" fmla="*/ 2813 w 3126"/>
                <a:gd name="T91" fmla="*/ 1640 h 1706"/>
                <a:gd name="T92" fmla="*/ 2873 w 3126"/>
                <a:gd name="T93" fmla="*/ 1653 h 1706"/>
                <a:gd name="T94" fmla="*/ 2933 w 3126"/>
                <a:gd name="T95" fmla="*/ 1666 h 1706"/>
                <a:gd name="T96" fmla="*/ 3000 w 3126"/>
                <a:gd name="T97" fmla="*/ 1680 h 1706"/>
                <a:gd name="T98" fmla="*/ 3059 w 3126"/>
                <a:gd name="T99" fmla="*/ 1693 h 1706"/>
                <a:gd name="T100" fmla="*/ 3126 w 3126"/>
                <a:gd name="T101" fmla="*/ 1706 h 17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26"/>
                <a:gd name="T154" fmla="*/ 0 h 1706"/>
                <a:gd name="T155" fmla="*/ 3126 w 3126"/>
                <a:gd name="T156" fmla="*/ 1706 h 17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26" h="1706">
                  <a:moveTo>
                    <a:pt x="0" y="0"/>
                  </a:moveTo>
                  <a:lnTo>
                    <a:pt x="60" y="94"/>
                  </a:lnTo>
                  <a:lnTo>
                    <a:pt x="120" y="187"/>
                  </a:lnTo>
                  <a:lnTo>
                    <a:pt x="187" y="273"/>
                  </a:lnTo>
                  <a:lnTo>
                    <a:pt x="247" y="353"/>
                  </a:lnTo>
                  <a:lnTo>
                    <a:pt x="307" y="427"/>
                  </a:lnTo>
                  <a:lnTo>
                    <a:pt x="374" y="493"/>
                  </a:lnTo>
                  <a:lnTo>
                    <a:pt x="434" y="560"/>
                  </a:lnTo>
                  <a:lnTo>
                    <a:pt x="500" y="620"/>
                  </a:lnTo>
                  <a:lnTo>
                    <a:pt x="560" y="673"/>
                  </a:lnTo>
                  <a:lnTo>
                    <a:pt x="620" y="727"/>
                  </a:lnTo>
                  <a:lnTo>
                    <a:pt x="687" y="780"/>
                  </a:lnTo>
                  <a:lnTo>
                    <a:pt x="747" y="827"/>
                  </a:lnTo>
                  <a:lnTo>
                    <a:pt x="807" y="873"/>
                  </a:lnTo>
                  <a:lnTo>
                    <a:pt x="874" y="913"/>
                  </a:lnTo>
                  <a:lnTo>
                    <a:pt x="934" y="960"/>
                  </a:lnTo>
                  <a:lnTo>
                    <a:pt x="1000" y="993"/>
                  </a:lnTo>
                  <a:lnTo>
                    <a:pt x="1060" y="1033"/>
                  </a:lnTo>
                  <a:lnTo>
                    <a:pt x="1120" y="1066"/>
                  </a:lnTo>
                  <a:lnTo>
                    <a:pt x="1187" y="1100"/>
                  </a:lnTo>
                  <a:lnTo>
                    <a:pt x="1247" y="1133"/>
                  </a:lnTo>
                  <a:lnTo>
                    <a:pt x="1307" y="1166"/>
                  </a:lnTo>
                  <a:lnTo>
                    <a:pt x="1373" y="1193"/>
                  </a:lnTo>
                  <a:lnTo>
                    <a:pt x="1433" y="1226"/>
                  </a:lnTo>
                  <a:lnTo>
                    <a:pt x="1500" y="1253"/>
                  </a:lnTo>
                  <a:lnTo>
                    <a:pt x="1560" y="1280"/>
                  </a:lnTo>
                  <a:lnTo>
                    <a:pt x="1620" y="1300"/>
                  </a:lnTo>
                  <a:lnTo>
                    <a:pt x="1687" y="1326"/>
                  </a:lnTo>
                  <a:lnTo>
                    <a:pt x="1747" y="1346"/>
                  </a:lnTo>
                  <a:lnTo>
                    <a:pt x="1813" y="1373"/>
                  </a:lnTo>
                  <a:lnTo>
                    <a:pt x="1873" y="1393"/>
                  </a:lnTo>
                  <a:lnTo>
                    <a:pt x="1933" y="1413"/>
                  </a:lnTo>
                  <a:lnTo>
                    <a:pt x="2000" y="1433"/>
                  </a:lnTo>
                  <a:lnTo>
                    <a:pt x="2060" y="1453"/>
                  </a:lnTo>
                  <a:lnTo>
                    <a:pt x="2120" y="1473"/>
                  </a:lnTo>
                  <a:lnTo>
                    <a:pt x="2186" y="1493"/>
                  </a:lnTo>
                  <a:lnTo>
                    <a:pt x="2246" y="1506"/>
                  </a:lnTo>
                  <a:lnTo>
                    <a:pt x="2313" y="1526"/>
                  </a:lnTo>
                  <a:lnTo>
                    <a:pt x="2373" y="1540"/>
                  </a:lnTo>
                  <a:lnTo>
                    <a:pt x="2433" y="1560"/>
                  </a:lnTo>
                  <a:lnTo>
                    <a:pt x="2500" y="1573"/>
                  </a:lnTo>
                  <a:lnTo>
                    <a:pt x="2560" y="1586"/>
                  </a:lnTo>
                  <a:lnTo>
                    <a:pt x="2620" y="1600"/>
                  </a:lnTo>
                  <a:lnTo>
                    <a:pt x="2686" y="1613"/>
                  </a:lnTo>
                  <a:lnTo>
                    <a:pt x="2746" y="1626"/>
                  </a:lnTo>
                  <a:lnTo>
                    <a:pt x="2813" y="1640"/>
                  </a:lnTo>
                  <a:lnTo>
                    <a:pt x="2873" y="1653"/>
                  </a:lnTo>
                  <a:lnTo>
                    <a:pt x="2933" y="1666"/>
                  </a:lnTo>
                  <a:lnTo>
                    <a:pt x="3000" y="1680"/>
                  </a:lnTo>
                  <a:lnTo>
                    <a:pt x="3059" y="1693"/>
                  </a:lnTo>
                  <a:lnTo>
                    <a:pt x="3126" y="1706"/>
                  </a:lnTo>
                </a:path>
              </a:pathLst>
            </a:custGeom>
            <a:noFill/>
            <a:ln w="206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49" name="Freeform 76">
              <a:extLst>
                <a:ext uri="{FF2B5EF4-FFF2-40B4-BE49-F238E27FC236}">
                  <a16:creationId xmlns:a16="http://schemas.microsoft.com/office/drawing/2014/main" id="{0812B2E5-2DEC-6E3C-2F9C-F467BB9713AC}"/>
                </a:ext>
              </a:extLst>
            </p:cNvPr>
            <p:cNvSpPr>
              <a:spLocks/>
            </p:cNvSpPr>
            <p:nvPr/>
          </p:nvSpPr>
          <p:spPr bwMode="auto">
            <a:xfrm>
              <a:off x="549" y="2350"/>
              <a:ext cx="3126" cy="426"/>
            </a:xfrm>
            <a:custGeom>
              <a:avLst/>
              <a:gdLst>
                <a:gd name="T0" fmla="*/ 0 w 3126"/>
                <a:gd name="T1" fmla="*/ 0 h 426"/>
                <a:gd name="T2" fmla="*/ 60 w 3126"/>
                <a:gd name="T3" fmla="*/ 20 h 426"/>
                <a:gd name="T4" fmla="*/ 120 w 3126"/>
                <a:gd name="T5" fmla="*/ 46 h 426"/>
                <a:gd name="T6" fmla="*/ 187 w 3126"/>
                <a:gd name="T7" fmla="*/ 66 h 426"/>
                <a:gd name="T8" fmla="*/ 247 w 3126"/>
                <a:gd name="T9" fmla="*/ 86 h 426"/>
                <a:gd name="T10" fmla="*/ 307 w 3126"/>
                <a:gd name="T11" fmla="*/ 106 h 426"/>
                <a:gd name="T12" fmla="*/ 374 w 3126"/>
                <a:gd name="T13" fmla="*/ 120 h 426"/>
                <a:gd name="T14" fmla="*/ 434 w 3126"/>
                <a:gd name="T15" fmla="*/ 140 h 426"/>
                <a:gd name="T16" fmla="*/ 500 w 3126"/>
                <a:gd name="T17" fmla="*/ 153 h 426"/>
                <a:gd name="T18" fmla="*/ 560 w 3126"/>
                <a:gd name="T19" fmla="*/ 166 h 426"/>
                <a:gd name="T20" fmla="*/ 620 w 3126"/>
                <a:gd name="T21" fmla="*/ 180 h 426"/>
                <a:gd name="T22" fmla="*/ 687 w 3126"/>
                <a:gd name="T23" fmla="*/ 193 h 426"/>
                <a:gd name="T24" fmla="*/ 747 w 3126"/>
                <a:gd name="T25" fmla="*/ 206 h 426"/>
                <a:gd name="T26" fmla="*/ 807 w 3126"/>
                <a:gd name="T27" fmla="*/ 213 h 426"/>
                <a:gd name="T28" fmla="*/ 874 w 3126"/>
                <a:gd name="T29" fmla="*/ 226 h 426"/>
                <a:gd name="T30" fmla="*/ 934 w 3126"/>
                <a:gd name="T31" fmla="*/ 240 h 426"/>
                <a:gd name="T32" fmla="*/ 1000 w 3126"/>
                <a:gd name="T33" fmla="*/ 246 h 426"/>
                <a:gd name="T34" fmla="*/ 1060 w 3126"/>
                <a:gd name="T35" fmla="*/ 253 h 426"/>
                <a:gd name="T36" fmla="*/ 1120 w 3126"/>
                <a:gd name="T37" fmla="*/ 266 h 426"/>
                <a:gd name="T38" fmla="*/ 1187 w 3126"/>
                <a:gd name="T39" fmla="*/ 273 h 426"/>
                <a:gd name="T40" fmla="*/ 1247 w 3126"/>
                <a:gd name="T41" fmla="*/ 280 h 426"/>
                <a:gd name="T42" fmla="*/ 1307 w 3126"/>
                <a:gd name="T43" fmla="*/ 286 h 426"/>
                <a:gd name="T44" fmla="*/ 1373 w 3126"/>
                <a:gd name="T45" fmla="*/ 293 h 426"/>
                <a:gd name="T46" fmla="*/ 1433 w 3126"/>
                <a:gd name="T47" fmla="*/ 306 h 426"/>
                <a:gd name="T48" fmla="*/ 1500 w 3126"/>
                <a:gd name="T49" fmla="*/ 313 h 426"/>
                <a:gd name="T50" fmla="*/ 1560 w 3126"/>
                <a:gd name="T51" fmla="*/ 320 h 426"/>
                <a:gd name="T52" fmla="*/ 1620 w 3126"/>
                <a:gd name="T53" fmla="*/ 320 h 426"/>
                <a:gd name="T54" fmla="*/ 1687 w 3126"/>
                <a:gd name="T55" fmla="*/ 326 h 426"/>
                <a:gd name="T56" fmla="*/ 1747 w 3126"/>
                <a:gd name="T57" fmla="*/ 333 h 426"/>
                <a:gd name="T58" fmla="*/ 1813 w 3126"/>
                <a:gd name="T59" fmla="*/ 340 h 426"/>
                <a:gd name="T60" fmla="*/ 1873 w 3126"/>
                <a:gd name="T61" fmla="*/ 346 h 426"/>
                <a:gd name="T62" fmla="*/ 1933 w 3126"/>
                <a:gd name="T63" fmla="*/ 353 h 426"/>
                <a:gd name="T64" fmla="*/ 2000 w 3126"/>
                <a:gd name="T65" fmla="*/ 353 h 426"/>
                <a:gd name="T66" fmla="*/ 2060 w 3126"/>
                <a:gd name="T67" fmla="*/ 360 h 426"/>
                <a:gd name="T68" fmla="*/ 2120 w 3126"/>
                <a:gd name="T69" fmla="*/ 366 h 426"/>
                <a:gd name="T70" fmla="*/ 2186 w 3126"/>
                <a:gd name="T71" fmla="*/ 373 h 426"/>
                <a:gd name="T72" fmla="*/ 2246 w 3126"/>
                <a:gd name="T73" fmla="*/ 373 h 426"/>
                <a:gd name="T74" fmla="*/ 2313 w 3126"/>
                <a:gd name="T75" fmla="*/ 380 h 426"/>
                <a:gd name="T76" fmla="*/ 2373 w 3126"/>
                <a:gd name="T77" fmla="*/ 380 h 426"/>
                <a:gd name="T78" fmla="*/ 2433 w 3126"/>
                <a:gd name="T79" fmla="*/ 386 h 426"/>
                <a:gd name="T80" fmla="*/ 2500 w 3126"/>
                <a:gd name="T81" fmla="*/ 393 h 426"/>
                <a:gd name="T82" fmla="*/ 2560 w 3126"/>
                <a:gd name="T83" fmla="*/ 393 h 426"/>
                <a:gd name="T84" fmla="*/ 2620 w 3126"/>
                <a:gd name="T85" fmla="*/ 399 h 426"/>
                <a:gd name="T86" fmla="*/ 2686 w 3126"/>
                <a:gd name="T87" fmla="*/ 399 h 426"/>
                <a:gd name="T88" fmla="*/ 2746 w 3126"/>
                <a:gd name="T89" fmla="*/ 406 h 426"/>
                <a:gd name="T90" fmla="*/ 2813 w 3126"/>
                <a:gd name="T91" fmla="*/ 406 h 426"/>
                <a:gd name="T92" fmla="*/ 2873 w 3126"/>
                <a:gd name="T93" fmla="*/ 413 h 426"/>
                <a:gd name="T94" fmla="*/ 2933 w 3126"/>
                <a:gd name="T95" fmla="*/ 413 h 426"/>
                <a:gd name="T96" fmla="*/ 3000 w 3126"/>
                <a:gd name="T97" fmla="*/ 419 h 426"/>
                <a:gd name="T98" fmla="*/ 3059 w 3126"/>
                <a:gd name="T99" fmla="*/ 419 h 426"/>
                <a:gd name="T100" fmla="*/ 3126 w 3126"/>
                <a:gd name="T101" fmla="*/ 426 h 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26"/>
                <a:gd name="T154" fmla="*/ 0 h 426"/>
                <a:gd name="T155" fmla="*/ 3126 w 3126"/>
                <a:gd name="T156" fmla="*/ 426 h 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26" h="426">
                  <a:moveTo>
                    <a:pt x="0" y="0"/>
                  </a:moveTo>
                  <a:lnTo>
                    <a:pt x="60" y="20"/>
                  </a:lnTo>
                  <a:lnTo>
                    <a:pt x="120" y="46"/>
                  </a:lnTo>
                  <a:lnTo>
                    <a:pt x="187" y="66"/>
                  </a:lnTo>
                  <a:lnTo>
                    <a:pt x="247" y="86"/>
                  </a:lnTo>
                  <a:lnTo>
                    <a:pt x="307" y="106"/>
                  </a:lnTo>
                  <a:lnTo>
                    <a:pt x="374" y="120"/>
                  </a:lnTo>
                  <a:lnTo>
                    <a:pt x="434" y="140"/>
                  </a:lnTo>
                  <a:lnTo>
                    <a:pt x="500" y="153"/>
                  </a:lnTo>
                  <a:lnTo>
                    <a:pt x="560" y="166"/>
                  </a:lnTo>
                  <a:lnTo>
                    <a:pt x="620" y="180"/>
                  </a:lnTo>
                  <a:lnTo>
                    <a:pt x="687" y="193"/>
                  </a:lnTo>
                  <a:lnTo>
                    <a:pt x="747" y="206"/>
                  </a:lnTo>
                  <a:lnTo>
                    <a:pt x="807" y="213"/>
                  </a:lnTo>
                  <a:lnTo>
                    <a:pt x="874" y="226"/>
                  </a:lnTo>
                  <a:lnTo>
                    <a:pt x="934" y="240"/>
                  </a:lnTo>
                  <a:lnTo>
                    <a:pt x="1000" y="246"/>
                  </a:lnTo>
                  <a:lnTo>
                    <a:pt x="1060" y="253"/>
                  </a:lnTo>
                  <a:lnTo>
                    <a:pt x="1120" y="266"/>
                  </a:lnTo>
                  <a:lnTo>
                    <a:pt x="1187" y="273"/>
                  </a:lnTo>
                  <a:lnTo>
                    <a:pt x="1247" y="280"/>
                  </a:lnTo>
                  <a:lnTo>
                    <a:pt x="1307" y="286"/>
                  </a:lnTo>
                  <a:lnTo>
                    <a:pt x="1373" y="293"/>
                  </a:lnTo>
                  <a:lnTo>
                    <a:pt x="1433" y="306"/>
                  </a:lnTo>
                  <a:lnTo>
                    <a:pt x="1500" y="313"/>
                  </a:lnTo>
                  <a:lnTo>
                    <a:pt x="1560" y="320"/>
                  </a:lnTo>
                  <a:lnTo>
                    <a:pt x="1620" y="320"/>
                  </a:lnTo>
                  <a:lnTo>
                    <a:pt x="1687" y="326"/>
                  </a:lnTo>
                  <a:lnTo>
                    <a:pt x="1747" y="333"/>
                  </a:lnTo>
                  <a:lnTo>
                    <a:pt x="1813" y="340"/>
                  </a:lnTo>
                  <a:lnTo>
                    <a:pt x="1873" y="346"/>
                  </a:lnTo>
                  <a:lnTo>
                    <a:pt x="1933" y="353"/>
                  </a:lnTo>
                  <a:lnTo>
                    <a:pt x="2000" y="353"/>
                  </a:lnTo>
                  <a:lnTo>
                    <a:pt x="2060" y="360"/>
                  </a:lnTo>
                  <a:lnTo>
                    <a:pt x="2120" y="366"/>
                  </a:lnTo>
                  <a:lnTo>
                    <a:pt x="2186" y="373"/>
                  </a:lnTo>
                  <a:lnTo>
                    <a:pt x="2246" y="373"/>
                  </a:lnTo>
                  <a:lnTo>
                    <a:pt x="2313" y="380"/>
                  </a:lnTo>
                  <a:lnTo>
                    <a:pt x="2373" y="380"/>
                  </a:lnTo>
                  <a:lnTo>
                    <a:pt x="2433" y="386"/>
                  </a:lnTo>
                  <a:lnTo>
                    <a:pt x="2500" y="393"/>
                  </a:lnTo>
                  <a:lnTo>
                    <a:pt x="2560" y="393"/>
                  </a:lnTo>
                  <a:lnTo>
                    <a:pt x="2620" y="399"/>
                  </a:lnTo>
                  <a:lnTo>
                    <a:pt x="2686" y="399"/>
                  </a:lnTo>
                  <a:lnTo>
                    <a:pt x="2746" y="406"/>
                  </a:lnTo>
                  <a:lnTo>
                    <a:pt x="2813" y="406"/>
                  </a:lnTo>
                  <a:lnTo>
                    <a:pt x="2873" y="413"/>
                  </a:lnTo>
                  <a:lnTo>
                    <a:pt x="2933" y="413"/>
                  </a:lnTo>
                  <a:lnTo>
                    <a:pt x="3000" y="419"/>
                  </a:lnTo>
                  <a:lnTo>
                    <a:pt x="3059" y="419"/>
                  </a:lnTo>
                  <a:lnTo>
                    <a:pt x="3126" y="426"/>
                  </a:lnTo>
                </a:path>
              </a:pathLst>
            </a:custGeom>
            <a:noFill/>
            <a:ln w="20638">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50" name="Freeform 77">
              <a:extLst>
                <a:ext uri="{FF2B5EF4-FFF2-40B4-BE49-F238E27FC236}">
                  <a16:creationId xmlns:a16="http://schemas.microsoft.com/office/drawing/2014/main" id="{B2B60AD1-303B-8F87-FF18-669A7E646AF1}"/>
                </a:ext>
              </a:extLst>
            </p:cNvPr>
            <p:cNvSpPr>
              <a:spLocks/>
            </p:cNvSpPr>
            <p:nvPr/>
          </p:nvSpPr>
          <p:spPr bwMode="auto">
            <a:xfrm>
              <a:off x="549" y="2829"/>
              <a:ext cx="3126" cy="427"/>
            </a:xfrm>
            <a:custGeom>
              <a:avLst/>
              <a:gdLst>
                <a:gd name="T0" fmla="*/ 0 w 3126"/>
                <a:gd name="T1" fmla="*/ 0 h 427"/>
                <a:gd name="T2" fmla="*/ 60 w 3126"/>
                <a:gd name="T3" fmla="*/ 20 h 427"/>
                <a:gd name="T4" fmla="*/ 120 w 3126"/>
                <a:gd name="T5" fmla="*/ 47 h 427"/>
                <a:gd name="T6" fmla="*/ 187 w 3126"/>
                <a:gd name="T7" fmla="*/ 67 h 427"/>
                <a:gd name="T8" fmla="*/ 247 w 3126"/>
                <a:gd name="T9" fmla="*/ 87 h 427"/>
                <a:gd name="T10" fmla="*/ 307 w 3126"/>
                <a:gd name="T11" fmla="*/ 107 h 427"/>
                <a:gd name="T12" fmla="*/ 374 w 3126"/>
                <a:gd name="T13" fmla="*/ 120 h 427"/>
                <a:gd name="T14" fmla="*/ 434 w 3126"/>
                <a:gd name="T15" fmla="*/ 140 h 427"/>
                <a:gd name="T16" fmla="*/ 500 w 3126"/>
                <a:gd name="T17" fmla="*/ 154 h 427"/>
                <a:gd name="T18" fmla="*/ 560 w 3126"/>
                <a:gd name="T19" fmla="*/ 167 h 427"/>
                <a:gd name="T20" fmla="*/ 620 w 3126"/>
                <a:gd name="T21" fmla="*/ 180 h 427"/>
                <a:gd name="T22" fmla="*/ 687 w 3126"/>
                <a:gd name="T23" fmla="*/ 194 h 427"/>
                <a:gd name="T24" fmla="*/ 747 w 3126"/>
                <a:gd name="T25" fmla="*/ 207 h 427"/>
                <a:gd name="T26" fmla="*/ 807 w 3126"/>
                <a:gd name="T27" fmla="*/ 214 h 427"/>
                <a:gd name="T28" fmla="*/ 874 w 3126"/>
                <a:gd name="T29" fmla="*/ 227 h 427"/>
                <a:gd name="T30" fmla="*/ 934 w 3126"/>
                <a:gd name="T31" fmla="*/ 240 h 427"/>
                <a:gd name="T32" fmla="*/ 1000 w 3126"/>
                <a:gd name="T33" fmla="*/ 247 h 427"/>
                <a:gd name="T34" fmla="*/ 1060 w 3126"/>
                <a:gd name="T35" fmla="*/ 254 h 427"/>
                <a:gd name="T36" fmla="*/ 1120 w 3126"/>
                <a:gd name="T37" fmla="*/ 267 h 427"/>
                <a:gd name="T38" fmla="*/ 1187 w 3126"/>
                <a:gd name="T39" fmla="*/ 274 h 427"/>
                <a:gd name="T40" fmla="*/ 1247 w 3126"/>
                <a:gd name="T41" fmla="*/ 280 h 427"/>
                <a:gd name="T42" fmla="*/ 1307 w 3126"/>
                <a:gd name="T43" fmla="*/ 287 h 427"/>
                <a:gd name="T44" fmla="*/ 1373 w 3126"/>
                <a:gd name="T45" fmla="*/ 294 h 427"/>
                <a:gd name="T46" fmla="*/ 1433 w 3126"/>
                <a:gd name="T47" fmla="*/ 307 h 427"/>
                <a:gd name="T48" fmla="*/ 1500 w 3126"/>
                <a:gd name="T49" fmla="*/ 314 h 427"/>
                <a:gd name="T50" fmla="*/ 1560 w 3126"/>
                <a:gd name="T51" fmla="*/ 320 h 427"/>
                <a:gd name="T52" fmla="*/ 1620 w 3126"/>
                <a:gd name="T53" fmla="*/ 320 h 427"/>
                <a:gd name="T54" fmla="*/ 1687 w 3126"/>
                <a:gd name="T55" fmla="*/ 327 h 427"/>
                <a:gd name="T56" fmla="*/ 1747 w 3126"/>
                <a:gd name="T57" fmla="*/ 334 h 427"/>
                <a:gd name="T58" fmla="*/ 1813 w 3126"/>
                <a:gd name="T59" fmla="*/ 340 h 427"/>
                <a:gd name="T60" fmla="*/ 1873 w 3126"/>
                <a:gd name="T61" fmla="*/ 347 h 427"/>
                <a:gd name="T62" fmla="*/ 1933 w 3126"/>
                <a:gd name="T63" fmla="*/ 354 h 427"/>
                <a:gd name="T64" fmla="*/ 2000 w 3126"/>
                <a:gd name="T65" fmla="*/ 354 h 427"/>
                <a:gd name="T66" fmla="*/ 2060 w 3126"/>
                <a:gd name="T67" fmla="*/ 360 h 427"/>
                <a:gd name="T68" fmla="*/ 2120 w 3126"/>
                <a:gd name="T69" fmla="*/ 367 h 427"/>
                <a:gd name="T70" fmla="*/ 2186 w 3126"/>
                <a:gd name="T71" fmla="*/ 374 h 427"/>
                <a:gd name="T72" fmla="*/ 2246 w 3126"/>
                <a:gd name="T73" fmla="*/ 374 h 427"/>
                <a:gd name="T74" fmla="*/ 2313 w 3126"/>
                <a:gd name="T75" fmla="*/ 380 h 427"/>
                <a:gd name="T76" fmla="*/ 2373 w 3126"/>
                <a:gd name="T77" fmla="*/ 380 h 427"/>
                <a:gd name="T78" fmla="*/ 2433 w 3126"/>
                <a:gd name="T79" fmla="*/ 387 h 427"/>
                <a:gd name="T80" fmla="*/ 2500 w 3126"/>
                <a:gd name="T81" fmla="*/ 394 h 427"/>
                <a:gd name="T82" fmla="*/ 2560 w 3126"/>
                <a:gd name="T83" fmla="*/ 394 h 427"/>
                <a:gd name="T84" fmla="*/ 2620 w 3126"/>
                <a:gd name="T85" fmla="*/ 400 h 427"/>
                <a:gd name="T86" fmla="*/ 2686 w 3126"/>
                <a:gd name="T87" fmla="*/ 400 h 427"/>
                <a:gd name="T88" fmla="*/ 2746 w 3126"/>
                <a:gd name="T89" fmla="*/ 407 h 427"/>
                <a:gd name="T90" fmla="*/ 2813 w 3126"/>
                <a:gd name="T91" fmla="*/ 407 h 427"/>
                <a:gd name="T92" fmla="*/ 2873 w 3126"/>
                <a:gd name="T93" fmla="*/ 414 h 427"/>
                <a:gd name="T94" fmla="*/ 2933 w 3126"/>
                <a:gd name="T95" fmla="*/ 414 h 427"/>
                <a:gd name="T96" fmla="*/ 3000 w 3126"/>
                <a:gd name="T97" fmla="*/ 420 h 427"/>
                <a:gd name="T98" fmla="*/ 3059 w 3126"/>
                <a:gd name="T99" fmla="*/ 420 h 427"/>
                <a:gd name="T100" fmla="*/ 3126 w 3126"/>
                <a:gd name="T101" fmla="*/ 427 h 4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26"/>
                <a:gd name="T154" fmla="*/ 0 h 427"/>
                <a:gd name="T155" fmla="*/ 3126 w 3126"/>
                <a:gd name="T156" fmla="*/ 427 h 4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26" h="427">
                  <a:moveTo>
                    <a:pt x="0" y="0"/>
                  </a:moveTo>
                  <a:lnTo>
                    <a:pt x="60" y="20"/>
                  </a:lnTo>
                  <a:lnTo>
                    <a:pt x="120" y="47"/>
                  </a:lnTo>
                  <a:lnTo>
                    <a:pt x="187" y="67"/>
                  </a:lnTo>
                  <a:lnTo>
                    <a:pt x="247" y="87"/>
                  </a:lnTo>
                  <a:lnTo>
                    <a:pt x="307" y="107"/>
                  </a:lnTo>
                  <a:lnTo>
                    <a:pt x="374" y="120"/>
                  </a:lnTo>
                  <a:lnTo>
                    <a:pt x="434" y="140"/>
                  </a:lnTo>
                  <a:lnTo>
                    <a:pt x="500" y="154"/>
                  </a:lnTo>
                  <a:lnTo>
                    <a:pt x="560" y="167"/>
                  </a:lnTo>
                  <a:lnTo>
                    <a:pt x="620" y="180"/>
                  </a:lnTo>
                  <a:lnTo>
                    <a:pt x="687" y="194"/>
                  </a:lnTo>
                  <a:lnTo>
                    <a:pt x="747" y="207"/>
                  </a:lnTo>
                  <a:lnTo>
                    <a:pt x="807" y="214"/>
                  </a:lnTo>
                  <a:lnTo>
                    <a:pt x="874" y="227"/>
                  </a:lnTo>
                  <a:lnTo>
                    <a:pt x="934" y="240"/>
                  </a:lnTo>
                  <a:lnTo>
                    <a:pt x="1000" y="247"/>
                  </a:lnTo>
                  <a:lnTo>
                    <a:pt x="1060" y="254"/>
                  </a:lnTo>
                  <a:lnTo>
                    <a:pt x="1120" y="267"/>
                  </a:lnTo>
                  <a:lnTo>
                    <a:pt x="1187" y="274"/>
                  </a:lnTo>
                  <a:lnTo>
                    <a:pt x="1247" y="280"/>
                  </a:lnTo>
                  <a:lnTo>
                    <a:pt x="1307" y="287"/>
                  </a:lnTo>
                  <a:lnTo>
                    <a:pt x="1373" y="294"/>
                  </a:lnTo>
                  <a:lnTo>
                    <a:pt x="1433" y="307"/>
                  </a:lnTo>
                  <a:lnTo>
                    <a:pt x="1500" y="314"/>
                  </a:lnTo>
                  <a:lnTo>
                    <a:pt x="1560" y="320"/>
                  </a:lnTo>
                  <a:lnTo>
                    <a:pt x="1620" y="320"/>
                  </a:lnTo>
                  <a:lnTo>
                    <a:pt x="1687" y="327"/>
                  </a:lnTo>
                  <a:lnTo>
                    <a:pt x="1747" y="334"/>
                  </a:lnTo>
                  <a:lnTo>
                    <a:pt x="1813" y="340"/>
                  </a:lnTo>
                  <a:lnTo>
                    <a:pt x="1873" y="347"/>
                  </a:lnTo>
                  <a:lnTo>
                    <a:pt x="1933" y="354"/>
                  </a:lnTo>
                  <a:lnTo>
                    <a:pt x="2000" y="354"/>
                  </a:lnTo>
                  <a:lnTo>
                    <a:pt x="2060" y="360"/>
                  </a:lnTo>
                  <a:lnTo>
                    <a:pt x="2120" y="367"/>
                  </a:lnTo>
                  <a:lnTo>
                    <a:pt x="2186" y="374"/>
                  </a:lnTo>
                  <a:lnTo>
                    <a:pt x="2246" y="374"/>
                  </a:lnTo>
                  <a:lnTo>
                    <a:pt x="2313" y="380"/>
                  </a:lnTo>
                  <a:lnTo>
                    <a:pt x="2373" y="380"/>
                  </a:lnTo>
                  <a:lnTo>
                    <a:pt x="2433" y="387"/>
                  </a:lnTo>
                  <a:lnTo>
                    <a:pt x="2500" y="394"/>
                  </a:lnTo>
                  <a:lnTo>
                    <a:pt x="2560" y="394"/>
                  </a:lnTo>
                  <a:lnTo>
                    <a:pt x="2620" y="400"/>
                  </a:lnTo>
                  <a:lnTo>
                    <a:pt x="2686" y="400"/>
                  </a:lnTo>
                  <a:lnTo>
                    <a:pt x="2746" y="407"/>
                  </a:lnTo>
                  <a:lnTo>
                    <a:pt x="2813" y="407"/>
                  </a:lnTo>
                  <a:lnTo>
                    <a:pt x="2873" y="414"/>
                  </a:lnTo>
                  <a:lnTo>
                    <a:pt x="2933" y="414"/>
                  </a:lnTo>
                  <a:lnTo>
                    <a:pt x="3000" y="420"/>
                  </a:lnTo>
                  <a:lnTo>
                    <a:pt x="3059" y="420"/>
                  </a:lnTo>
                  <a:lnTo>
                    <a:pt x="3126" y="427"/>
                  </a:lnTo>
                </a:path>
              </a:pathLst>
            </a:custGeom>
            <a:noFill/>
            <a:ln w="206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51" name="Rectangle 78">
              <a:extLst>
                <a:ext uri="{FF2B5EF4-FFF2-40B4-BE49-F238E27FC236}">
                  <a16:creationId xmlns:a16="http://schemas.microsoft.com/office/drawing/2014/main" id="{B0335C8D-2F4D-A2CA-D64F-FFB95EE8F9D5}"/>
                </a:ext>
              </a:extLst>
            </p:cNvPr>
            <p:cNvSpPr>
              <a:spLocks noChangeArrowheads="1"/>
            </p:cNvSpPr>
            <p:nvPr/>
          </p:nvSpPr>
          <p:spPr bwMode="auto">
            <a:xfrm>
              <a:off x="1503" y="737"/>
              <a:ext cx="12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i="0">
                  <a:solidFill>
                    <a:srgbClr val="000000"/>
                  </a:solidFill>
                  <a:latin typeface="Helvetica" panose="020B0604020202020204" pitchFamily="34" charset="0"/>
                  <a:ea typeface="굴림" panose="020B0600000101010101" pitchFamily="34" charset="-127"/>
                </a:rPr>
                <a:t>Noise |TF|</a:t>
              </a:r>
              <a:r>
                <a:rPr lang="en-US" altLang="en-US" sz="1500" b="1" i="0" baseline="30000">
                  <a:solidFill>
                    <a:srgbClr val="000000"/>
                  </a:solidFill>
                  <a:latin typeface="Helvetica" panose="020B0604020202020204" pitchFamily="34" charset="0"/>
                  <a:ea typeface="굴림" panose="020B0600000101010101" pitchFamily="34" charset="-127"/>
                </a:rPr>
                <a:t>2</a:t>
              </a:r>
              <a:r>
                <a:rPr lang="en-US" altLang="en-US" sz="1300" b="1" i="0">
                  <a:solidFill>
                    <a:srgbClr val="000000"/>
                  </a:solidFill>
                  <a:latin typeface="Helvetica" panose="020B0604020202020204" pitchFamily="34" charset="0"/>
                  <a:ea typeface="굴림" panose="020B0600000101010101" pitchFamily="34" charset="-127"/>
                </a:rPr>
                <a:t> vs. Duty Cycle</a:t>
              </a:r>
              <a:endParaRPr lang="en-US" altLang="en-US" sz="1400" b="1" i="0">
                <a:ea typeface="굴림" panose="020B0600000101010101" pitchFamily="34" charset="-127"/>
              </a:endParaRPr>
            </a:p>
          </p:txBody>
        </p:sp>
        <p:sp>
          <p:nvSpPr>
            <p:cNvPr id="207952" name="Rectangle 79">
              <a:extLst>
                <a:ext uri="{FF2B5EF4-FFF2-40B4-BE49-F238E27FC236}">
                  <a16:creationId xmlns:a16="http://schemas.microsoft.com/office/drawing/2014/main" id="{CD728A74-DE02-CD4F-BA7A-7898D29ABC96}"/>
                </a:ext>
              </a:extLst>
            </p:cNvPr>
            <p:cNvSpPr>
              <a:spLocks noChangeArrowheads="1"/>
            </p:cNvSpPr>
            <p:nvPr/>
          </p:nvSpPr>
          <p:spPr bwMode="auto">
            <a:xfrm>
              <a:off x="1802" y="3602"/>
              <a:ext cx="6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Duty Cycle [%]</a:t>
              </a:r>
              <a:endParaRPr lang="en-US" altLang="en-US" sz="1400" b="1" i="0">
                <a:ea typeface="굴림" panose="020B0600000101010101" pitchFamily="34" charset="-127"/>
              </a:endParaRPr>
            </a:p>
          </p:txBody>
        </p:sp>
        <p:sp>
          <p:nvSpPr>
            <p:cNvPr id="207953" name="Rectangle 80">
              <a:extLst>
                <a:ext uri="{FF2B5EF4-FFF2-40B4-BE49-F238E27FC236}">
                  <a16:creationId xmlns:a16="http://schemas.microsoft.com/office/drawing/2014/main" id="{128DDA1D-7C5A-0F23-3BF2-29960996B4CF}"/>
                </a:ext>
              </a:extLst>
            </p:cNvPr>
            <p:cNvSpPr>
              <a:spLocks noChangeArrowheads="1"/>
            </p:cNvSpPr>
            <p:nvPr/>
          </p:nvSpPr>
          <p:spPr bwMode="auto">
            <a:xfrm rot="-5400000">
              <a:off x="-487" y="2141"/>
              <a:ext cx="16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DC Noise Transfer Function Magnitude</a:t>
              </a:r>
              <a:endParaRPr lang="en-US" altLang="en-US" sz="1400" b="1" i="0">
                <a:ea typeface="굴림" panose="020B0600000101010101" pitchFamily="34" charset="-127"/>
              </a:endParaRPr>
            </a:p>
          </p:txBody>
        </p:sp>
        <p:sp>
          <p:nvSpPr>
            <p:cNvPr id="207954" name="Rectangle 81">
              <a:extLst>
                <a:ext uri="{FF2B5EF4-FFF2-40B4-BE49-F238E27FC236}">
                  <a16:creationId xmlns:a16="http://schemas.microsoft.com/office/drawing/2014/main" id="{A1472F27-65BB-8782-CFE3-E456C2909FED}"/>
                </a:ext>
              </a:extLst>
            </p:cNvPr>
            <p:cNvSpPr>
              <a:spLocks noChangeArrowheads="1"/>
            </p:cNvSpPr>
            <p:nvPr/>
          </p:nvSpPr>
          <p:spPr bwMode="auto">
            <a:xfrm>
              <a:off x="2882" y="964"/>
              <a:ext cx="720" cy="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7955" name="Rectangle 82">
              <a:extLst>
                <a:ext uri="{FF2B5EF4-FFF2-40B4-BE49-F238E27FC236}">
                  <a16:creationId xmlns:a16="http://schemas.microsoft.com/office/drawing/2014/main" id="{C19D1A96-2767-6622-025B-82376185EA67}"/>
                </a:ext>
              </a:extLst>
            </p:cNvPr>
            <p:cNvSpPr>
              <a:spLocks noChangeArrowheads="1"/>
            </p:cNvSpPr>
            <p:nvPr/>
          </p:nvSpPr>
          <p:spPr bwMode="auto">
            <a:xfrm>
              <a:off x="2882" y="964"/>
              <a:ext cx="720" cy="40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7956" name="Line 83">
              <a:extLst>
                <a:ext uri="{FF2B5EF4-FFF2-40B4-BE49-F238E27FC236}">
                  <a16:creationId xmlns:a16="http://schemas.microsoft.com/office/drawing/2014/main" id="{F35849B1-F005-BD41-08BA-273C42F2C5D7}"/>
                </a:ext>
              </a:extLst>
            </p:cNvPr>
            <p:cNvSpPr>
              <a:spLocks noChangeShapeType="1"/>
            </p:cNvSpPr>
            <p:nvPr/>
          </p:nvSpPr>
          <p:spPr bwMode="auto">
            <a:xfrm>
              <a:off x="2882" y="964"/>
              <a:ext cx="7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57" name="Line 84">
              <a:extLst>
                <a:ext uri="{FF2B5EF4-FFF2-40B4-BE49-F238E27FC236}">
                  <a16:creationId xmlns:a16="http://schemas.microsoft.com/office/drawing/2014/main" id="{6B1E4D7E-6A41-FE2E-0632-29F268522280}"/>
                </a:ext>
              </a:extLst>
            </p:cNvPr>
            <p:cNvSpPr>
              <a:spLocks noChangeShapeType="1"/>
            </p:cNvSpPr>
            <p:nvPr/>
          </p:nvSpPr>
          <p:spPr bwMode="auto">
            <a:xfrm>
              <a:off x="2882" y="1370"/>
              <a:ext cx="7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58" name="Line 85">
              <a:extLst>
                <a:ext uri="{FF2B5EF4-FFF2-40B4-BE49-F238E27FC236}">
                  <a16:creationId xmlns:a16="http://schemas.microsoft.com/office/drawing/2014/main" id="{E5EC577E-14D8-4A83-50A7-89CC2C2F3A0D}"/>
                </a:ext>
              </a:extLst>
            </p:cNvPr>
            <p:cNvSpPr>
              <a:spLocks noChangeShapeType="1"/>
            </p:cNvSpPr>
            <p:nvPr/>
          </p:nvSpPr>
          <p:spPr bwMode="auto">
            <a:xfrm flipV="1">
              <a:off x="3602" y="964"/>
              <a:ext cx="1" cy="4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59" name="Line 86">
              <a:extLst>
                <a:ext uri="{FF2B5EF4-FFF2-40B4-BE49-F238E27FC236}">
                  <a16:creationId xmlns:a16="http://schemas.microsoft.com/office/drawing/2014/main" id="{2EC877AE-27ED-359E-F96A-82C56A4AA79A}"/>
                </a:ext>
              </a:extLst>
            </p:cNvPr>
            <p:cNvSpPr>
              <a:spLocks noChangeShapeType="1"/>
            </p:cNvSpPr>
            <p:nvPr/>
          </p:nvSpPr>
          <p:spPr bwMode="auto">
            <a:xfrm flipV="1">
              <a:off x="2882" y="964"/>
              <a:ext cx="1" cy="4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0" name="Line 87">
              <a:extLst>
                <a:ext uri="{FF2B5EF4-FFF2-40B4-BE49-F238E27FC236}">
                  <a16:creationId xmlns:a16="http://schemas.microsoft.com/office/drawing/2014/main" id="{F420794A-F35C-AD31-9AEA-82747230735F}"/>
                </a:ext>
              </a:extLst>
            </p:cNvPr>
            <p:cNvSpPr>
              <a:spLocks noChangeShapeType="1"/>
            </p:cNvSpPr>
            <p:nvPr/>
          </p:nvSpPr>
          <p:spPr bwMode="auto">
            <a:xfrm>
              <a:off x="2882" y="1370"/>
              <a:ext cx="7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1" name="Line 88">
              <a:extLst>
                <a:ext uri="{FF2B5EF4-FFF2-40B4-BE49-F238E27FC236}">
                  <a16:creationId xmlns:a16="http://schemas.microsoft.com/office/drawing/2014/main" id="{6540DD95-8BE1-45FB-90F1-E56D9501903E}"/>
                </a:ext>
              </a:extLst>
            </p:cNvPr>
            <p:cNvSpPr>
              <a:spLocks noChangeShapeType="1"/>
            </p:cNvSpPr>
            <p:nvPr/>
          </p:nvSpPr>
          <p:spPr bwMode="auto">
            <a:xfrm flipV="1">
              <a:off x="2882" y="964"/>
              <a:ext cx="1" cy="4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2" name="Line 89">
              <a:extLst>
                <a:ext uri="{FF2B5EF4-FFF2-40B4-BE49-F238E27FC236}">
                  <a16:creationId xmlns:a16="http://schemas.microsoft.com/office/drawing/2014/main" id="{6CF02810-0FB6-967A-730B-E2AF8D6FCF9A}"/>
                </a:ext>
              </a:extLst>
            </p:cNvPr>
            <p:cNvSpPr>
              <a:spLocks noChangeShapeType="1"/>
            </p:cNvSpPr>
            <p:nvPr/>
          </p:nvSpPr>
          <p:spPr bwMode="auto">
            <a:xfrm>
              <a:off x="2882" y="964"/>
              <a:ext cx="7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3" name="Line 90">
              <a:extLst>
                <a:ext uri="{FF2B5EF4-FFF2-40B4-BE49-F238E27FC236}">
                  <a16:creationId xmlns:a16="http://schemas.microsoft.com/office/drawing/2014/main" id="{0DE80A7F-3DB6-D778-8C78-E266AF9E27B0}"/>
                </a:ext>
              </a:extLst>
            </p:cNvPr>
            <p:cNvSpPr>
              <a:spLocks noChangeShapeType="1"/>
            </p:cNvSpPr>
            <p:nvPr/>
          </p:nvSpPr>
          <p:spPr bwMode="auto">
            <a:xfrm>
              <a:off x="2882" y="1370"/>
              <a:ext cx="7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4" name="Line 91">
              <a:extLst>
                <a:ext uri="{FF2B5EF4-FFF2-40B4-BE49-F238E27FC236}">
                  <a16:creationId xmlns:a16="http://schemas.microsoft.com/office/drawing/2014/main" id="{3D5DFBAD-C87F-9580-95B1-CD55A587BD4F}"/>
                </a:ext>
              </a:extLst>
            </p:cNvPr>
            <p:cNvSpPr>
              <a:spLocks noChangeShapeType="1"/>
            </p:cNvSpPr>
            <p:nvPr/>
          </p:nvSpPr>
          <p:spPr bwMode="auto">
            <a:xfrm flipV="1">
              <a:off x="3602" y="964"/>
              <a:ext cx="1" cy="4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5" name="Line 92">
              <a:extLst>
                <a:ext uri="{FF2B5EF4-FFF2-40B4-BE49-F238E27FC236}">
                  <a16:creationId xmlns:a16="http://schemas.microsoft.com/office/drawing/2014/main" id="{2B65B9CF-EAFD-CA94-F121-D20EF32B8425}"/>
                </a:ext>
              </a:extLst>
            </p:cNvPr>
            <p:cNvSpPr>
              <a:spLocks noChangeShapeType="1"/>
            </p:cNvSpPr>
            <p:nvPr/>
          </p:nvSpPr>
          <p:spPr bwMode="auto">
            <a:xfrm flipV="1">
              <a:off x="2882" y="964"/>
              <a:ext cx="1" cy="4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6" name="Rectangle 93">
              <a:extLst>
                <a:ext uri="{FF2B5EF4-FFF2-40B4-BE49-F238E27FC236}">
                  <a16:creationId xmlns:a16="http://schemas.microsoft.com/office/drawing/2014/main" id="{7BE8F4B2-7882-F740-D221-D000C32B5D8E}"/>
                </a:ext>
              </a:extLst>
            </p:cNvPr>
            <p:cNvSpPr>
              <a:spLocks noChangeArrowheads="1"/>
            </p:cNvSpPr>
            <p:nvPr/>
          </p:nvSpPr>
          <p:spPr bwMode="auto">
            <a:xfrm>
              <a:off x="3229" y="990"/>
              <a:ext cx="28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Switch</a:t>
              </a:r>
              <a:endParaRPr lang="en-US" altLang="en-US" sz="1400" b="1" i="0">
                <a:ea typeface="굴림" panose="020B0600000101010101" pitchFamily="34" charset="-127"/>
              </a:endParaRPr>
            </a:p>
          </p:txBody>
        </p:sp>
        <p:sp>
          <p:nvSpPr>
            <p:cNvPr id="207967" name="Line 94">
              <a:extLst>
                <a:ext uri="{FF2B5EF4-FFF2-40B4-BE49-F238E27FC236}">
                  <a16:creationId xmlns:a16="http://schemas.microsoft.com/office/drawing/2014/main" id="{19192D27-E9BF-6ECC-B50C-99992DD8D113}"/>
                </a:ext>
              </a:extLst>
            </p:cNvPr>
            <p:cNvSpPr>
              <a:spLocks noChangeShapeType="1"/>
            </p:cNvSpPr>
            <p:nvPr/>
          </p:nvSpPr>
          <p:spPr bwMode="auto">
            <a:xfrm>
              <a:off x="2935" y="1037"/>
              <a:ext cx="267"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68" name="Rectangle 95">
              <a:extLst>
                <a:ext uri="{FF2B5EF4-FFF2-40B4-BE49-F238E27FC236}">
                  <a16:creationId xmlns:a16="http://schemas.microsoft.com/office/drawing/2014/main" id="{4AC71FC1-E0F9-C0B1-6CE2-11D1A1B037CA}"/>
                </a:ext>
              </a:extLst>
            </p:cNvPr>
            <p:cNvSpPr>
              <a:spLocks noChangeArrowheads="1"/>
            </p:cNvSpPr>
            <p:nvPr/>
          </p:nvSpPr>
          <p:spPr bwMode="auto">
            <a:xfrm>
              <a:off x="3229" y="1117"/>
              <a:ext cx="3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Opamp</a:t>
              </a:r>
              <a:endParaRPr lang="en-US" altLang="en-US" sz="1400" b="1" i="0">
                <a:ea typeface="굴림" panose="020B0600000101010101" pitchFamily="34" charset="-127"/>
              </a:endParaRPr>
            </a:p>
          </p:txBody>
        </p:sp>
        <p:sp>
          <p:nvSpPr>
            <p:cNvPr id="207969" name="Line 96">
              <a:extLst>
                <a:ext uri="{FF2B5EF4-FFF2-40B4-BE49-F238E27FC236}">
                  <a16:creationId xmlns:a16="http://schemas.microsoft.com/office/drawing/2014/main" id="{70FC3C37-1778-54E3-D8D1-EA2B8ADD3CAC}"/>
                </a:ext>
              </a:extLst>
            </p:cNvPr>
            <p:cNvSpPr>
              <a:spLocks noChangeShapeType="1"/>
            </p:cNvSpPr>
            <p:nvPr/>
          </p:nvSpPr>
          <p:spPr bwMode="auto">
            <a:xfrm>
              <a:off x="2935" y="1163"/>
              <a:ext cx="267" cy="1"/>
            </a:xfrm>
            <a:prstGeom prst="line">
              <a:avLst/>
            </a:prstGeom>
            <a:noFill/>
            <a:ln w="206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70" name="Rectangle 97">
              <a:extLst>
                <a:ext uri="{FF2B5EF4-FFF2-40B4-BE49-F238E27FC236}">
                  <a16:creationId xmlns:a16="http://schemas.microsoft.com/office/drawing/2014/main" id="{9B3CA4C6-BC73-0169-BBF7-0794AF45B5C5}"/>
                </a:ext>
              </a:extLst>
            </p:cNvPr>
            <p:cNvSpPr>
              <a:spLocks noChangeArrowheads="1"/>
            </p:cNvSpPr>
            <p:nvPr/>
          </p:nvSpPr>
          <p:spPr bwMode="auto">
            <a:xfrm>
              <a:off x="3229" y="1243"/>
              <a:ext cx="3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i="0">
                  <a:solidFill>
                    <a:srgbClr val="000000"/>
                  </a:solidFill>
                  <a:latin typeface="Helvetica" panose="020B0604020202020204" pitchFamily="34" charset="0"/>
                  <a:ea typeface="굴림" panose="020B0600000101010101" pitchFamily="34" charset="-127"/>
                </a:rPr>
                <a:t>Resistor</a:t>
              </a:r>
              <a:endParaRPr lang="en-US" altLang="en-US" sz="1400" b="1" i="0">
                <a:ea typeface="굴림" panose="020B0600000101010101" pitchFamily="34" charset="-127"/>
              </a:endParaRPr>
            </a:p>
          </p:txBody>
        </p:sp>
        <p:sp>
          <p:nvSpPr>
            <p:cNvPr id="207971" name="Line 98">
              <a:extLst>
                <a:ext uri="{FF2B5EF4-FFF2-40B4-BE49-F238E27FC236}">
                  <a16:creationId xmlns:a16="http://schemas.microsoft.com/office/drawing/2014/main" id="{9F16B641-4CC8-9D35-5C8E-BED0B146AE33}"/>
                </a:ext>
              </a:extLst>
            </p:cNvPr>
            <p:cNvSpPr>
              <a:spLocks noChangeShapeType="1"/>
            </p:cNvSpPr>
            <p:nvPr/>
          </p:nvSpPr>
          <p:spPr bwMode="auto">
            <a:xfrm>
              <a:off x="2935" y="1290"/>
              <a:ext cx="267" cy="1"/>
            </a:xfrm>
            <a:prstGeom prst="line">
              <a:avLst/>
            </a:prstGeom>
            <a:noFill/>
            <a:ln w="206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灯片编号占位符 11">
            <a:extLst>
              <a:ext uri="{FF2B5EF4-FFF2-40B4-BE49-F238E27FC236}">
                <a16:creationId xmlns:a16="http://schemas.microsoft.com/office/drawing/2014/main" id="{5A58C009-63D9-23BC-2153-AD0E80A835A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19D9D01-2A12-4ADA-87E5-FAEEAFE0FAC8}" type="slidenum">
              <a:rPr lang="en-US" altLang="en-US" sz="1600">
                <a:ea typeface="굴림" panose="020B0600000101010101" pitchFamily="34" charset="-127"/>
              </a:rPr>
              <a:pPr eaLnBrk="1" hangingPunct="1">
                <a:spcBef>
                  <a:spcPct val="0"/>
                </a:spcBef>
                <a:buFontTx/>
                <a:buNone/>
              </a:pPr>
              <a:t>202</a:t>
            </a:fld>
            <a:endParaRPr lang="en-US" altLang="en-US" sz="1600">
              <a:ea typeface="굴림" panose="020B0600000101010101" pitchFamily="34" charset="-127"/>
            </a:endParaRPr>
          </a:p>
        </p:txBody>
      </p:sp>
      <p:sp>
        <p:nvSpPr>
          <p:cNvPr id="208899" name="Rectangle 2">
            <a:extLst>
              <a:ext uri="{FF2B5EF4-FFF2-40B4-BE49-F238E27FC236}">
                <a16:creationId xmlns:a16="http://schemas.microsoft.com/office/drawing/2014/main" id="{B6E42DA2-0D0A-3E9E-2D8F-8BB0A921852F}"/>
              </a:ext>
            </a:extLst>
          </p:cNvPr>
          <p:cNvSpPr>
            <a:spLocks noGrp="1" noChangeArrowheads="1"/>
          </p:cNvSpPr>
          <p:nvPr>
            <p:ph type="title" idx="4294967295"/>
          </p:nvPr>
        </p:nvSpPr>
        <p:spPr>
          <a:xfrm>
            <a:off x="395288" y="457200"/>
            <a:ext cx="8389937" cy="609600"/>
          </a:xfrm>
        </p:spPr>
        <p:txBody>
          <a:bodyPr/>
          <a:lstStyle/>
          <a:p>
            <a:pPr eaLnBrk="1" hangingPunct="1"/>
            <a:r>
              <a:rPr lang="en-US" altLang="en-US"/>
              <a:t>SRMC Biquad Implementation (Tow-Thomas)</a:t>
            </a:r>
          </a:p>
        </p:txBody>
      </p:sp>
      <p:grpSp>
        <p:nvGrpSpPr>
          <p:cNvPr id="208900" name="Group 3">
            <a:extLst>
              <a:ext uri="{FF2B5EF4-FFF2-40B4-BE49-F238E27FC236}">
                <a16:creationId xmlns:a16="http://schemas.microsoft.com/office/drawing/2014/main" id="{19F6B8DB-8AC1-B161-38B3-86B80E1DFA10}"/>
              </a:ext>
            </a:extLst>
          </p:cNvPr>
          <p:cNvGrpSpPr>
            <a:grpSpLocks/>
          </p:cNvGrpSpPr>
          <p:nvPr/>
        </p:nvGrpSpPr>
        <p:grpSpPr bwMode="auto">
          <a:xfrm>
            <a:off x="215900" y="1016000"/>
            <a:ext cx="8737600" cy="4813300"/>
            <a:chOff x="188" y="825"/>
            <a:chExt cx="5504" cy="3032"/>
          </a:xfrm>
        </p:grpSpPr>
        <p:grpSp>
          <p:nvGrpSpPr>
            <p:cNvPr id="208902" name="Group 4">
              <a:extLst>
                <a:ext uri="{FF2B5EF4-FFF2-40B4-BE49-F238E27FC236}">
                  <a16:creationId xmlns:a16="http://schemas.microsoft.com/office/drawing/2014/main" id="{3E4EEF33-AA8D-58EE-0CC4-6F2562804F55}"/>
                </a:ext>
              </a:extLst>
            </p:cNvPr>
            <p:cNvGrpSpPr>
              <a:grpSpLocks/>
            </p:cNvGrpSpPr>
            <p:nvPr/>
          </p:nvGrpSpPr>
          <p:grpSpPr bwMode="auto">
            <a:xfrm rot="-5400000">
              <a:off x="4875" y="1713"/>
              <a:ext cx="152" cy="354"/>
              <a:chOff x="1536" y="2496"/>
              <a:chExt cx="152" cy="354"/>
            </a:xfrm>
          </p:grpSpPr>
          <p:sp>
            <p:nvSpPr>
              <p:cNvPr id="209126" name="Line 5">
                <a:extLst>
                  <a:ext uri="{FF2B5EF4-FFF2-40B4-BE49-F238E27FC236}">
                    <a16:creationId xmlns:a16="http://schemas.microsoft.com/office/drawing/2014/main" id="{98517745-6915-61BA-4E6F-5A1D0C43E95E}"/>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7" name="Line 6">
                <a:extLst>
                  <a:ext uri="{FF2B5EF4-FFF2-40B4-BE49-F238E27FC236}">
                    <a16:creationId xmlns:a16="http://schemas.microsoft.com/office/drawing/2014/main" id="{3BD95A6B-4A02-4A8F-7858-CBF4E3028725}"/>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8" name="Line 7">
                <a:extLst>
                  <a:ext uri="{FF2B5EF4-FFF2-40B4-BE49-F238E27FC236}">
                    <a16:creationId xmlns:a16="http://schemas.microsoft.com/office/drawing/2014/main" id="{D1A23138-9AC3-2A23-9624-C830BD608D58}"/>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9" name="Line 8">
                <a:extLst>
                  <a:ext uri="{FF2B5EF4-FFF2-40B4-BE49-F238E27FC236}">
                    <a16:creationId xmlns:a16="http://schemas.microsoft.com/office/drawing/2014/main" id="{7FC2451C-47A5-D815-0D73-014488F4BC53}"/>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8903" name="Freeform 9">
              <a:extLst>
                <a:ext uri="{FF2B5EF4-FFF2-40B4-BE49-F238E27FC236}">
                  <a16:creationId xmlns:a16="http://schemas.microsoft.com/office/drawing/2014/main" id="{D1E870D2-5820-7965-CEC9-B2DE3298C4C6}"/>
                </a:ext>
              </a:extLst>
            </p:cNvPr>
            <p:cNvSpPr>
              <a:spLocks/>
            </p:cNvSpPr>
            <p:nvPr/>
          </p:nvSpPr>
          <p:spPr bwMode="auto">
            <a:xfrm rot="-5400000">
              <a:off x="3316" y="1685"/>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04" name="Line 10">
              <a:extLst>
                <a:ext uri="{FF2B5EF4-FFF2-40B4-BE49-F238E27FC236}">
                  <a16:creationId xmlns:a16="http://schemas.microsoft.com/office/drawing/2014/main" id="{70F2E3F3-EE6E-6653-7A63-0A73F203C0B1}"/>
                </a:ext>
              </a:extLst>
            </p:cNvPr>
            <p:cNvSpPr>
              <a:spLocks noChangeShapeType="1"/>
            </p:cNvSpPr>
            <p:nvPr/>
          </p:nvSpPr>
          <p:spPr bwMode="auto">
            <a:xfrm flipH="1">
              <a:off x="4623" y="1888"/>
              <a:ext cx="23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05" name="Line 11">
              <a:extLst>
                <a:ext uri="{FF2B5EF4-FFF2-40B4-BE49-F238E27FC236}">
                  <a16:creationId xmlns:a16="http://schemas.microsoft.com/office/drawing/2014/main" id="{BB19525F-956E-8409-CEF7-C8D34C3BBDBF}"/>
                </a:ext>
              </a:extLst>
            </p:cNvPr>
            <p:cNvSpPr>
              <a:spLocks noChangeShapeType="1"/>
            </p:cNvSpPr>
            <p:nvPr/>
          </p:nvSpPr>
          <p:spPr bwMode="auto">
            <a:xfrm flipH="1">
              <a:off x="5119" y="1888"/>
              <a:ext cx="1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06" name="Line 12">
              <a:extLst>
                <a:ext uri="{FF2B5EF4-FFF2-40B4-BE49-F238E27FC236}">
                  <a16:creationId xmlns:a16="http://schemas.microsoft.com/office/drawing/2014/main" id="{EEDEB57F-0603-A985-16A3-864965C5F2EF}"/>
                </a:ext>
              </a:extLst>
            </p:cNvPr>
            <p:cNvSpPr>
              <a:spLocks noChangeShapeType="1"/>
            </p:cNvSpPr>
            <p:nvPr/>
          </p:nvSpPr>
          <p:spPr bwMode="auto">
            <a:xfrm rot="16200000" flipH="1">
              <a:off x="5096" y="2059"/>
              <a:ext cx="3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07" name="Line 13">
              <a:extLst>
                <a:ext uri="{FF2B5EF4-FFF2-40B4-BE49-F238E27FC236}">
                  <a16:creationId xmlns:a16="http://schemas.microsoft.com/office/drawing/2014/main" id="{6D34D22A-A7A8-C349-ACE3-CAA551DDC289}"/>
                </a:ext>
              </a:extLst>
            </p:cNvPr>
            <p:cNvSpPr>
              <a:spLocks noChangeShapeType="1"/>
            </p:cNvSpPr>
            <p:nvPr/>
          </p:nvSpPr>
          <p:spPr bwMode="auto">
            <a:xfrm rot="16200000" flipH="1">
              <a:off x="4451" y="2059"/>
              <a:ext cx="3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08" name="Line 14">
              <a:extLst>
                <a:ext uri="{FF2B5EF4-FFF2-40B4-BE49-F238E27FC236}">
                  <a16:creationId xmlns:a16="http://schemas.microsoft.com/office/drawing/2014/main" id="{F416677F-2460-E886-35CD-434DF594CC47}"/>
                </a:ext>
              </a:extLst>
            </p:cNvPr>
            <p:cNvSpPr>
              <a:spLocks noChangeShapeType="1"/>
            </p:cNvSpPr>
            <p:nvPr/>
          </p:nvSpPr>
          <p:spPr bwMode="auto">
            <a:xfrm flipH="1">
              <a:off x="3533" y="1895"/>
              <a:ext cx="7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09" name="Freeform 15">
              <a:extLst>
                <a:ext uri="{FF2B5EF4-FFF2-40B4-BE49-F238E27FC236}">
                  <a16:creationId xmlns:a16="http://schemas.microsoft.com/office/drawing/2014/main" id="{924346CC-7672-B22C-5CC0-75C91DD07C67}"/>
                </a:ext>
              </a:extLst>
            </p:cNvPr>
            <p:cNvSpPr>
              <a:spLocks/>
            </p:cNvSpPr>
            <p:nvPr/>
          </p:nvSpPr>
          <p:spPr bwMode="auto">
            <a:xfrm rot="-5400000">
              <a:off x="3315" y="2576"/>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10" name="Line 16">
              <a:extLst>
                <a:ext uri="{FF2B5EF4-FFF2-40B4-BE49-F238E27FC236}">
                  <a16:creationId xmlns:a16="http://schemas.microsoft.com/office/drawing/2014/main" id="{9CC274A4-15AC-47D4-F7CE-BE7A71876B7E}"/>
                </a:ext>
              </a:extLst>
            </p:cNvPr>
            <p:cNvSpPr>
              <a:spLocks noChangeShapeType="1"/>
            </p:cNvSpPr>
            <p:nvPr/>
          </p:nvSpPr>
          <p:spPr bwMode="auto">
            <a:xfrm flipH="1">
              <a:off x="3546" y="2784"/>
              <a:ext cx="75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1" name="Line 17">
              <a:extLst>
                <a:ext uri="{FF2B5EF4-FFF2-40B4-BE49-F238E27FC236}">
                  <a16:creationId xmlns:a16="http://schemas.microsoft.com/office/drawing/2014/main" id="{32055178-0EE9-B7BF-B779-7EF9F1628E48}"/>
                </a:ext>
              </a:extLst>
            </p:cNvPr>
            <p:cNvSpPr>
              <a:spLocks noChangeShapeType="1"/>
            </p:cNvSpPr>
            <p:nvPr/>
          </p:nvSpPr>
          <p:spPr bwMode="auto">
            <a:xfrm flipH="1">
              <a:off x="5253" y="1887"/>
              <a:ext cx="2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208912" name="Group 18">
              <a:extLst>
                <a:ext uri="{FF2B5EF4-FFF2-40B4-BE49-F238E27FC236}">
                  <a16:creationId xmlns:a16="http://schemas.microsoft.com/office/drawing/2014/main" id="{8C4107CB-DB8C-34A6-4E3E-A262CB244640}"/>
                </a:ext>
              </a:extLst>
            </p:cNvPr>
            <p:cNvGrpSpPr>
              <a:grpSpLocks/>
            </p:cNvGrpSpPr>
            <p:nvPr/>
          </p:nvGrpSpPr>
          <p:grpSpPr bwMode="auto">
            <a:xfrm rot="-5400000">
              <a:off x="4881" y="2610"/>
              <a:ext cx="152" cy="354"/>
              <a:chOff x="1536" y="2496"/>
              <a:chExt cx="152" cy="354"/>
            </a:xfrm>
          </p:grpSpPr>
          <p:sp>
            <p:nvSpPr>
              <p:cNvPr id="209122" name="Line 19">
                <a:extLst>
                  <a:ext uri="{FF2B5EF4-FFF2-40B4-BE49-F238E27FC236}">
                    <a16:creationId xmlns:a16="http://schemas.microsoft.com/office/drawing/2014/main" id="{DB585508-1F85-F72E-EA6D-141F58E03975}"/>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3" name="Line 20">
                <a:extLst>
                  <a:ext uri="{FF2B5EF4-FFF2-40B4-BE49-F238E27FC236}">
                    <a16:creationId xmlns:a16="http://schemas.microsoft.com/office/drawing/2014/main" id="{4A48CA26-53F5-1858-D6A8-46DF931C7C17}"/>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4" name="Line 21">
                <a:extLst>
                  <a:ext uri="{FF2B5EF4-FFF2-40B4-BE49-F238E27FC236}">
                    <a16:creationId xmlns:a16="http://schemas.microsoft.com/office/drawing/2014/main" id="{02433C9C-2AAA-2383-A019-8A0AB6D05073}"/>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5" name="Line 22">
                <a:extLst>
                  <a:ext uri="{FF2B5EF4-FFF2-40B4-BE49-F238E27FC236}">
                    <a16:creationId xmlns:a16="http://schemas.microsoft.com/office/drawing/2014/main" id="{C93EA89F-0636-B270-0BD3-D1E61FA3D164}"/>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8913" name="Line 23">
              <a:extLst>
                <a:ext uri="{FF2B5EF4-FFF2-40B4-BE49-F238E27FC236}">
                  <a16:creationId xmlns:a16="http://schemas.microsoft.com/office/drawing/2014/main" id="{334CF2CA-B11E-D866-FF83-67C7569DEE6F}"/>
                </a:ext>
              </a:extLst>
            </p:cNvPr>
            <p:cNvSpPr>
              <a:spLocks noChangeShapeType="1"/>
            </p:cNvSpPr>
            <p:nvPr/>
          </p:nvSpPr>
          <p:spPr bwMode="auto">
            <a:xfrm flipH="1">
              <a:off x="4569" y="2785"/>
              <a:ext cx="23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4" name="Line 24">
              <a:extLst>
                <a:ext uri="{FF2B5EF4-FFF2-40B4-BE49-F238E27FC236}">
                  <a16:creationId xmlns:a16="http://schemas.microsoft.com/office/drawing/2014/main" id="{98208C34-9DA9-0EB5-3B86-5FE9DF3FC751}"/>
                </a:ext>
              </a:extLst>
            </p:cNvPr>
            <p:cNvSpPr>
              <a:spLocks noChangeShapeType="1"/>
            </p:cNvSpPr>
            <p:nvPr/>
          </p:nvSpPr>
          <p:spPr bwMode="auto">
            <a:xfrm flipH="1">
              <a:off x="5121" y="2785"/>
              <a:ext cx="16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5" name="Line 25">
              <a:extLst>
                <a:ext uri="{FF2B5EF4-FFF2-40B4-BE49-F238E27FC236}">
                  <a16:creationId xmlns:a16="http://schemas.microsoft.com/office/drawing/2014/main" id="{31C26279-5BDA-7D07-13E0-49FF39024685}"/>
                </a:ext>
              </a:extLst>
            </p:cNvPr>
            <p:cNvSpPr>
              <a:spLocks noChangeShapeType="1"/>
            </p:cNvSpPr>
            <p:nvPr/>
          </p:nvSpPr>
          <p:spPr bwMode="auto">
            <a:xfrm rot="16200000" flipH="1">
              <a:off x="5098" y="2623"/>
              <a:ext cx="3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6" name="Line 26">
              <a:extLst>
                <a:ext uri="{FF2B5EF4-FFF2-40B4-BE49-F238E27FC236}">
                  <a16:creationId xmlns:a16="http://schemas.microsoft.com/office/drawing/2014/main" id="{60E8DB19-38A4-0082-F6DF-1A0E3A99CCCD}"/>
                </a:ext>
              </a:extLst>
            </p:cNvPr>
            <p:cNvSpPr>
              <a:spLocks noChangeShapeType="1"/>
            </p:cNvSpPr>
            <p:nvPr/>
          </p:nvSpPr>
          <p:spPr bwMode="auto">
            <a:xfrm rot="16200000" flipH="1">
              <a:off x="4451" y="2623"/>
              <a:ext cx="35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7" name="Line 27">
              <a:extLst>
                <a:ext uri="{FF2B5EF4-FFF2-40B4-BE49-F238E27FC236}">
                  <a16:creationId xmlns:a16="http://schemas.microsoft.com/office/drawing/2014/main" id="{5493452D-765E-7D7C-82DB-84B313A664EC}"/>
                </a:ext>
              </a:extLst>
            </p:cNvPr>
            <p:cNvSpPr>
              <a:spLocks noChangeShapeType="1"/>
            </p:cNvSpPr>
            <p:nvPr/>
          </p:nvSpPr>
          <p:spPr bwMode="auto">
            <a:xfrm flipH="1">
              <a:off x="5240" y="2786"/>
              <a:ext cx="24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8" name="Line 28">
              <a:extLst>
                <a:ext uri="{FF2B5EF4-FFF2-40B4-BE49-F238E27FC236}">
                  <a16:creationId xmlns:a16="http://schemas.microsoft.com/office/drawing/2014/main" id="{7537ECEA-BD7A-209C-3E9D-3ACDD36E320A}"/>
                </a:ext>
              </a:extLst>
            </p:cNvPr>
            <p:cNvSpPr>
              <a:spLocks noChangeShapeType="1"/>
            </p:cNvSpPr>
            <p:nvPr/>
          </p:nvSpPr>
          <p:spPr bwMode="auto">
            <a:xfrm flipV="1">
              <a:off x="2709" y="1884"/>
              <a:ext cx="462" cy="9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19" name="Line 29">
              <a:extLst>
                <a:ext uri="{FF2B5EF4-FFF2-40B4-BE49-F238E27FC236}">
                  <a16:creationId xmlns:a16="http://schemas.microsoft.com/office/drawing/2014/main" id="{75005BA6-71EF-A67F-E49C-A8734376AB03}"/>
                </a:ext>
              </a:extLst>
            </p:cNvPr>
            <p:cNvSpPr>
              <a:spLocks noChangeShapeType="1"/>
            </p:cNvSpPr>
            <p:nvPr/>
          </p:nvSpPr>
          <p:spPr bwMode="auto">
            <a:xfrm flipH="1" flipV="1">
              <a:off x="2709" y="1891"/>
              <a:ext cx="466" cy="89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20" name="Line 30">
              <a:extLst>
                <a:ext uri="{FF2B5EF4-FFF2-40B4-BE49-F238E27FC236}">
                  <a16:creationId xmlns:a16="http://schemas.microsoft.com/office/drawing/2014/main" id="{A88700C4-0C3A-BCDB-3594-8E7551A3E12A}"/>
                </a:ext>
              </a:extLst>
            </p:cNvPr>
            <p:cNvSpPr>
              <a:spLocks noChangeShapeType="1"/>
            </p:cNvSpPr>
            <p:nvPr/>
          </p:nvSpPr>
          <p:spPr bwMode="auto">
            <a:xfrm>
              <a:off x="359" y="1888"/>
              <a:ext cx="13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21" name="Line 31">
              <a:extLst>
                <a:ext uri="{FF2B5EF4-FFF2-40B4-BE49-F238E27FC236}">
                  <a16:creationId xmlns:a16="http://schemas.microsoft.com/office/drawing/2014/main" id="{5265CA1B-8497-3F15-BBF7-D46FA15EC57C}"/>
                </a:ext>
              </a:extLst>
            </p:cNvPr>
            <p:cNvSpPr>
              <a:spLocks noChangeShapeType="1"/>
            </p:cNvSpPr>
            <p:nvPr/>
          </p:nvSpPr>
          <p:spPr bwMode="auto">
            <a:xfrm>
              <a:off x="360" y="2790"/>
              <a:ext cx="12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22" name="Oval 32">
              <a:extLst>
                <a:ext uri="{FF2B5EF4-FFF2-40B4-BE49-F238E27FC236}">
                  <a16:creationId xmlns:a16="http://schemas.microsoft.com/office/drawing/2014/main" id="{73FB2EB4-25F6-EC95-B5A9-78F54C4A1CA1}"/>
                </a:ext>
              </a:extLst>
            </p:cNvPr>
            <p:cNvSpPr>
              <a:spLocks noChangeArrowheads="1"/>
            </p:cNvSpPr>
            <p:nvPr/>
          </p:nvSpPr>
          <p:spPr bwMode="auto">
            <a:xfrm>
              <a:off x="316" y="1865"/>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23" name="Oval 33">
              <a:extLst>
                <a:ext uri="{FF2B5EF4-FFF2-40B4-BE49-F238E27FC236}">
                  <a16:creationId xmlns:a16="http://schemas.microsoft.com/office/drawing/2014/main" id="{FB2457D3-A1D3-B725-3390-083349A34A72}"/>
                </a:ext>
              </a:extLst>
            </p:cNvPr>
            <p:cNvSpPr>
              <a:spLocks noChangeArrowheads="1"/>
            </p:cNvSpPr>
            <p:nvPr/>
          </p:nvSpPr>
          <p:spPr bwMode="auto">
            <a:xfrm>
              <a:off x="317" y="2765"/>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24" name="Oval 34">
              <a:extLst>
                <a:ext uri="{FF2B5EF4-FFF2-40B4-BE49-F238E27FC236}">
                  <a16:creationId xmlns:a16="http://schemas.microsoft.com/office/drawing/2014/main" id="{70318D58-3AB5-ABBD-2AFE-D6D889FD18E3}"/>
                </a:ext>
              </a:extLst>
            </p:cNvPr>
            <p:cNvSpPr>
              <a:spLocks noChangeArrowheads="1"/>
            </p:cNvSpPr>
            <p:nvPr/>
          </p:nvSpPr>
          <p:spPr bwMode="auto">
            <a:xfrm>
              <a:off x="5488" y="1863"/>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25" name="Oval 35">
              <a:extLst>
                <a:ext uri="{FF2B5EF4-FFF2-40B4-BE49-F238E27FC236}">
                  <a16:creationId xmlns:a16="http://schemas.microsoft.com/office/drawing/2014/main" id="{B8430EB7-2F9F-8DB6-637E-716049B87F2C}"/>
                </a:ext>
              </a:extLst>
            </p:cNvPr>
            <p:cNvSpPr>
              <a:spLocks noChangeArrowheads="1"/>
            </p:cNvSpPr>
            <p:nvPr/>
          </p:nvSpPr>
          <p:spPr bwMode="auto">
            <a:xfrm>
              <a:off x="5477" y="2761"/>
              <a:ext cx="48" cy="48"/>
            </a:xfrm>
            <a:prstGeom prst="ellipse">
              <a:avLst/>
            </a:prstGeom>
            <a:solidFill>
              <a:schemeClr val="bg1"/>
            </a:solidFill>
            <a:ln w="254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08926" name="Group 36">
              <a:extLst>
                <a:ext uri="{FF2B5EF4-FFF2-40B4-BE49-F238E27FC236}">
                  <a16:creationId xmlns:a16="http://schemas.microsoft.com/office/drawing/2014/main" id="{496F04B7-1BC8-8D09-CA70-7976B1F891E4}"/>
                </a:ext>
              </a:extLst>
            </p:cNvPr>
            <p:cNvGrpSpPr>
              <a:grpSpLocks/>
            </p:cNvGrpSpPr>
            <p:nvPr/>
          </p:nvGrpSpPr>
          <p:grpSpPr bwMode="auto">
            <a:xfrm rot="-5400000">
              <a:off x="2185" y="1714"/>
              <a:ext cx="152" cy="354"/>
              <a:chOff x="1536" y="2496"/>
              <a:chExt cx="152" cy="354"/>
            </a:xfrm>
          </p:grpSpPr>
          <p:sp>
            <p:nvSpPr>
              <p:cNvPr id="209118" name="Line 37">
                <a:extLst>
                  <a:ext uri="{FF2B5EF4-FFF2-40B4-BE49-F238E27FC236}">
                    <a16:creationId xmlns:a16="http://schemas.microsoft.com/office/drawing/2014/main" id="{606989D8-C59D-5906-318F-7F6D621B0C45}"/>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19" name="Line 38">
                <a:extLst>
                  <a:ext uri="{FF2B5EF4-FFF2-40B4-BE49-F238E27FC236}">
                    <a16:creationId xmlns:a16="http://schemas.microsoft.com/office/drawing/2014/main" id="{A6A900D4-3719-D85F-B170-206DD7DC0754}"/>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0" name="Line 39">
                <a:extLst>
                  <a:ext uri="{FF2B5EF4-FFF2-40B4-BE49-F238E27FC236}">
                    <a16:creationId xmlns:a16="http://schemas.microsoft.com/office/drawing/2014/main" id="{EEB3C33F-CB44-435A-63C0-FBFA4225E56F}"/>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21" name="Line 40">
                <a:extLst>
                  <a:ext uri="{FF2B5EF4-FFF2-40B4-BE49-F238E27FC236}">
                    <a16:creationId xmlns:a16="http://schemas.microsoft.com/office/drawing/2014/main" id="{D88FBC81-1382-F155-58EA-611BDBD11E87}"/>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8927" name="Freeform 41">
              <a:extLst>
                <a:ext uri="{FF2B5EF4-FFF2-40B4-BE49-F238E27FC236}">
                  <a16:creationId xmlns:a16="http://schemas.microsoft.com/office/drawing/2014/main" id="{6AC2A5D0-2E78-82CF-87FC-7FA8E5500261}"/>
                </a:ext>
              </a:extLst>
            </p:cNvPr>
            <p:cNvSpPr>
              <a:spLocks/>
            </p:cNvSpPr>
            <p:nvPr/>
          </p:nvSpPr>
          <p:spPr bwMode="auto">
            <a:xfrm rot="-5400000">
              <a:off x="591" y="1680"/>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28" name="Line 42">
              <a:extLst>
                <a:ext uri="{FF2B5EF4-FFF2-40B4-BE49-F238E27FC236}">
                  <a16:creationId xmlns:a16="http://schemas.microsoft.com/office/drawing/2014/main" id="{6D2CBE36-696E-430E-B338-115E016B3AED}"/>
                </a:ext>
              </a:extLst>
            </p:cNvPr>
            <p:cNvSpPr>
              <a:spLocks noChangeShapeType="1"/>
            </p:cNvSpPr>
            <p:nvPr/>
          </p:nvSpPr>
          <p:spPr bwMode="auto">
            <a:xfrm flipH="1">
              <a:off x="1912" y="1889"/>
              <a:ext cx="23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29" name="Line 43">
              <a:extLst>
                <a:ext uri="{FF2B5EF4-FFF2-40B4-BE49-F238E27FC236}">
                  <a16:creationId xmlns:a16="http://schemas.microsoft.com/office/drawing/2014/main" id="{201B09E7-016C-F16A-F87A-940E632488A1}"/>
                </a:ext>
              </a:extLst>
            </p:cNvPr>
            <p:cNvSpPr>
              <a:spLocks noChangeShapeType="1"/>
            </p:cNvSpPr>
            <p:nvPr/>
          </p:nvSpPr>
          <p:spPr bwMode="auto">
            <a:xfrm flipH="1">
              <a:off x="2408" y="1889"/>
              <a:ext cx="30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30" name="Line 44">
              <a:extLst>
                <a:ext uri="{FF2B5EF4-FFF2-40B4-BE49-F238E27FC236}">
                  <a16:creationId xmlns:a16="http://schemas.microsoft.com/office/drawing/2014/main" id="{09B607FA-588A-BDE5-2B44-DDEA3F65EEC8}"/>
                </a:ext>
              </a:extLst>
            </p:cNvPr>
            <p:cNvSpPr>
              <a:spLocks noChangeShapeType="1"/>
            </p:cNvSpPr>
            <p:nvPr/>
          </p:nvSpPr>
          <p:spPr bwMode="auto">
            <a:xfrm rot="16200000" flipH="1">
              <a:off x="2422" y="2056"/>
              <a:ext cx="3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31" name="Line 45">
              <a:extLst>
                <a:ext uri="{FF2B5EF4-FFF2-40B4-BE49-F238E27FC236}">
                  <a16:creationId xmlns:a16="http://schemas.microsoft.com/office/drawing/2014/main" id="{074F8954-D611-9390-F39B-D9F0B3414038}"/>
                </a:ext>
              </a:extLst>
            </p:cNvPr>
            <p:cNvSpPr>
              <a:spLocks noChangeShapeType="1"/>
            </p:cNvSpPr>
            <p:nvPr/>
          </p:nvSpPr>
          <p:spPr bwMode="auto">
            <a:xfrm rot="16200000" flipH="1">
              <a:off x="1755" y="2060"/>
              <a:ext cx="3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32" name="Line 46">
              <a:extLst>
                <a:ext uri="{FF2B5EF4-FFF2-40B4-BE49-F238E27FC236}">
                  <a16:creationId xmlns:a16="http://schemas.microsoft.com/office/drawing/2014/main" id="{88782B74-4F11-285E-4E42-A41FE0A17386}"/>
                </a:ext>
              </a:extLst>
            </p:cNvPr>
            <p:cNvSpPr>
              <a:spLocks noChangeShapeType="1"/>
            </p:cNvSpPr>
            <p:nvPr/>
          </p:nvSpPr>
          <p:spPr bwMode="auto">
            <a:xfrm flipH="1">
              <a:off x="1800" y="1889"/>
              <a:ext cx="1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208933" name="Group 47">
              <a:extLst>
                <a:ext uri="{FF2B5EF4-FFF2-40B4-BE49-F238E27FC236}">
                  <a16:creationId xmlns:a16="http://schemas.microsoft.com/office/drawing/2014/main" id="{DFE58607-ED6D-CDEA-36A6-EB13A35BE2FF}"/>
                </a:ext>
              </a:extLst>
            </p:cNvPr>
            <p:cNvGrpSpPr>
              <a:grpSpLocks/>
            </p:cNvGrpSpPr>
            <p:nvPr/>
          </p:nvGrpSpPr>
          <p:grpSpPr bwMode="auto">
            <a:xfrm flipH="1">
              <a:off x="912" y="2160"/>
              <a:ext cx="255" cy="343"/>
              <a:chOff x="2064" y="2112"/>
              <a:chExt cx="255" cy="343"/>
            </a:xfrm>
          </p:grpSpPr>
          <p:sp>
            <p:nvSpPr>
              <p:cNvPr id="209111" name="Line 48">
                <a:extLst>
                  <a:ext uri="{FF2B5EF4-FFF2-40B4-BE49-F238E27FC236}">
                    <a16:creationId xmlns:a16="http://schemas.microsoft.com/office/drawing/2014/main" id="{8D5A6615-CD7C-BB60-A007-C046B16692C7}"/>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112" name="Line 49">
                <a:extLst>
                  <a:ext uri="{FF2B5EF4-FFF2-40B4-BE49-F238E27FC236}">
                    <a16:creationId xmlns:a16="http://schemas.microsoft.com/office/drawing/2014/main" id="{E2FBF59E-464E-530B-28D8-210971C9CD49}"/>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3" name="Line 50">
                <a:extLst>
                  <a:ext uri="{FF2B5EF4-FFF2-40B4-BE49-F238E27FC236}">
                    <a16:creationId xmlns:a16="http://schemas.microsoft.com/office/drawing/2014/main" id="{3CE8433C-B824-0814-86D2-9BE4077C50AC}"/>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4" name="Line 51">
                <a:extLst>
                  <a:ext uri="{FF2B5EF4-FFF2-40B4-BE49-F238E27FC236}">
                    <a16:creationId xmlns:a16="http://schemas.microsoft.com/office/drawing/2014/main" id="{AB19A294-E90A-251D-040A-6A228316EE2E}"/>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5" name="Line 52">
                <a:extLst>
                  <a:ext uri="{FF2B5EF4-FFF2-40B4-BE49-F238E27FC236}">
                    <a16:creationId xmlns:a16="http://schemas.microsoft.com/office/drawing/2014/main" id="{700675CB-5F7A-8A67-0D49-EBA282245A8A}"/>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6" name="Line 53">
                <a:extLst>
                  <a:ext uri="{FF2B5EF4-FFF2-40B4-BE49-F238E27FC236}">
                    <a16:creationId xmlns:a16="http://schemas.microsoft.com/office/drawing/2014/main" id="{816D9D46-AD42-AF11-4C00-56BF17AF0C70}"/>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7" name="Line 54">
                <a:extLst>
                  <a:ext uri="{FF2B5EF4-FFF2-40B4-BE49-F238E27FC236}">
                    <a16:creationId xmlns:a16="http://schemas.microsoft.com/office/drawing/2014/main" id="{4D68DB88-5318-3EB0-9F47-F6F2E6A634AA}"/>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8934" name="Line 55">
              <a:extLst>
                <a:ext uri="{FF2B5EF4-FFF2-40B4-BE49-F238E27FC236}">
                  <a16:creationId xmlns:a16="http://schemas.microsoft.com/office/drawing/2014/main" id="{2222BBEE-BBB6-9D40-BA04-8FF99644C4E7}"/>
                </a:ext>
              </a:extLst>
            </p:cNvPr>
            <p:cNvSpPr>
              <a:spLocks noChangeShapeType="1"/>
            </p:cNvSpPr>
            <p:nvPr/>
          </p:nvSpPr>
          <p:spPr bwMode="auto">
            <a:xfrm flipH="1">
              <a:off x="828" y="1890"/>
              <a:ext cx="74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35" name="Line 56">
              <a:extLst>
                <a:ext uri="{FF2B5EF4-FFF2-40B4-BE49-F238E27FC236}">
                  <a16:creationId xmlns:a16="http://schemas.microsoft.com/office/drawing/2014/main" id="{D921E538-053D-645A-524F-71D070E87B0E}"/>
                </a:ext>
              </a:extLst>
            </p:cNvPr>
            <p:cNvSpPr>
              <a:spLocks noChangeShapeType="1"/>
            </p:cNvSpPr>
            <p:nvPr/>
          </p:nvSpPr>
          <p:spPr bwMode="auto">
            <a:xfrm rot="16200000" flipH="1">
              <a:off x="739" y="2617"/>
              <a:ext cx="34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36" name="Line 57">
              <a:extLst>
                <a:ext uri="{FF2B5EF4-FFF2-40B4-BE49-F238E27FC236}">
                  <a16:creationId xmlns:a16="http://schemas.microsoft.com/office/drawing/2014/main" id="{901780F8-3B78-DC6C-F261-E992F7F43BBA}"/>
                </a:ext>
              </a:extLst>
            </p:cNvPr>
            <p:cNvSpPr>
              <a:spLocks noChangeShapeType="1"/>
            </p:cNvSpPr>
            <p:nvPr/>
          </p:nvSpPr>
          <p:spPr bwMode="auto">
            <a:xfrm flipH="1">
              <a:off x="1797" y="2790"/>
              <a:ext cx="1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208937" name="Group 58">
              <a:extLst>
                <a:ext uri="{FF2B5EF4-FFF2-40B4-BE49-F238E27FC236}">
                  <a16:creationId xmlns:a16="http://schemas.microsoft.com/office/drawing/2014/main" id="{7EEE5F50-7A75-04A0-3F22-4F994D88BC59}"/>
                </a:ext>
              </a:extLst>
            </p:cNvPr>
            <p:cNvGrpSpPr>
              <a:grpSpLocks/>
            </p:cNvGrpSpPr>
            <p:nvPr/>
          </p:nvGrpSpPr>
          <p:grpSpPr bwMode="auto">
            <a:xfrm>
              <a:off x="1533" y="1887"/>
              <a:ext cx="343" cy="255"/>
              <a:chOff x="3472" y="2576"/>
              <a:chExt cx="343" cy="255"/>
            </a:xfrm>
          </p:grpSpPr>
          <p:sp>
            <p:nvSpPr>
              <p:cNvPr id="209104" name="Line 59">
                <a:extLst>
                  <a:ext uri="{FF2B5EF4-FFF2-40B4-BE49-F238E27FC236}">
                    <a16:creationId xmlns:a16="http://schemas.microsoft.com/office/drawing/2014/main" id="{361C7CFD-758A-3C52-DC40-605AE1A5F54C}"/>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105" name="Line 60">
                <a:extLst>
                  <a:ext uri="{FF2B5EF4-FFF2-40B4-BE49-F238E27FC236}">
                    <a16:creationId xmlns:a16="http://schemas.microsoft.com/office/drawing/2014/main" id="{30029A69-4461-24BE-DB21-71F4A2BFB70B}"/>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06" name="Line 61">
                <a:extLst>
                  <a:ext uri="{FF2B5EF4-FFF2-40B4-BE49-F238E27FC236}">
                    <a16:creationId xmlns:a16="http://schemas.microsoft.com/office/drawing/2014/main" id="{6A1CDCE8-3CCC-6A31-673B-6BDE14E3F4A9}"/>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07" name="Line 62">
                <a:extLst>
                  <a:ext uri="{FF2B5EF4-FFF2-40B4-BE49-F238E27FC236}">
                    <a16:creationId xmlns:a16="http://schemas.microsoft.com/office/drawing/2014/main" id="{A1E6E00A-6AD9-39DC-929B-A09E17E48BED}"/>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08" name="Line 63">
                <a:extLst>
                  <a:ext uri="{FF2B5EF4-FFF2-40B4-BE49-F238E27FC236}">
                    <a16:creationId xmlns:a16="http://schemas.microsoft.com/office/drawing/2014/main" id="{7CF36E64-C158-7150-3201-719974524418}"/>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09" name="Line 64">
                <a:extLst>
                  <a:ext uri="{FF2B5EF4-FFF2-40B4-BE49-F238E27FC236}">
                    <a16:creationId xmlns:a16="http://schemas.microsoft.com/office/drawing/2014/main" id="{A8E37C41-0BB4-692B-3D3A-F67987A3D0A1}"/>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10" name="Line 65">
                <a:extLst>
                  <a:ext uri="{FF2B5EF4-FFF2-40B4-BE49-F238E27FC236}">
                    <a16:creationId xmlns:a16="http://schemas.microsoft.com/office/drawing/2014/main" id="{65F863FC-47F4-6BB6-B4ED-C2C81AEF9411}"/>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8938" name="Freeform 66">
              <a:extLst>
                <a:ext uri="{FF2B5EF4-FFF2-40B4-BE49-F238E27FC236}">
                  <a16:creationId xmlns:a16="http://schemas.microsoft.com/office/drawing/2014/main" id="{873D801F-0FD1-1687-7878-28E1718D69D7}"/>
                </a:ext>
              </a:extLst>
            </p:cNvPr>
            <p:cNvSpPr>
              <a:spLocks/>
            </p:cNvSpPr>
            <p:nvPr/>
          </p:nvSpPr>
          <p:spPr bwMode="auto">
            <a:xfrm rot="-5400000">
              <a:off x="590" y="2581"/>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39" name="Line 67">
              <a:extLst>
                <a:ext uri="{FF2B5EF4-FFF2-40B4-BE49-F238E27FC236}">
                  <a16:creationId xmlns:a16="http://schemas.microsoft.com/office/drawing/2014/main" id="{34FDD7A4-466A-5A25-AD3E-E80E3E07C49D}"/>
                </a:ext>
              </a:extLst>
            </p:cNvPr>
            <p:cNvSpPr>
              <a:spLocks noChangeShapeType="1"/>
            </p:cNvSpPr>
            <p:nvPr/>
          </p:nvSpPr>
          <p:spPr bwMode="auto">
            <a:xfrm flipH="1">
              <a:off x="821" y="2789"/>
              <a:ext cx="7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40" name="Text Box 68">
              <a:extLst>
                <a:ext uri="{FF2B5EF4-FFF2-40B4-BE49-F238E27FC236}">
                  <a16:creationId xmlns:a16="http://schemas.microsoft.com/office/drawing/2014/main" id="{58D19086-56EB-7CDB-89D9-0C52A5253E4B}"/>
                </a:ext>
              </a:extLst>
            </p:cNvPr>
            <p:cNvSpPr txBox="1">
              <a:spLocks noChangeArrowheads="1"/>
            </p:cNvSpPr>
            <p:nvPr/>
          </p:nvSpPr>
          <p:spPr bwMode="auto">
            <a:xfrm>
              <a:off x="1475" y="2208"/>
              <a:ext cx="2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grpSp>
          <p:nvGrpSpPr>
            <p:cNvPr id="208941" name="Group 69">
              <a:extLst>
                <a:ext uri="{FF2B5EF4-FFF2-40B4-BE49-F238E27FC236}">
                  <a16:creationId xmlns:a16="http://schemas.microsoft.com/office/drawing/2014/main" id="{9E7EEC55-7216-C4E7-1931-C56D2ECB5D80}"/>
                </a:ext>
              </a:extLst>
            </p:cNvPr>
            <p:cNvGrpSpPr>
              <a:grpSpLocks/>
            </p:cNvGrpSpPr>
            <p:nvPr/>
          </p:nvGrpSpPr>
          <p:grpSpPr bwMode="auto">
            <a:xfrm>
              <a:off x="1135" y="2211"/>
              <a:ext cx="234" cy="231"/>
              <a:chOff x="750" y="1854"/>
              <a:chExt cx="234" cy="231"/>
            </a:xfrm>
          </p:grpSpPr>
          <p:sp>
            <p:nvSpPr>
              <p:cNvPr id="209102" name="Text Box 70">
                <a:extLst>
                  <a:ext uri="{FF2B5EF4-FFF2-40B4-BE49-F238E27FC236}">
                    <a16:creationId xmlns:a16="http://schemas.microsoft.com/office/drawing/2014/main" id="{CB2200B5-3437-628C-503B-F0A420031729}"/>
                  </a:ext>
                </a:extLst>
              </p:cNvPr>
              <p:cNvSpPr txBox="1">
                <a:spLocks noChangeArrowheads="1"/>
              </p:cNvSpPr>
              <p:nvPr/>
            </p:nvSpPr>
            <p:spPr bwMode="auto">
              <a:xfrm>
                <a:off x="750" y="1854"/>
                <a:ext cx="2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sp>
            <p:nvSpPr>
              <p:cNvPr id="209103" name="Line 71">
                <a:extLst>
                  <a:ext uri="{FF2B5EF4-FFF2-40B4-BE49-F238E27FC236}">
                    <a16:creationId xmlns:a16="http://schemas.microsoft.com/office/drawing/2014/main" id="{686D94F9-F022-31F6-153A-554818D1B44B}"/>
                  </a:ext>
                </a:extLst>
              </p:cNvPr>
              <p:cNvSpPr>
                <a:spLocks noChangeShapeType="1"/>
              </p:cNvSpPr>
              <p:nvPr/>
            </p:nvSpPr>
            <p:spPr bwMode="auto">
              <a:xfrm flipH="1">
                <a:off x="816" y="1895"/>
                <a:ext cx="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208942" name="Group 72">
              <a:extLst>
                <a:ext uri="{FF2B5EF4-FFF2-40B4-BE49-F238E27FC236}">
                  <a16:creationId xmlns:a16="http://schemas.microsoft.com/office/drawing/2014/main" id="{8221B887-3F10-3CB2-E6D3-F527CB2EC73A}"/>
                </a:ext>
              </a:extLst>
            </p:cNvPr>
            <p:cNvGrpSpPr>
              <a:grpSpLocks/>
            </p:cNvGrpSpPr>
            <p:nvPr/>
          </p:nvGrpSpPr>
          <p:grpSpPr bwMode="auto">
            <a:xfrm rot="-5400000">
              <a:off x="2191" y="2618"/>
              <a:ext cx="152" cy="354"/>
              <a:chOff x="1536" y="2496"/>
              <a:chExt cx="152" cy="354"/>
            </a:xfrm>
          </p:grpSpPr>
          <p:sp>
            <p:nvSpPr>
              <p:cNvPr id="209098" name="Line 73">
                <a:extLst>
                  <a:ext uri="{FF2B5EF4-FFF2-40B4-BE49-F238E27FC236}">
                    <a16:creationId xmlns:a16="http://schemas.microsoft.com/office/drawing/2014/main" id="{A28A0CCB-03E3-2234-5128-88AB93F3AEE2}"/>
                  </a:ext>
                </a:extLst>
              </p:cNvPr>
              <p:cNvSpPr>
                <a:spLocks noChangeShapeType="1"/>
              </p:cNvSpPr>
              <p:nvPr/>
            </p:nvSpPr>
            <p:spPr bwMode="auto">
              <a:xfrm flipH="1">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99" name="Line 74">
                <a:extLst>
                  <a:ext uri="{FF2B5EF4-FFF2-40B4-BE49-F238E27FC236}">
                    <a16:creationId xmlns:a16="http://schemas.microsoft.com/office/drawing/2014/main" id="{D4C0F58E-BA58-8117-C4A6-0D862BDC1EDE}"/>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00" name="Line 75">
                <a:extLst>
                  <a:ext uri="{FF2B5EF4-FFF2-40B4-BE49-F238E27FC236}">
                    <a16:creationId xmlns:a16="http://schemas.microsoft.com/office/drawing/2014/main" id="{BDFD551B-180A-6AC4-4C0A-6EB6A7D013E7}"/>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101" name="Line 76">
                <a:extLst>
                  <a:ext uri="{FF2B5EF4-FFF2-40B4-BE49-F238E27FC236}">
                    <a16:creationId xmlns:a16="http://schemas.microsoft.com/office/drawing/2014/main" id="{1D7AEDEE-9A19-EBCA-63A9-DEA5773A247E}"/>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8943" name="Line 77">
              <a:extLst>
                <a:ext uri="{FF2B5EF4-FFF2-40B4-BE49-F238E27FC236}">
                  <a16:creationId xmlns:a16="http://schemas.microsoft.com/office/drawing/2014/main" id="{0A7D308E-6F34-BC81-5754-6222E9A253DB}"/>
                </a:ext>
              </a:extLst>
            </p:cNvPr>
            <p:cNvSpPr>
              <a:spLocks noChangeShapeType="1"/>
            </p:cNvSpPr>
            <p:nvPr/>
          </p:nvSpPr>
          <p:spPr bwMode="auto">
            <a:xfrm flipH="1">
              <a:off x="1914" y="2793"/>
              <a:ext cx="23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44" name="Line 78">
              <a:extLst>
                <a:ext uri="{FF2B5EF4-FFF2-40B4-BE49-F238E27FC236}">
                  <a16:creationId xmlns:a16="http://schemas.microsoft.com/office/drawing/2014/main" id="{D3A1363E-B484-F5AD-6630-18D649858C4E}"/>
                </a:ext>
              </a:extLst>
            </p:cNvPr>
            <p:cNvSpPr>
              <a:spLocks noChangeShapeType="1"/>
            </p:cNvSpPr>
            <p:nvPr/>
          </p:nvSpPr>
          <p:spPr bwMode="auto">
            <a:xfrm flipH="1">
              <a:off x="2410" y="2793"/>
              <a:ext cx="3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45" name="Line 79">
              <a:extLst>
                <a:ext uri="{FF2B5EF4-FFF2-40B4-BE49-F238E27FC236}">
                  <a16:creationId xmlns:a16="http://schemas.microsoft.com/office/drawing/2014/main" id="{F3AE7074-9CCE-B518-1C14-4552BEED68AC}"/>
                </a:ext>
              </a:extLst>
            </p:cNvPr>
            <p:cNvSpPr>
              <a:spLocks noChangeShapeType="1"/>
            </p:cNvSpPr>
            <p:nvPr/>
          </p:nvSpPr>
          <p:spPr bwMode="auto">
            <a:xfrm rot="16200000" flipH="1">
              <a:off x="2420" y="2626"/>
              <a:ext cx="35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46" name="Line 80">
              <a:extLst>
                <a:ext uri="{FF2B5EF4-FFF2-40B4-BE49-F238E27FC236}">
                  <a16:creationId xmlns:a16="http://schemas.microsoft.com/office/drawing/2014/main" id="{7E6C0746-EF74-519A-9E2E-891865B3B580}"/>
                </a:ext>
              </a:extLst>
            </p:cNvPr>
            <p:cNvSpPr>
              <a:spLocks noChangeShapeType="1"/>
            </p:cNvSpPr>
            <p:nvPr/>
          </p:nvSpPr>
          <p:spPr bwMode="auto">
            <a:xfrm rot="16200000" flipH="1">
              <a:off x="1752" y="2630"/>
              <a:ext cx="35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208947" name="Group 81">
              <a:extLst>
                <a:ext uri="{FF2B5EF4-FFF2-40B4-BE49-F238E27FC236}">
                  <a16:creationId xmlns:a16="http://schemas.microsoft.com/office/drawing/2014/main" id="{05773EBF-C587-B36C-6C3D-A6F4BD72AD01}"/>
                </a:ext>
              </a:extLst>
            </p:cNvPr>
            <p:cNvGrpSpPr>
              <a:grpSpLocks/>
            </p:cNvGrpSpPr>
            <p:nvPr/>
          </p:nvGrpSpPr>
          <p:grpSpPr bwMode="auto">
            <a:xfrm flipV="1">
              <a:off x="1532" y="2537"/>
              <a:ext cx="343" cy="255"/>
              <a:chOff x="3472" y="2576"/>
              <a:chExt cx="343" cy="255"/>
            </a:xfrm>
          </p:grpSpPr>
          <p:sp>
            <p:nvSpPr>
              <p:cNvPr id="209091" name="Line 82">
                <a:extLst>
                  <a:ext uri="{FF2B5EF4-FFF2-40B4-BE49-F238E27FC236}">
                    <a16:creationId xmlns:a16="http://schemas.microsoft.com/office/drawing/2014/main" id="{196B9475-043E-5B9B-42B9-E34E3F879EF5}"/>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092" name="Line 83">
                <a:extLst>
                  <a:ext uri="{FF2B5EF4-FFF2-40B4-BE49-F238E27FC236}">
                    <a16:creationId xmlns:a16="http://schemas.microsoft.com/office/drawing/2014/main" id="{98F2B3BD-879D-4F7D-84B2-1CC6A858B1FD}"/>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3" name="Line 84">
                <a:extLst>
                  <a:ext uri="{FF2B5EF4-FFF2-40B4-BE49-F238E27FC236}">
                    <a16:creationId xmlns:a16="http://schemas.microsoft.com/office/drawing/2014/main" id="{66204A30-C6C5-B6F9-724E-DE37705E2A15}"/>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4" name="Line 85">
                <a:extLst>
                  <a:ext uri="{FF2B5EF4-FFF2-40B4-BE49-F238E27FC236}">
                    <a16:creationId xmlns:a16="http://schemas.microsoft.com/office/drawing/2014/main" id="{D6F71B96-3CD5-6CC0-D7DC-5861990B386A}"/>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5" name="Line 86">
                <a:extLst>
                  <a:ext uri="{FF2B5EF4-FFF2-40B4-BE49-F238E27FC236}">
                    <a16:creationId xmlns:a16="http://schemas.microsoft.com/office/drawing/2014/main" id="{6AC6E07B-DCAB-FD54-A54C-9919AFD48B25}"/>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6" name="Line 87">
                <a:extLst>
                  <a:ext uri="{FF2B5EF4-FFF2-40B4-BE49-F238E27FC236}">
                    <a16:creationId xmlns:a16="http://schemas.microsoft.com/office/drawing/2014/main" id="{310EF764-C1B9-D00C-FD31-FC947E734D22}"/>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97" name="Line 88">
                <a:extLst>
                  <a:ext uri="{FF2B5EF4-FFF2-40B4-BE49-F238E27FC236}">
                    <a16:creationId xmlns:a16="http://schemas.microsoft.com/office/drawing/2014/main" id="{DFF02FA6-3959-9CBE-D792-A2375DE00113}"/>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8948" name="Line 89">
              <a:extLst>
                <a:ext uri="{FF2B5EF4-FFF2-40B4-BE49-F238E27FC236}">
                  <a16:creationId xmlns:a16="http://schemas.microsoft.com/office/drawing/2014/main" id="{C4B8FDEC-DC0F-EC9D-FE0A-E66DEC058C57}"/>
                </a:ext>
              </a:extLst>
            </p:cNvPr>
            <p:cNvSpPr>
              <a:spLocks noChangeShapeType="1"/>
            </p:cNvSpPr>
            <p:nvPr/>
          </p:nvSpPr>
          <p:spPr bwMode="auto">
            <a:xfrm flipV="1">
              <a:off x="5277" y="1098"/>
              <a:ext cx="0" cy="7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49" name="Freeform 90">
              <a:extLst>
                <a:ext uri="{FF2B5EF4-FFF2-40B4-BE49-F238E27FC236}">
                  <a16:creationId xmlns:a16="http://schemas.microsoft.com/office/drawing/2014/main" id="{B6ED8E50-4AD4-0C1D-5360-911533E0CCDF}"/>
                </a:ext>
              </a:extLst>
            </p:cNvPr>
            <p:cNvSpPr>
              <a:spLocks/>
            </p:cNvSpPr>
            <p:nvPr/>
          </p:nvSpPr>
          <p:spPr bwMode="auto">
            <a:xfrm rot="-5400000">
              <a:off x="4661" y="1223"/>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50" name="Line 91">
              <a:extLst>
                <a:ext uri="{FF2B5EF4-FFF2-40B4-BE49-F238E27FC236}">
                  <a16:creationId xmlns:a16="http://schemas.microsoft.com/office/drawing/2014/main" id="{045338CB-2184-01A0-14F4-E551BC6C89A0}"/>
                </a:ext>
              </a:extLst>
            </p:cNvPr>
            <p:cNvSpPr>
              <a:spLocks noChangeShapeType="1"/>
            </p:cNvSpPr>
            <p:nvPr/>
          </p:nvSpPr>
          <p:spPr bwMode="auto">
            <a:xfrm flipH="1">
              <a:off x="4187" y="1431"/>
              <a:ext cx="37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1" name="Line 92">
              <a:extLst>
                <a:ext uri="{FF2B5EF4-FFF2-40B4-BE49-F238E27FC236}">
                  <a16:creationId xmlns:a16="http://schemas.microsoft.com/office/drawing/2014/main" id="{9E652865-CC6C-1C2C-F871-6C2971D26F6F}"/>
                </a:ext>
              </a:extLst>
            </p:cNvPr>
            <p:cNvSpPr>
              <a:spLocks noChangeShapeType="1"/>
            </p:cNvSpPr>
            <p:nvPr/>
          </p:nvSpPr>
          <p:spPr bwMode="auto">
            <a:xfrm flipH="1">
              <a:off x="4892" y="1432"/>
              <a:ext cx="38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2" name="Line 93">
              <a:extLst>
                <a:ext uri="{FF2B5EF4-FFF2-40B4-BE49-F238E27FC236}">
                  <a16:creationId xmlns:a16="http://schemas.microsoft.com/office/drawing/2014/main" id="{DA7AD385-DB72-05C6-1AB6-088DCA06A2FC}"/>
                </a:ext>
              </a:extLst>
            </p:cNvPr>
            <p:cNvSpPr>
              <a:spLocks noChangeShapeType="1"/>
            </p:cNvSpPr>
            <p:nvPr/>
          </p:nvSpPr>
          <p:spPr bwMode="auto">
            <a:xfrm flipV="1">
              <a:off x="4196" y="1427"/>
              <a:ext cx="0" cy="45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3" name="Freeform 94">
              <a:extLst>
                <a:ext uri="{FF2B5EF4-FFF2-40B4-BE49-F238E27FC236}">
                  <a16:creationId xmlns:a16="http://schemas.microsoft.com/office/drawing/2014/main" id="{19324A9A-69FE-AC64-3E06-812D94AC66EF}"/>
                </a:ext>
              </a:extLst>
            </p:cNvPr>
            <p:cNvSpPr>
              <a:spLocks/>
            </p:cNvSpPr>
            <p:nvPr/>
          </p:nvSpPr>
          <p:spPr bwMode="auto">
            <a:xfrm rot="-5400000">
              <a:off x="3244" y="896"/>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54" name="Line 95">
              <a:extLst>
                <a:ext uri="{FF2B5EF4-FFF2-40B4-BE49-F238E27FC236}">
                  <a16:creationId xmlns:a16="http://schemas.microsoft.com/office/drawing/2014/main" id="{07174078-D7F0-A5E5-0EA3-F5A0233478BE}"/>
                </a:ext>
              </a:extLst>
            </p:cNvPr>
            <p:cNvSpPr>
              <a:spLocks noChangeShapeType="1"/>
            </p:cNvSpPr>
            <p:nvPr/>
          </p:nvSpPr>
          <p:spPr bwMode="auto">
            <a:xfrm flipH="1">
              <a:off x="3469" y="1105"/>
              <a:ext cx="18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5" name="Line 96">
              <a:extLst>
                <a:ext uri="{FF2B5EF4-FFF2-40B4-BE49-F238E27FC236}">
                  <a16:creationId xmlns:a16="http://schemas.microsoft.com/office/drawing/2014/main" id="{E894B647-89F7-166F-7989-D1E17A892847}"/>
                </a:ext>
              </a:extLst>
            </p:cNvPr>
            <p:cNvSpPr>
              <a:spLocks noChangeShapeType="1"/>
            </p:cNvSpPr>
            <p:nvPr/>
          </p:nvSpPr>
          <p:spPr bwMode="auto">
            <a:xfrm flipH="1">
              <a:off x="1458" y="1104"/>
              <a:ext cx="168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6" name="Line 97">
              <a:extLst>
                <a:ext uri="{FF2B5EF4-FFF2-40B4-BE49-F238E27FC236}">
                  <a16:creationId xmlns:a16="http://schemas.microsoft.com/office/drawing/2014/main" id="{13AD2D89-49E5-E4F4-681B-3ED897CC730D}"/>
                </a:ext>
              </a:extLst>
            </p:cNvPr>
            <p:cNvSpPr>
              <a:spLocks noChangeShapeType="1"/>
            </p:cNvSpPr>
            <p:nvPr/>
          </p:nvSpPr>
          <p:spPr bwMode="auto">
            <a:xfrm flipV="1">
              <a:off x="1469" y="1106"/>
              <a:ext cx="0" cy="7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7" name="Line 98">
              <a:extLst>
                <a:ext uri="{FF2B5EF4-FFF2-40B4-BE49-F238E27FC236}">
                  <a16:creationId xmlns:a16="http://schemas.microsoft.com/office/drawing/2014/main" id="{A292D377-EF7E-91CD-3928-182B641D4330}"/>
                </a:ext>
              </a:extLst>
            </p:cNvPr>
            <p:cNvSpPr>
              <a:spLocks noChangeShapeType="1"/>
            </p:cNvSpPr>
            <p:nvPr/>
          </p:nvSpPr>
          <p:spPr bwMode="auto">
            <a:xfrm>
              <a:off x="5276" y="2793"/>
              <a:ext cx="0" cy="78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58" name="Freeform 99">
              <a:extLst>
                <a:ext uri="{FF2B5EF4-FFF2-40B4-BE49-F238E27FC236}">
                  <a16:creationId xmlns:a16="http://schemas.microsoft.com/office/drawing/2014/main" id="{DAC4DAD3-3FC4-B597-5CCD-D3638FB62F52}"/>
                </a:ext>
              </a:extLst>
            </p:cNvPr>
            <p:cNvSpPr>
              <a:spLocks/>
            </p:cNvSpPr>
            <p:nvPr/>
          </p:nvSpPr>
          <p:spPr bwMode="auto">
            <a:xfrm rot="5400000" flipV="1">
              <a:off x="4660" y="3027"/>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59" name="Line 100">
              <a:extLst>
                <a:ext uri="{FF2B5EF4-FFF2-40B4-BE49-F238E27FC236}">
                  <a16:creationId xmlns:a16="http://schemas.microsoft.com/office/drawing/2014/main" id="{EB317656-DE11-F51B-FE34-570DE8CAE5A8}"/>
                </a:ext>
              </a:extLst>
            </p:cNvPr>
            <p:cNvSpPr>
              <a:spLocks noChangeShapeType="1"/>
            </p:cNvSpPr>
            <p:nvPr/>
          </p:nvSpPr>
          <p:spPr bwMode="auto">
            <a:xfrm flipH="1" flipV="1">
              <a:off x="4189" y="3236"/>
              <a:ext cx="3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0" name="Line 101">
              <a:extLst>
                <a:ext uri="{FF2B5EF4-FFF2-40B4-BE49-F238E27FC236}">
                  <a16:creationId xmlns:a16="http://schemas.microsoft.com/office/drawing/2014/main" id="{4663562D-A0E7-D0A7-708E-9CB451A28A53}"/>
                </a:ext>
              </a:extLst>
            </p:cNvPr>
            <p:cNvSpPr>
              <a:spLocks noChangeShapeType="1"/>
            </p:cNvSpPr>
            <p:nvPr/>
          </p:nvSpPr>
          <p:spPr bwMode="auto">
            <a:xfrm flipH="1" flipV="1">
              <a:off x="4891" y="3235"/>
              <a:ext cx="39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1" name="Line 102">
              <a:extLst>
                <a:ext uri="{FF2B5EF4-FFF2-40B4-BE49-F238E27FC236}">
                  <a16:creationId xmlns:a16="http://schemas.microsoft.com/office/drawing/2014/main" id="{0A344375-84C1-26DA-9EF9-CB2BE59AD87F}"/>
                </a:ext>
              </a:extLst>
            </p:cNvPr>
            <p:cNvSpPr>
              <a:spLocks noChangeShapeType="1"/>
            </p:cNvSpPr>
            <p:nvPr/>
          </p:nvSpPr>
          <p:spPr bwMode="auto">
            <a:xfrm>
              <a:off x="4195" y="2802"/>
              <a:ext cx="0" cy="4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2" name="Freeform 103">
              <a:extLst>
                <a:ext uri="{FF2B5EF4-FFF2-40B4-BE49-F238E27FC236}">
                  <a16:creationId xmlns:a16="http://schemas.microsoft.com/office/drawing/2014/main" id="{24453133-04C1-4B47-623C-1C9A7E4BC999}"/>
                </a:ext>
              </a:extLst>
            </p:cNvPr>
            <p:cNvSpPr>
              <a:spLocks/>
            </p:cNvSpPr>
            <p:nvPr/>
          </p:nvSpPr>
          <p:spPr bwMode="auto">
            <a:xfrm rot="5400000" flipV="1">
              <a:off x="3243" y="3370"/>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63" name="Line 104">
              <a:extLst>
                <a:ext uri="{FF2B5EF4-FFF2-40B4-BE49-F238E27FC236}">
                  <a16:creationId xmlns:a16="http://schemas.microsoft.com/office/drawing/2014/main" id="{F18DC9EB-A694-56E6-80E1-2748222D7ACC}"/>
                </a:ext>
              </a:extLst>
            </p:cNvPr>
            <p:cNvSpPr>
              <a:spLocks noChangeShapeType="1"/>
            </p:cNvSpPr>
            <p:nvPr/>
          </p:nvSpPr>
          <p:spPr bwMode="auto">
            <a:xfrm flipH="1" flipV="1">
              <a:off x="3468" y="3578"/>
              <a:ext cx="181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4" name="Line 105">
              <a:extLst>
                <a:ext uri="{FF2B5EF4-FFF2-40B4-BE49-F238E27FC236}">
                  <a16:creationId xmlns:a16="http://schemas.microsoft.com/office/drawing/2014/main" id="{3A0D53C7-CFC3-93D0-7A3A-0F28A2C7701E}"/>
                </a:ext>
              </a:extLst>
            </p:cNvPr>
            <p:cNvSpPr>
              <a:spLocks noChangeShapeType="1"/>
            </p:cNvSpPr>
            <p:nvPr/>
          </p:nvSpPr>
          <p:spPr bwMode="auto">
            <a:xfrm flipH="1" flipV="1">
              <a:off x="1457" y="3579"/>
              <a:ext cx="168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5" name="Line 106">
              <a:extLst>
                <a:ext uri="{FF2B5EF4-FFF2-40B4-BE49-F238E27FC236}">
                  <a16:creationId xmlns:a16="http://schemas.microsoft.com/office/drawing/2014/main" id="{595DDA11-1FFA-7CF8-8402-E05C979DEFC5}"/>
                </a:ext>
              </a:extLst>
            </p:cNvPr>
            <p:cNvSpPr>
              <a:spLocks noChangeShapeType="1"/>
            </p:cNvSpPr>
            <p:nvPr/>
          </p:nvSpPr>
          <p:spPr bwMode="auto">
            <a:xfrm>
              <a:off x="1468" y="2776"/>
              <a:ext cx="0" cy="81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6" name="Text Box 107">
              <a:extLst>
                <a:ext uri="{FF2B5EF4-FFF2-40B4-BE49-F238E27FC236}">
                  <a16:creationId xmlns:a16="http://schemas.microsoft.com/office/drawing/2014/main" id="{11360AF8-DC9E-84E8-275D-3AA31352E638}"/>
                </a:ext>
              </a:extLst>
            </p:cNvPr>
            <p:cNvSpPr txBox="1">
              <a:spLocks noChangeArrowheads="1"/>
            </p:cNvSpPr>
            <p:nvPr/>
          </p:nvSpPr>
          <p:spPr bwMode="auto">
            <a:xfrm>
              <a:off x="188" y="2211"/>
              <a:ext cx="2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p>
          </p:txBody>
        </p:sp>
        <p:sp>
          <p:nvSpPr>
            <p:cNvPr id="208967" name="Line 108">
              <a:extLst>
                <a:ext uri="{FF2B5EF4-FFF2-40B4-BE49-F238E27FC236}">
                  <a16:creationId xmlns:a16="http://schemas.microsoft.com/office/drawing/2014/main" id="{5F23D536-3DE4-3CF2-91CB-87A44396A5BC}"/>
                </a:ext>
              </a:extLst>
            </p:cNvPr>
            <p:cNvSpPr>
              <a:spLocks noChangeShapeType="1"/>
            </p:cNvSpPr>
            <p:nvPr/>
          </p:nvSpPr>
          <p:spPr bwMode="auto">
            <a:xfrm>
              <a:off x="290" y="2019"/>
              <a:ext cx="8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8" name="Line 109">
              <a:extLst>
                <a:ext uri="{FF2B5EF4-FFF2-40B4-BE49-F238E27FC236}">
                  <a16:creationId xmlns:a16="http://schemas.microsoft.com/office/drawing/2014/main" id="{89E602FE-4146-181F-6E11-E7EE03B8DA1F}"/>
                </a:ext>
              </a:extLst>
            </p:cNvPr>
            <p:cNvSpPr>
              <a:spLocks noChangeShapeType="1"/>
            </p:cNvSpPr>
            <p:nvPr/>
          </p:nvSpPr>
          <p:spPr bwMode="auto">
            <a:xfrm>
              <a:off x="333" y="1974"/>
              <a:ext cx="0" cy="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69" name="Line 110">
              <a:extLst>
                <a:ext uri="{FF2B5EF4-FFF2-40B4-BE49-F238E27FC236}">
                  <a16:creationId xmlns:a16="http://schemas.microsoft.com/office/drawing/2014/main" id="{9FCFD484-0B3B-C217-5442-3A5BF68E6C6D}"/>
                </a:ext>
              </a:extLst>
            </p:cNvPr>
            <p:cNvSpPr>
              <a:spLocks noChangeShapeType="1"/>
            </p:cNvSpPr>
            <p:nvPr/>
          </p:nvSpPr>
          <p:spPr bwMode="auto">
            <a:xfrm>
              <a:off x="300" y="2703"/>
              <a:ext cx="8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70" name="Line 111">
              <a:extLst>
                <a:ext uri="{FF2B5EF4-FFF2-40B4-BE49-F238E27FC236}">
                  <a16:creationId xmlns:a16="http://schemas.microsoft.com/office/drawing/2014/main" id="{6960DB88-0C32-D4EC-8499-638523B55F45}"/>
                </a:ext>
              </a:extLst>
            </p:cNvPr>
            <p:cNvSpPr>
              <a:spLocks noChangeShapeType="1"/>
            </p:cNvSpPr>
            <p:nvPr/>
          </p:nvSpPr>
          <p:spPr bwMode="auto">
            <a:xfrm>
              <a:off x="5472" y="1996"/>
              <a:ext cx="8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71" name="Line 112">
              <a:extLst>
                <a:ext uri="{FF2B5EF4-FFF2-40B4-BE49-F238E27FC236}">
                  <a16:creationId xmlns:a16="http://schemas.microsoft.com/office/drawing/2014/main" id="{50E9917B-3986-6EB6-B2BB-F5C70F6E5D90}"/>
                </a:ext>
              </a:extLst>
            </p:cNvPr>
            <p:cNvSpPr>
              <a:spLocks noChangeShapeType="1"/>
            </p:cNvSpPr>
            <p:nvPr/>
          </p:nvSpPr>
          <p:spPr bwMode="auto">
            <a:xfrm>
              <a:off x="5515" y="1951"/>
              <a:ext cx="0" cy="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72" name="Line 113">
              <a:extLst>
                <a:ext uri="{FF2B5EF4-FFF2-40B4-BE49-F238E27FC236}">
                  <a16:creationId xmlns:a16="http://schemas.microsoft.com/office/drawing/2014/main" id="{EF123E6D-9EDD-73E5-1DDC-F3DBDFA77B27}"/>
                </a:ext>
              </a:extLst>
            </p:cNvPr>
            <p:cNvSpPr>
              <a:spLocks noChangeShapeType="1"/>
            </p:cNvSpPr>
            <p:nvPr/>
          </p:nvSpPr>
          <p:spPr bwMode="auto">
            <a:xfrm>
              <a:off x="5470" y="2680"/>
              <a:ext cx="8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8973" name="Text Box 114">
              <a:extLst>
                <a:ext uri="{FF2B5EF4-FFF2-40B4-BE49-F238E27FC236}">
                  <a16:creationId xmlns:a16="http://schemas.microsoft.com/office/drawing/2014/main" id="{97768E18-FF4C-E07A-D0E1-F251A5FC30F1}"/>
                </a:ext>
              </a:extLst>
            </p:cNvPr>
            <p:cNvSpPr txBox="1">
              <a:spLocks noChangeArrowheads="1"/>
            </p:cNvSpPr>
            <p:nvPr/>
          </p:nvSpPr>
          <p:spPr bwMode="auto">
            <a:xfrm>
              <a:off x="5346" y="2190"/>
              <a:ext cx="3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out</a:t>
              </a:r>
            </a:p>
          </p:txBody>
        </p:sp>
        <p:sp>
          <p:nvSpPr>
            <p:cNvPr id="208974" name="Oval 115">
              <a:extLst>
                <a:ext uri="{FF2B5EF4-FFF2-40B4-BE49-F238E27FC236}">
                  <a16:creationId xmlns:a16="http://schemas.microsoft.com/office/drawing/2014/main" id="{CBA18D10-8A72-0F91-0E0D-A714E19DFCBF}"/>
                </a:ext>
              </a:extLst>
            </p:cNvPr>
            <p:cNvSpPr>
              <a:spLocks noChangeArrowheads="1"/>
            </p:cNvSpPr>
            <p:nvPr/>
          </p:nvSpPr>
          <p:spPr bwMode="auto">
            <a:xfrm>
              <a:off x="889" y="2763"/>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75" name="Oval 116">
              <a:extLst>
                <a:ext uri="{FF2B5EF4-FFF2-40B4-BE49-F238E27FC236}">
                  <a16:creationId xmlns:a16="http://schemas.microsoft.com/office/drawing/2014/main" id="{7F945086-F9CB-AA25-CC96-34E9354610C4}"/>
                </a:ext>
              </a:extLst>
            </p:cNvPr>
            <p:cNvSpPr>
              <a:spLocks noChangeArrowheads="1"/>
            </p:cNvSpPr>
            <p:nvPr/>
          </p:nvSpPr>
          <p:spPr bwMode="auto">
            <a:xfrm>
              <a:off x="1445" y="1865"/>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76" name="Oval 117">
              <a:extLst>
                <a:ext uri="{FF2B5EF4-FFF2-40B4-BE49-F238E27FC236}">
                  <a16:creationId xmlns:a16="http://schemas.microsoft.com/office/drawing/2014/main" id="{A86B569B-6491-9F36-995E-E9ACB3A53F2E}"/>
                </a:ext>
              </a:extLst>
            </p:cNvPr>
            <p:cNvSpPr>
              <a:spLocks noChangeArrowheads="1"/>
            </p:cNvSpPr>
            <p:nvPr/>
          </p:nvSpPr>
          <p:spPr bwMode="auto">
            <a:xfrm>
              <a:off x="1443" y="2766"/>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77" name="Oval 118">
              <a:extLst>
                <a:ext uri="{FF2B5EF4-FFF2-40B4-BE49-F238E27FC236}">
                  <a16:creationId xmlns:a16="http://schemas.microsoft.com/office/drawing/2014/main" id="{9257133A-F10C-A529-6C86-03B1DC72695E}"/>
                </a:ext>
              </a:extLst>
            </p:cNvPr>
            <p:cNvSpPr>
              <a:spLocks noChangeArrowheads="1"/>
            </p:cNvSpPr>
            <p:nvPr/>
          </p:nvSpPr>
          <p:spPr bwMode="auto">
            <a:xfrm>
              <a:off x="1910" y="1868"/>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78" name="Oval 119">
              <a:extLst>
                <a:ext uri="{FF2B5EF4-FFF2-40B4-BE49-F238E27FC236}">
                  <a16:creationId xmlns:a16="http://schemas.microsoft.com/office/drawing/2014/main" id="{6E84E574-525B-6766-A93C-6A816D3E4C43}"/>
                </a:ext>
              </a:extLst>
            </p:cNvPr>
            <p:cNvSpPr>
              <a:spLocks noChangeArrowheads="1"/>
            </p:cNvSpPr>
            <p:nvPr/>
          </p:nvSpPr>
          <p:spPr bwMode="auto">
            <a:xfrm>
              <a:off x="1907" y="2768"/>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79" name="Oval 120">
              <a:extLst>
                <a:ext uri="{FF2B5EF4-FFF2-40B4-BE49-F238E27FC236}">
                  <a16:creationId xmlns:a16="http://schemas.microsoft.com/office/drawing/2014/main" id="{C7D9C5B5-1A1D-DAC5-7148-226A247096B5}"/>
                </a:ext>
              </a:extLst>
            </p:cNvPr>
            <p:cNvSpPr>
              <a:spLocks noChangeArrowheads="1"/>
            </p:cNvSpPr>
            <p:nvPr/>
          </p:nvSpPr>
          <p:spPr bwMode="auto">
            <a:xfrm>
              <a:off x="2577" y="1860"/>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0" name="Oval 121">
              <a:extLst>
                <a:ext uri="{FF2B5EF4-FFF2-40B4-BE49-F238E27FC236}">
                  <a16:creationId xmlns:a16="http://schemas.microsoft.com/office/drawing/2014/main" id="{8529E2B0-F1D5-C8C7-847E-28F55CE2A48F}"/>
                </a:ext>
              </a:extLst>
            </p:cNvPr>
            <p:cNvSpPr>
              <a:spLocks noChangeArrowheads="1"/>
            </p:cNvSpPr>
            <p:nvPr/>
          </p:nvSpPr>
          <p:spPr bwMode="auto">
            <a:xfrm>
              <a:off x="2574" y="2762"/>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1" name="Oval 122">
              <a:extLst>
                <a:ext uri="{FF2B5EF4-FFF2-40B4-BE49-F238E27FC236}">
                  <a16:creationId xmlns:a16="http://schemas.microsoft.com/office/drawing/2014/main" id="{E8291F48-250D-3E07-5934-1A3B2EB414A1}"/>
                </a:ext>
              </a:extLst>
            </p:cNvPr>
            <p:cNvSpPr>
              <a:spLocks noChangeArrowheads="1"/>
            </p:cNvSpPr>
            <p:nvPr/>
          </p:nvSpPr>
          <p:spPr bwMode="auto">
            <a:xfrm>
              <a:off x="4605" y="1869"/>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2" name="Oval 123">
              <a:extLst>
                <a:ext uri="{FF2B5EF4-FFF2-40B4-BE49-F238E27FC236}">
                  <a16:creationId xmlns:a16="http://schemas.microsoft.com/office/drawing/2014/main" id="{F28F1D18-94AE-E4B6-70B1-86074A33CE2A}"/>
                </a:ext>
              </a:extLst>
            </p:cNvPr>
            <p:cNvSpPr>
              <a:spLocks noChangeArrowheads="1"/>
            </p:cNvSpPr>
            <p:nvPr/>
          </p:nvSpPr>
          <p:spPr bwMode="auto">
            <a:xfrm>
              <a:off x="4605" y="2763"/>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3" name="Oval 124">
              <a:extLst>
                <a:ext uri="{FF2B5EF4-FFF2-40B4-BE49-F238E27FC236}">
                  <a16:creationId xmlns:a16="http://schemas.microsoft.com/office/drawing/2014/main" id="{129EA1D8-D92D-834C-E8E6-A7C547C811E2}"/>
                </a:ext>
              </a:extLst>
            </p:cNvPr>
            <p:cNvSpPr>
              <a:spLocks noChangeArrowheads="1"/>
            </p:cNvSpPr>
            <p:nvPr/>
          </p:nvSpPr>
          <p:spPr bwMode="auto">
            <a:xfrm>
              <a:off x="5251" y="1864"/>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4" name="Oval 125">
              <a:extLst>
                <a:ext uri="{FF2B5EF4-FFF2-40B4-BE49-F238E27FC236}">
                  <a16:creationId xmlns:a16="http://schemas.microsoft.com/office/drawing/2014/main" id="{33F6AC6F-D3E3-85CB-6918-F43403463A20}"/>
                </a:ext>
              </a:extLst>
            </p:cNvPr>
            <p:cNvSpPr>
              <a:spLocks noChangeArrowheads="1"/>
            </p:cNvSpPr>
            <p:nvPr/>
          </p:nvSpPr>
          <p:spPr bwMode="auto">
            <a:xfrm>
              <a:off x="5253" y="1408"/>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5" name="Oval 126">
              <a:extLst>
                <a:ext uri="{FF2B5EF4-FFF2-40B4-BE49-F238E27FC236}">
                  <a16:creationId xmlns:a16="http://schemas.microsoft.com/office/drawing/2014/main" id="{FA55815C-2474-9C1E-E027-BFAE8BEE8A65}"/>
                </a:ext>
              </a:extLst>
            </p:cNvPr>
            <p:cNvSpPr>
              <a:spLocks noChangeArrowheads="1"/>
            </p:cNvSpPr>
            <p:nvPr/>
          </p:nvSpPr>
          <p:spPr bwMode="auto">
            <a:xfrm>
              <a:off x="5251" y="2762"/>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6" name="Oval 127">
              <a:extLst>
                <a:ext uri="{FF2B5EF4-FFF2-40B4-BE49-F238E27FC236}">
                  <a16:creationId xmlns:a16="http://schemas.microsoft.com/office/drawing/2014/main" id="{9CBD904E-E97B-8BBF-FD69-2AD7BE4C54B6}"/>
                </a:ext>
              </a:extLst>
            </p:cNvPr>
            <p:cNvSpPr>
              <a:spLocks noChangeArrowheads="1"/>
            </p:cNvSpPr>
            <p:nvPr/>
          </p:nvSpPr>
          <p:spPr bwMode="auto">
            <a:xfrm>
              <a:off x="5251" y="3210"/>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7" name="Oval 128">
              <a:extLst>
                <a:ext uri="{FF2B5EF4-FFF2-40B4-BE49-F238E27FC236}">
                  <a16:creationId xmlns:a16="http://schemas.microsoft.com/office/drawing/2014/main" id="{CA4D8C67-EC1D-3C26-7610-5A28E8E72F1A}"/>
                </a:ext>
              </a:extLst>
            </p:cNvPr>
            <p:cNvSpPr>
              <a:spLocks noChangeArrowheads="1"/>
            </p:cNvSpPr>
            <p:nvPr/>
          </p:nvSpPr>
          <p:spPr bwMode="auto">
            <a:xfrm>
              <a:off x="4172" y="1868"/>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88" name="Oval 129">
              <a:extLst>
                <a:ext uri="{FF2B5EF4-FFF2-40B4-BE49-F238E27FC236}">
                  <a16:creationId xmlns:a16="http://schemas.microsoft.com/office/drawing/2014/main" id="{629340AA-17A1-3DEB-7589-C53A6F2823CD}"/>
                </a:ext>
              </a:extLst>
            </p:cNvPr>
            <p:cNvSpPr>
              <a:spLocks noChangeArrowheads="1"/>
            </p:cNvSpPr>
            <p:nvPr/>
          </p:nvSpPr>
          <p:spPr bwMode="auto">
            <a:xfrm>
              <a:off x="4171" y="2762"/>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08989" name="Group 130">
              <a:extLst>
                <a:ext uri="{FF2B5EF4-FFF2-40B4-BE49-F238E27FC236}">
                  <a16:creationId xmlns:a16="http://schemas.microsoft.com/office/drawing/2014/main" id="{8B3CC9FE-E3BB-5584-A126-16710FB5C9A1}"/>
                </a:ext>
              </a:extLst>
            </p:cNvPr>
            <p:cNvGrpSpPr>
              <a:grpSpLocks/>
            </p:cNvGrpSpPr>
            <p:nvPr/>
          </p:nvGrpSpPr>
          <p:grpSpPr bwMode="auto">
            <a:xfrm>
              <a:off x="1935" y="2049"/>
              <a:ext cx="667" cy="587"/>
              <a:chOff x="1755" y="1104"/>
              <a:chExt cx="667" cy="587"/>
            </a:xfrm>
          </p:grpSpPr>
          <p:sp>
            <p:nvSpPr>
              <p:cNvPr id="209081" name="AutoShape 131">
                <a:extLst>
                  <a:ext uri="{FF2B5EF4-FFF2-40B4-BE49-F238E27FC236}">
                    <a16:creationId xmlns:a16="http://schemas.microsoft.com/office/drawing/2014/main" id="{21420DF0-E769-4C9E-D432-2DD9D9286CC0}"/>
                  </a:ext>
                </a:extLst>
              </p:cNvPr>
              <p:cNvSpPr>
                <a:spLocks noChangeArrowheads="1"/>
              </p:cNvSpPr>
              <p:nvPr/>
            </p:nvSpPr>
            <p:spPr bwMode="auto">
              <a:xfrm rot="16200000" flipV="1">
                <a:off x="1856" y="1147"/>
                <a:ext cx="587" cy="501"/>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09082" name="Group 132">
                <a:extLst>
                  <a:ext uri="{FF2B5EF4-FFF2-40B4-BE49-F238E27FC236}">
                    <a16:creationId xmlns:a16="http://schemas.microsoft.com/office/drawing/2014/main" id="{FEDCA0E4-B2B4-A961-8DB0-4B4FCC4013E6}"/>
                  </a:ext>
                </a:extLst>
              </p:cNvPr>
              <p:cNvGrpSpPr>
                <a:grpSpLocks/>
              </p:cNvGrpSpPr>
              <p:nvPr/>
            </p:nvGrpSpPr>
            <p:grpSpPr bwMode="auto">
              <a:xfrm>
                <a:off x="1874" y="1282"/>
                <a:ext cx="200" cy="342"/>
                <a:chOff x="4521" y="2087"/>
                <a:chExt cx="200" cy="342"/>
              </a:xfrm>
            </p:grpSpPr>
            <p:sp>
              <p:nvSpPr>
                <p:cNvPr id="209089" name="Text Box 133">
                  <a:extLst>
                    <a:ext uri="{FF2B5EF4-FFF2-40B4-BE49-F238E27FC236}">
                      <a16:creationId xmlns:a16="http://schemas.microsoft.com/office/drawing/2014/main" id="{99AD00BF-F163-3DA6-1DD8-FC62B95F192C}"/>
                    </a:ext>
                  </a:extLst>
                </p:cNvPr>
                <p:cNvSpPr txBox="1">
                  <a:spLocks noChangeArrowheads="1"/>
                </p:cNvSpPr>
                <p:nvPr/>
              </p:nvSpPr>
              <p:spPr bwMode="auto">
                <a:xfrm flipV="1">
                  <a:off x="4521" y="219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209090" name="Line 134">
                  <a:extLst>
                    <a:ext uri="{FF2B5EF4-FFF2-40B4-BE49-F238E27FC236}">
                      <a16:creationId xmlns:a16="http://schemas.microsoft.com/office/drawing/2014/main" id="{512385A0-963C-136E-BB51-4BF7307AED0D}"/>
                    </a:ext>
                  </a:extLst>
                </p:cNvPr>
                <p:cNvSpPr>
                  <a:spLocks noChangeShapeType="1"/>
                </p:cNvSpPr>
                <p:nvPr/>
              </p:nvSpPr>
              <p:spPr bwMode="auto">
                <a:xfrm flipV="1">
                  <a:off x="4585" y="208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9083" name="Line 135">
                <a:extLst>
                  <a:ext uri="{FF2B5EF4-FFF2-40B4-BE49-F238E27FC236}">
                    <a16:creationId xmlns:a16="http://schemas.microsoft.com/office/drawing/2014/main" id="{E19CECD4-6EFD-C193-BF6C-478E48AA7CB5}"/>
                  </a:ext>
                </a:extLst>
              </p:cNvPr>
              <p:cNvSpPr>
                <a:spLocks noChangeShapeType="1"/>
              </p:cNvSpPr>
              <p:nvPr/>
            </p:nvSpPr>
            <p:spPr bwMode="auto">
              <a:xfrm flipH="1" flipV="1">
                <a:off x="1755" y="151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84" name="Line 136">
                <a:extLst>
                  <a:ext uri="{FF2B5EF4-FFF2-40B4-BE49-F238E27FC236}">
                    <a16:creationId xmlns:a16="http://schemas.microsoft.com/office/drawing/2014/main" id="{DD68E680-CC81-0B06-8DDB-BC2A182B56B9}"/>
                  </a:ext>
                </a:extLst>
              </p:cNvPr>
              <p:cNvSpPr>
                <a:spLocks noChangeShapeType="1"/>
              </p:cNvSpPr>
              <p:nvPr/>
            </p:nvSpPr>
            <p:spPr bwMode="auto">
              <a:xfrm flipH="1" flipV="1">
                <a:off x="1761" y="1285"/>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85" name="Line 137">
                <a:extLst>
                  <a:ext uri="{FF2B5EF4-FFF2-40B4-BE49-F238E27FC236}">
                    <a16:creationId xmlns:a16="http://schemas.microsoft.com/office/drawing/2014/main" id="{099F4FE3-FC13-A482-6798-35996DDA8F46}"/>
                  </a:ext>
                </a:extLst>
              </p:cNvPr>
              <p:cNvSpPr>
                <a:spLocks noChangeShapeType="1"/>
              </p:cNvSpPr>
              <p:nvPr/>
            </p:nvSpPr>
            <p:spPr bwMode="auto">
              <a:xfrm flipH="1" flipV="1">
                <a:off x="2214" y="1284"/>
                <a:ext cx="2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86" name="Line 138">
                <a:extLst>
                  <a:ext uri="{FF2B5EF4-FFF2-40B4-BE49-F238E27FC236}">
                    <a16:creationId xmlns:a16="http://schemas.microsoft.com/office/drawing/2014/main" id="{6D67E278-08D7-65CC-4A15-A08D17CCB9CA}"/>
                  </a:ext>
                </a:extLst>
              </p:cNvPr>
              <p:cNvSpPr>
                <a:spLocks noChangeShapeType="1"/>
              </p:cNvSpPr>
              <p:nvPr/>
            </p:nvSpPr>
            <p:spPr bwMode="auto">
              <a:xfrm flipH="1" flipV="1">
                <a:off x="2204" y="1513"/>
                <a:ext cx="21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87" name="Text Box 139">
                <a:extLst>
                  <a:ext uri="{FF2B5EF4-FFF2-40B4-BE49-F238E27FC236}">
                    <a16:creationId xmlns:a16="http://schemas.microsoft.com/office/drawing/2014/main" id="{1ADD6E0C-03DD-F99F-452D-A5F9B2C14D5F}"/>
                  </a:ext>
                </a:extLst>
              </p:cNvPr>
              <p:cNvSpPr txBox="1">
                <a:spLocks noChangeArrowheads="1"/>
              </p:cNvSpPr>
              <p:nvPr/>
            </p:nvSpPr>
            <p:spPr bwMode="auto">
              <a:xfrm>
                <a:off x="2004" y="1210"/>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209088" name="Line 140">
                <a:extLst>
                  <a:ext uri="{FF2B5EF4-FFF2-40B4-BE49-F238E27FC236}">
                    <a16:creationId xmlns:a16="http://schemas.microsoft.com/office/drawing/2014/main" id="{879CBF15-1793-4383-46E6-32DB22436F1C}"/>
                  </a:ext>
                </a:extLst>
              </p:cNvPr>
              <p:cNvSpPr>
                <a:spLocks noChangeShapeType="1"/>
              </p:cNvSpPr>
              <p:nvPr/>
            </p:nvSpPr>
            <p:spPr bwMode="auto">
              <a:xfrm>
                <a:off x="2078" y="147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8990" name="Group 141">
              <a:extLst>
                <a:ext uri="{FF2B5EF4-FFF2-40B4-BE49-F238E27FC236}">
                  <a16:creationId xmlns:a16="http://schemas.microsoft.com/office/drawing/2014/main" id="{96438CC0-58AA-936D-BBFC-B652677DEF7E}"/>
                </a:ext>
              </a:extLst>
            </p:cNvPr>
            <p:cNvGrpSpPr>
              <a:grpSpLocks/>
            </p:cNvGrpSpPr>
            <p:nvPr/>
          </p:nvGrpSpPr>
          <p:grpSpPr bwMode="auto">
            <a:xfrm>
              <a:off x="4620" y="2046"/>
              <a:ext cx="667" cy="587"/>
              <a:chOff x="1755" y="1104"/>
              <a:chExt cx="667" cy="587"/>
            </a:xfrm>
          </p:grpSpPr>
          <p:sp>
            <p:nvSpPr>
              <p:cNvPr id="209071" name="AutoShape 142">
                <a:extLst>
                  <a:ext uri="{FF2B5EF4-FFF2-40B4-BE49-F238E27FC236}">
                    <a16:creationId xmlns:a16="http://schemas.microsoft.com/office/drawing/2014/main" id="{03DAAE79-0B86-CE2C-719C-32B72ED01854}"/>
                  </a:ext>
                </a:extLst>
              </p:cNvPr>
              <p:cNvSpPr>
                <a:spLocks noChangeArrowheads="1"/>
              </p:cNvSpPr>
              <p:nvPr/>
            </p:nvSpPr>
            <p:spPr bwMode="auto">
              <a:xfrm rot="16200000" flipV="1">
                <a:off x="1856" y="1147"/>
                <a:ext cx="587" cy="501"/>
              </a:xfrm>
              <a:prstGeom prst="triangle">
                <a:avLst>
                  <a:gd name="adj" fmla="val 50000"/>
                </a:avLst>
              </a:prstGeom>
              <a:solidFill>
                <a:schemeClr val="bg1"/>
              </a:solidFill>
              <a:ln w="44450">
                <a:solidFill>
                  <a:schemeClr val="tx1"/>
                </a:solidFill>
                <a:miter lim="800000"/>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09072" name="Group 143">
                <a:extLst>
                  <a:ext uri="{FF2B5EF4-FFF2-40B4-BE49-F238E27FC236}">
                    <a16:creationId xmlns:a16="http://schemas.microsoft.com/office/drawing/2014/main" id="{015A60C5-81C5-F4C6-295C-4A0647B9B7D4}"/>
                  </a:ext>
                </a:extLst>
              </p:cNvPr>
              <p:cNvGrpSpPr>
                <a:grpSpLocks/>
              </p:cNvGrpSpPr>
              <p:nvPr/>
            </p:nvGrpSpPr>
            <p:grpSpPr bwMode="auto">
              <a:xfrm>
                <a:off x="1874" y="1282"/>
                <a:ext cx="200" cy="342"/>
                <a:chOff x="4521" y="2087"/>
                <a:chExt cx="200" cy="342"/>
              </a:xfrm>
            </p:grpSpPr>
            <p:sp>
              <p:nvSpPr>
                <p:cNvPr id="209079" name="Text Box 144">
                  <a:extLst>
                    <a:ext uri="{FF2B5EF4-FFF2-40B4-BE49-F238E27FC236}">
                      <a16:creationId xmlns:a16="http://schemas.microsoft.com/office/drawing/2014/main" id="{64D6B130-C98F-A3AC-41B6-E2BEDA523E21}"/>
                    </a:ext>
                  </a:extLst>
                </p:cNvPr>
                <p:cNvSpPr txBox="1">
                  <a:spLocks noChangeArrowheads="1"/>
                </p:cNvSpPr>
                <p:nvPr/>
              </p:nvSpPr>
              <p:spPr bwMode="auto">
                <a:xfrm flipV="1">
                  <a:off x="4521" y="2198"/>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209080" name="Line 145">
                  <a:extLst>
                    <a:ext uri="{FF2B5EF4-FFF2-40B4-BE49-F238E27FC236}">
                      <a16:creationId xmlns:a16="http://schemas.microsoft.com/office/drawing/2014/main" id="{2756C2FA-1FB8-4E4D-53A5-0311C921564A}"/>
                    </a:ext>
                  </a:extLst>
                </p:cNvPr>
                <p:cNvSpPr>
                  <a:spLocks noChangeShapeType="1"/>
                </p:cNvSpPr>
                <p:nvPr/>
              </p:nvSpPr>
              <p:spPr bwMode="auto">
                <a:xfrm flipV="1">
                  <a:off x="4585" y="208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9073" name="Line 146">
                <a:extLst>
                  <a:ext uri="{FF2B5EF4-FFF2-40B4-BE49-F238E27FC236}">
                    <a16:creationId xmlns:a16="http://schemas.microsoft.com/office/drawing/2014/main" id="{6B2C82D9-C1E3-B6CC-5CA0-3E1622E2BA3C}"/>
                  </a:ext>
                </a:extLst>
              </p:cNvPr>
              <p:cNvSpPr>
                <a:spLocks noChangeShapeType="1"/>
              </p:cNvSpPr>
              <p:nvPr/>
            </p:nvSpPr>
            <p:spPr bwMode="auto">
              <a:xfrm flipH="1" flipV="1">
                <a:off x="1755" y="1513"/>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74" name="Line 147">
                <a:extLst>
                  <a:ext uri="{FF2B5EF4-FFF2-40B4-BE49-F238E27FC236}">
                    <a16:creationId xmlns:a16="http://schemas.microsoft.com/office/drawing/2014/main" id="{6EED4E0A-81B5-DF3D-822A-7C4F84B50A37}"/>
                  </a:ext>
                </a:extLst>
              </p:cNvPr>
              <p:cNvSpPr>
                <a:spLocks noChangeShapeType="1"/>
              </p:cNvSpPr>
              <p:nvPr/>
            </p:nvSpPr>
            <p:spPr bwMode="auto">
              <a:xfrm flipH="1" flipV="1">
                <a:off x="1761" y="1285"/>
                <a:ext cx="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75" name="Line 148">
                <a:extLst>
                  <a:ext uri="{FF2B5EF4-FFF2-40B4-BE49-F238E27FC236}">
                    <a16:creationId xmlns:a16="http://schemas.microsoft.com/office/drawing/2014/main" id="{D8515772-A0D7-AF5F-49A2-5EB75407E072}"/>
                  </a:ext>
                </a:extLst>
              </p:cNvPr>
              <p:cNvSpPr>
                <a:spLocks noChangeShapeType="1"/>
              </p:cNvSpPr>
              <p:nvPr/>
            </p:nvSpPr>
            <p:spPr bwMode="auto">
              <a:xfrm flipH="1" flipV="1">
                <a:off x="2214" y="1284"/>
                <a:ext cx="2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76" name="Line 149">
                <a:extLst>
                  <a:ext uri="{FF2B5EF4-FFF2-40B4-BE49-F238E27FC236}">
                    <a16:creationId xmlns:a16="http://schemas.microsoft.com/office/drawing/2014/main" id="{233CB53A-EDC1-E9A2-950B-38FF50ECB581}"/>
                  </a:ext>
                </a:extLst>
              </p:cNvPr>
              <p:cNvSpPr>
                <a:spLocks noChangeShapeType="1"/>
              </p:cNvSpPr>
              <p:nvPr/>
            </p:nvSpPr>
            <p:spPr bwMode="auto">
              <a:xfrm flipH="1" flipV="1">
                <a:off x="2204" y="1513"/>
                <a:ext cx="21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77" name="Text Box 150">
                <a:extLst>
                  <a:ext uri="{FF2B5EF4-FFF2-40B4-BE49-F238E27FC236}">
                    <a16:creationId xmlns:a16="http://schemas.microsoft.com/office/drawing/2014/main" id="{568F4D4B-77C9-9847-E6FC-AF99FAB813A1}"/>
                  </a:ext>
                </a:extLst>
              </p:cNvPr>
              <p:cNvSpPr txBox="1">
                <a:spLocks noChangeArrowheads="1"/>
              </p:cNvSpPr>
              <p:nvPr/>
            </p:nvSpPr>
            <p:spPr bwMode="auto">
              <a:xfrm>
                <a:off x="2004" y="1210"/>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i="0">
                    <a:ea typeface="굴림" panose="020B0600000101010101" pitchFamily="34" charset="-127"/>
                  </a:rPr>
                  <a:t>+</a:t>
                </a:r>
              </a:p>
            </p:txBody>
          </p:sp>
          <p:sp>
            <p:nvSpPr>
              <p:cNvPr id="209078" name="Line 151">
                <a:extLst>
                  <a:ext uri="{FF2B5EF4-FFF2-40B4-BE49-F238E27FC236}">
                    <a16:creationId xmlns:a16="http://schemas.microsoft.com/office/drawing/2014/main" id="{368C88DC-F768-71EF-FAB0-E6A7BE22FA1B}"/>
                  </a:ext>
                </a:extLst>
              </p:cNvPr>
              <p:cNvSpPr>
                <a:spLocks noChangeShapeType="1"/>
              </p:cNvSpPr>
              <p:nvPr/>
            </p:nvSpPr>
            <p:spPr bwMode="auto">
              <a:xfrm>
                <a:off x="2078" y="1477"/>
                <a:ext cx="6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91" name="Freeform 152">
              <a:extLst>
                <a:ext uri="{FF2B5EF4-FFF2-40B4-BE49-F238E27FC236}">
                  <a16:creationId xmlns:a16="http://schemas.microsoft.com/office/drawing/2014/main" id="{9A3E6BF3-B449-FFC5-E941-43DF09F59359}"/>
                </a:ext>
              </a:extLst>
            </p:cNvPr>
            <p:cNvSpPr>
              <a:spLocks/>
            </p:cNvSpPr>
            <p:nvPr/>
          </p:nvSpPr>
          <p:spPr bwMode="auto">
            <a:xfrm rot="10800000">
              <a:off x="1141" y="1455"/>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92" name="Oval 153">
              <a:extLst>
                <a:ext uri="{FF2B5EF4-FFF2-40B4-BE49-F238E27FC236}">
                  <a16:creationId xmlns:a16="http://schemas.microsoft.com/office/drawing/2014/main" id="{783B129A-10A1-1CA1-AFBB-0E5F8F97EC4E}"/>
                </a:ext>
              </a:extLst>
            </p:cNvPr>
            <p:cNvSpPr>
              <a:spLocks noChangeArrowheads="1"/>
            </p:cNvSpPr>
            <p:nvPr/>
          </p:nvSpPr>
          <p:spPr bwMode="auto">
            <a:xfrm>
              <a:off x="1178" y="1863"/>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93" name="Oval 154">
              <a:extLst>
                <a:ext uri="{FF2B5EF4-FFF2-40B4-BE49-F238E27FC236}">
                  <a16:creationId xmlns:a16="http://schemas.microsoft.com/office/drawing/2014/main" id="{BD0AAA25-7302-445B-BA3B-3E174EDC7FCC}"/>
                </a:ext>
              </a:extLst>
            </p:cNvPr>
            <p:cNvSpPr>
              <a:spLocks noChangeArrowheads="1"/>
            </p:cNvSpPr>
            <p:nvPr/>
          </p:nvSpPr>
          <p:spPr bwMode="auto">
            <a:xfrm>
              <a:off x="1180" y="2768"/>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94" name="Freeform 155">
              <a:extLst>
                <a:ext uri="{FF2B5EF4-FFF2-40B4-BE49-F238E27FC236}">
                  <a16:creationId xmlns:a16="http://schemas.microsoft.com/office/drawing/2014/main" id="{55E25A4A-F87E-44D9-049A-4DBD9EA95646}"/>
                </a:ext>
              </a:extLst>
            </p:cNvPr>
            <p:cNvSpPr>
              <a:spLocks/>
            </p:cNvSpPr>
            <p:nvPr/>
          </p:nvSpPr>
          <p:spPr bwMode="auto">
            <a:xfrm rot="10800000">
              <a:off x="1141" y="2796"/>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8995" name="Group 156">
              <a:extLst>
                <a:ext uri="{FF2B5EF4-FFF2-40B4-BE49-F238E27FC236}">
                  <a16:creationId xmlns:a16="http://schemas.microsoft.com/office/drawing/2014/main" id="{4950A764-8BEF-1159-DC85-ECAAF189DF7F}"/>
                </a:ext>
              </a:extLst>
            </p:cNvPr>
            <p:cNvGrpSpPr>
              <a:grpSpLocks/>
            </p:cNvGrpSpPr>
            <p:nvPr/>
          </p:nvGrpSpPr>
          <p:grpSpPr bwMode="auto">
            <a:xfrm>
              <a:off x="1136" y="3115"/>
              <a:ext cx="133" cy="222"/>
              <a:chOff x="336" y="2647"/>
              <a:chExt cx="133" cy="222"/>
            </a:xfrm>
          </p:grpSpPr>
          <p:sp>
            <p:nvSpPr>
              <p:cNvPr id="209067" name="Line 157">
                <a:extLst>
                  <a:ext uri="{FF2B5EF4-FFF2-40B4-BE49-F238E27FC236}">
                    <a16:creationId xmlns:a16="http://schemas.microsoft.com/office/drawing/2014/main" id="{AE920473-2923-94E7-14C8-8337C5F857C3}"/>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8" name="Line 158">
                <a:extLst>
                  <a:ext uri="{FF2B5EF4-FFF2-40B4-BE49-F238E27FC236}">
                    <a16:creationId xmlns:a16="http://schemas.microsoft.com/office/drawing/2014/main" id="{AE0FABC0-4BB5-E115-9310-8A6FCCC0B910}"/>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9" name="Line 159">
                <a:extLst>
                  <a:ext uri="{FF2B5EF4-FFF2-40B4-BE49-F238E27FC236}">
                    <a16:creationId xmlns:a16="http://schemas.microsoft.com/office/drawing/2014/main" id="{5E9F4C9A-B0EE-608E-707F-1A577C5552DB}"/>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70" name="Line 160">
                <a:extLst>
                  <a:ext uri="{FF2B5EF4-FFF2-40B4-BE49-F238E27FC236}">
                    <a16:creationId xmlns:a16="http://schemas.microsoft.com/office/drawing/2014/main" id="{E19EA252-2DC4-F811-250B-DDD796E329C5}"/>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208996" name="Group 161">
              <a:extLst>
                <a:ext uri="{FF2B5EF4-FFF2-40B4-BE49-F238E27FC236}">
                  <a16:creationId xmlns:a16="http://schemas.microsoft.com/office/drawing/2014/main" id="{3A5A2113-BDDD-9EB6-F74C-05F35AFA6EE6}"/>
                </a:ext>
              </a:extLst>
            </p:cNvPr>
            <p:cNvGrpSpPr>
              <a:grpSpLocks/>
            </p:cNvGrpSpPr>
            <p:nvPr/>
          </p:nvGrpSpPr>
          <p:grpSpPr bwMode="auto">
            <a:xfrm flipV="1">
              <a:off x="1136" y="1326"/>
              <a:ext cx="133" cy="222"/>
              <a:chOff x="336" y="2647"/>
              <a:chExt cx="133" cy="222"/>
            </a:xfrm>
          </p:grpSpPr>
          <p:sp>
            <p:nvSpPr>
              <p:cNvPr id="209063" name="Line 162">
                <a:extLst>
                  <a:ext uri="{FF2B5EF4-FFF2-40B4-BE49-F238E27FC236}">
                    <a16:creationId xmlns:a16="http://schemas.microsoft.com/office/drawing/2014/main" id="{48347020-A312-1C2A-3EDA-0C64596DF5C7}"/>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4" name="Line 163">
                <a:extLst>
                  <a:ext uri="{FF2B5EF4-FFF2-40B4-BE49-F238E27FC236}">
                    <a16:creationId xmlns:a16="http://schemas.microsoft.com/office/drawing/2014/main" id="{D49DA604-46BE-3141-B95B-C17DC622014E}"/>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5" name="Line 164">
                <a:extLst>
                  <a:ext uri="{FF2B5EF4-FFF2-40B4-BE49-F238E27FC236}">
                    <a16:creationId xmlns:a16="http://schemas.microsoft.com/office/drawing/2014/main" id="{A1997026-3AF3-D742-0DAE-5AAFB568B17D}"/>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6" name="Line 165">
                <a:extLst>
                  <a:ext uri="{FF2B5EF4-FFF2-40B4-BE49-F238E27FC236}">
                    <a16:creationId xmlns:a16="http://schemas.microsoft.com/office/drawing/2014/main" id="{533F37A7-F909-F01D-617B-CC6BDCA6B331}"/>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8997" name="Freeform 166">
              <a:extLst>
                <a:ext uri="{FF2B5EF4-FFF2-40B4-BE49-F238E27FC236}">
                  <a16:creationId xmlns:a16="http://schemas.microsoft.com/office/drawing/2014/main" id="{8852782E-5DDF-D8E5-E389-F28387CF166A}"/>
                </a:ext>
              </a:extLst>
            </p:cNvPr>
            <p:cNvSpPr>
              <a:spLocks/>
            </p:cNvSpPr>
            <p:nvPr/>
          </p:nvSpPr>
          <p:spPr bwMode="auto">
            <a:xfrm rot="10800000">
              <a:off x="3861" y="1471"/>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98" name="Oval 167">
              <a:extLst>
                <a:ext uri="{FF2B5EF4-FFF2-40B4-BE49-F238E27FC236}">
                  <a16:creationId xmlns:a16="http://schemas.microsoft.com/office/drawing/2014/main" id="{2443E840-359D-38FD-32C5-6D62D61580CC}"/>
                </a:ext>
              </a:extLst>
            </p:cNvPr>
            <p:cNvSpPr>
              <a:spLocks noChangeArrowheads="1"/>
            </p:cNvSpPr>
            <p:nvPr/>
          </p:nvSpPr>
          <p:spPr bwMode="auto">
            <a:xfrm>
              <a:off x="3898" y="1869"/>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8999" name="Oval 168">
              <a:extLst>
                <a:ext uri="{FF2B5EF4-FFF2-40B4-BE49-F238E27FC236}">
                  <a16:creationId xmlns:a16="http://schemas.microsoft.com/office/drawing/2014/main" id="{746BDDA1-79CC-9114-B0C7-95D8AD44E690}"/>
                </a:ext>
              </a:extLst>
            </p:cNvPr>
            <p:cNvSpPr>
              <a:spLocks noChangeArrowheads="1"/>
            </p:cNvSpPr>
            <p:nvPr/>
          </p:nvSpPr>
          <p:spPr bwMode="auto">
            <a:xfrm>
              <a:off x="3900" y="2761"/>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000" name="Freeform 169">
              <a:extLst>
                <a:ext uri="{FF2B5EF4-FFF2-40B4-BE49-F238E27FC236}">
                  <a16:creationId xmlns:a16="http://schemas.microsoft.com/office/drawing/2014/main" id="{7B10402A-4D19-2FD3-95AF-6CB9748E8CE4}"/>
                </a:ext>
              </a:extLst>
            </p:cNvPr>
            <p:cNvSpPr>
              <a:spLocks/>
            </p:cNvSpPr>
            <p:nvPr/>
          </p:nvSpPr>
          <p:spPr bwMode="auto">
            <a:xfrm rot="10800000">
              <a:off x="3861" y="2785"/>
              <a:ext cx="123" cy="418"/>
            </a:xfrm>
            <a:custGeom>
              <a:avLst/>
              <a:gdLst>
                <a:gd name="T0" fmla="*/ 1 w 287"/>
                <a:gd name="T1" fmla="*/ 0 h 1151"/>
                <a:gd name="T2" fmla="*/ 1 w 287"/>
                <a:gd name="T3" fmla="*/ 1 h 1151"/>
                <a:gd name="T4" fmla="*/ 0 w 287"/>
                <a:gd name="T5" fmla="*/ 1 h 1151"/>
                <a:gd name="T6" fmla="*/ 2 w 287"/>
                <a:gd name="T7" fmla="*/ 1 h 1151"/>
                <a:gd name="T8" fmla="*/ 0 w 287"/>
                <a:gd name="T9" fmla="*/ 1 h 1151"/>
                <a:gd name="T10" fmla="*/ 2 w 287"/>
                <a:gd name="T11" fmla="*/ 2 h 1151"/>
                <a:gd name="T12" fmla="*/ 1 w 287"/>
                <a:gd name="T13" fmla="*/ 2 h 1151"/>
                <a:gd name="T14" fmla="*/ 1 w 287"/>
                <a:gd name="T15" fmla="*/ 3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9001" name="Group 170">
              <a:extLst>
                <a:ext uri="{FF2B5EF4-FFF2-40B4-BE49-F238E27FC236}">
                  <a16:creationId xmlns:a16="http://schemas.microsoft.com/office/drawing/2014/main" id="{AC122A3F-36A0-F5E3-7EFA-1CD884D1AAD3}"/>
                </a:ext>
              </a:extLst>
            </p:cNvPr>
            <p:cNvGrpSpPr>
              <a:grpSpLocks/>
            </p:cNvGrpSpPr>
            <p:nvPr/>
          </p:nvGrpSpPr>
          <p:grpSpPr bwMode="auto">
            <a:xfrm>
              <a:off x="3856" y="3094"/>
              <a:ext cx="133" cy="222"/>
              <a:chOff x="336" y="2647"/>
              <a:chExt cx="133" cy="222"/>
            </a:xfrm>
          </p:grpSpPr>
          <p:sp>
            <p:nvSpPr>
              <p:cNvPr id="209059" name="Line 171">
                <a:extLst>
                  <a:ext uri="{FF2B5EF4-FFF2-40B4-BE49-F238E27FC236}">
                    <a16:creationId xmlns:a16="http://schemas.microsoft.com/office/drawing/2014/main" id="{DCE2988B-F5F3-5407-B10F-5336CF23A832}"/>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0" name="Line 172">
                <a:extLst>
                  <a:ext uri="{FF2B5EF4-FFF2-40B4-BE49-F238E27FC236}">
                    <a16:creationId xmlns:a16="http://schemas.microsoft.com/office/drawing/2014/main" id="{D2F33FCC-3395-3C45-BB47-D05C335BFF98}"/>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1" name="Line 173">
                <a:extLst>
                  <a:ext uri="{FF2B5EF4-FFF2-40B4-BE49-F238E27FC236}">
                    <a16:creationId xmlns:a16="http://schemas.microsoft.com/office/drawing/2014/main" id="{6FE7BAA2-F35E-0B2C-1295-3527B546F1EB}"/>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62" name="Line 174">
                <a:extLst>
                  <a:ext uri="{FF2B5EF4-FFF2-40B4-BE49-F238E27FC236}">
                    <a16:creationId xmlns:a16="http://schemas.microsoft.com/office/drawing/2014/main" id="{C61DFFBC-DAB4-A29D-9CC9-8EA8F8B7CB7F}"/>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grpSp>
          <p:nvGrpSpPr>
            <p:cNvPr id="209002" name="Group 175">
              <a:extLst>
                <a:ext uri="{FF2B5EF4-FFF2-40B4-BE49-F238E27FC236}">
                  <a16:creationId xmlns:a16="http://schemas.microsoft.com/office/drawing/2014/main" id="{FEE9DA5C-6ED0-F68E-CB40-4B9054B7C685}"/>
                </a:ext>
              </a:extLst>
            </p:cNvPr>
            <p:cNvGrpSpPr>
              <a:grpSpLocks/>
            </p:cNvGrpSpPr>
            <p:nvPr/>
          </p:nvGrpSpPr>
          <p:grpSpPr bwMode="auto">
            <a:xfrm flipV="1">
              <a:off x="3856" y="1346"/>
              <a:ext cx="133" cy="222"/>
              <a:chOff x="336" y="2647"/>
              <a:chExt cx="133" cy="222"/>
            </a:xfrm>
          </p:grpSpPr>
          <p:sp>
            <p:nvSpPr>
              <p:cNvPr id="209055" name="Line 176">
                <a:extLst>
                  <a:ext uri="{FF2B5EF4-FFF2-40B4-BE49-F238E27FC236}">
                    <a16:creationId xmlns:a16="http://schemas.microsoft.com/office/drawing/2014/main" id="{9C393ECE-3F1D-BA2F-DD0E-FA84C8944534}"/>
                  </a:ext>
                </a:extLst>
              </p:cNvPr>
              <p:cNvSpPr>
                <a:spLocks noChangeShapeType="1"/>
              </p:cNvSpPr>
              <p:nvPr/>
            </p:nvSpPr>
            <p:spPr bwMode="auto">
              <a:xfrm flipV="1">
                <a:off x="403" y="264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56" name="Line 177">
                <a:extLst>
                  <a:ext uri="{FF2B5EF4-FFF2-40B4-BE49-F238E27FC236}">
                    <a16:creationId xmlns:a16="http://schemas.microsoft.com/office/drawing/2014/main" id="{661A182A-2A88-2865-70EC-6085C2B12D2B}"/>
                  </a:ext>
                </a:extLst>
              </p:cNvPr>
              <p:cNvSpPr>
                <a:spLocks noChangeShapeType="1"/>
              </p:cNvSpPr>
              <p:nvPr/>
            </p:nvSpPr>
            <p:spPr bwMode="auto">
              <a:xfrm>
                <a:off x="336" y="2791"/>
                <a:ext cx="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57" name="Line 178">
                <a:extLst>
                  <a:ext uri="{FF2B5EF4-FFF2-40B4-BE49-F238E27FC236}">
                    <a16:creationId xmlns:a16="http://schemas.microsoft.com/office/drawing/2014/main" id="{33EBFBF4-5B1C-9FCC-4E64-33D9A3ACD755}"/>
                  </a:ext>
                </a:extLst>
              </p:cNvPr>
              <p:cNvSpPr>
                <a:spLocks noChangeShapeType="1"/>
              </p:cNvSpPr>
              <p:nvPr/>
            </p:nvSpPr>
            <p:spPr bwMode="auto">
              <a:xfrm>
                <a:off x="363" y="2830"/>
                <a:ext cx="7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58" name="Line 179">
                <a:extLst>
                  <a:ext uri="{FF2B5EF4-FFF2-40B4-BE49-F238E27FC236}">
                    <a16:creationId xmlns:a16="http://schemas.microsoft.com/office/drawing/2014/main" id="{DAB78A24-3B5C-6034-5B79-29C58A59B4D9}"/>
                  </a:ext>
                </a:extLst>
              </p:cNvPr>
              <p:cNvSpPr>
                <a:spLocks noChangeShapeType="1"/>
              </p:cNvSpPr>
              <p:nvPr/>
            </p:nvSpPr>
            <p:spPr bwMode="auto">
              <a:xfrm>
                <a:off x="384" y="2869"/>
                <a:ext cx="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9003" name="Line 180">
              <a:extLst>
                <a:ext uri="{FF2B5EF4-FFF2-40B4-BE49-F238E27FC236}">
                  <a16:creationId xmlns:a16="http://schemas.microsoft.com/office/drawing/2014/main" id="{CBED266B-EE6E-DD27-9A75-6D9E8C27DB98}"/>
                </a:ext>
              </a:extLst>
            </p:cNvPr>
            <p:cNvSpPr>
              <a:spLocks noChangeShapeType="1"/>
            </p:cNvSpPr>
            <p:nvPr/>
          </p:nvSpPr>
          <p:spPr bwMode="auto">
            <a:xfrm rot="16200000" flipH="1">
              <a:off x="735" y="2057"/>
              <a:ext cx="3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04" name="Oval 181">
              <a:extLst>
                <a:ext uri="{FF2B5EF4-FFF2-40B4-BE49-F238E27FC236}">
                  <a16:creationId xmlns:a16="http://schemas.microsoft.com/office/drawing/2014/main" id="{ED1708F5-77DD-C757-E1D7-8A755F721080}"/>
                </a:ext>
              </a:extLst>
            </p:cNvPr>
            <p:cNvSpPr>
              <a:spLocks noChangeArrowheads="1"/>
            </p:cNvSpPr>
            <p:nvPr/>
          </p:nvSpPr>
          <p:spPr bwMode="auto">
            <a:xfrm>
              <a:off x="889" y="1866"/>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09005" name="Group 182">
              <a:extLst>
                <a:ext uri="{FF2B5EF4-FFF2-40B4-BE49-F238E27FC236}">
                  <a16:creationId xmlns:a16="http://schemas.microsoft.com/office/drawing/2014/main" id="{14D613F7-7BD1-93B6-D283-126B50662DEC}"/>
                </a:ext>
              </a:extLst>
            </p:cNvPr>
            <p:cNvGrpSpPr>
              <a:grpSpLocks/>
            </p:cNvGrpSpPr>
            <p:nvPr/>
          </p:nvGrpSpPr>
          <p:grpSpPr bwMode="auto">
            <a:xfrm flipH="1">
              <a:off x="3676" y="2160"/>
              <a:ext cx="255" cy="343"/>
              <a:chOff x="2064" y="2112"/>
              <a:chExt cx="255" cy="343"/>
            </a:xfrm>
          </p:grpSpPr>
          <p:sp>
            <p:nvSpPr>
              <p:cNvPr id="209048" name="Line 183">
                <a:extLst>
                  <a:ext uri="{FF2B5EF4-FFF2-40B4-BE49-F238E27FC236}">
                    <a16:creationId xmlns:a16="http://schemas.microsoft.com/office/drawing/2014/main" id="{A0E7DBCE-7748-4A11-6459-1F6C37B1E725}"/>
                  </a:ext>
                </a:extLst>
              </p:cNvPr>
              <p:cNvSpPr>
                <a:spLocks noChangeShapeType="1"/>
              </p:cNvSpPr>
              <p:nvPr/>
            </p:nvSpPr>
            <p:spPr bwMode="auto">
              <a:xfrm flipH="1">
                <a:off x="2220" y="2351"/>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049" name="Line 184">
                <a:extLst>
                  <a:ext uri="{FF2B5EF4-FFF2-40B4-BE49-F238E27FC236}">
                    <a16:creationId xmlns:a16="http://schemas.microsoft.com/office/drawing/2014/main" id="{EEE8E484-D7C7-9260-6F79-DF4D68213DDE}"/>
                  </a:ext>
                </a:extLst>
              </p:cNvPr>
              <p:cNvSpPr>
                <a:spLocks noChangeShapeType="1"/>
              </p:cNvSpPr>
              <p:nvPr/>
            </p:nvSpPr>
            <p:spPr bwMode="auto">
              <a:xfrm flipH="1">
                <a:off x="2223" y="2168"/>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50" name="Line 185">
                <a:extLst>
                  <a:ext uri="{FF2B5EF4-FFF2-40B4-BE49-F238E27FC236}">
                    <a16:creationId xmlns:a16="http://schemas.microsoft.com/office/drawing/2014/main" id="{107AFBA9-F11E-5FAB-E219-BCA37C9218A6}"/>
                  </a:ext>
                </a:extLst>
              </p:cNvPr>
              <p:cNvSpPr>
                <a:spLocks noChangeShapeType="1"/>
              </p:cNvSpPr>
              <p:nvPr/>
            </p:nvSpPr>
            <p:spPr bwMode="auto">
              <a:xfrm flipH="1">
                <a:off x="2179" y="2213"/>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51" name="Line 186">
                <a:extLst>
                  <a:ext uri="{FF2B5EF4-FFF2-40B4-BE49-F238E27FC236}">
                    <a16:creationId xmlns:a16="http://schemas.microsoft.com/office/drawing/2014/main" id="{F144CF2A-9BC3-8A93-A71D-69BE6B0D495F}"/>
                  </a:ext>
                </a:extLst>
              </p:cNvPr>
              <p:cNvSpPr>
                <a:spLocks noChangeShapeType="1"/>
              </p:cNvSpPr>
              <p:nvPr/>
            </p:nvSpPr>
            <p:spPr bwMode="auto">
              <a:xfrm flipH="1">
                <a:off x="2064" y="2282"/>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52" name="Line 187">
                <a:extLst>
                  <a:ext uri="{FF2B5EF4-FFF2-40B4-BE49-F238E27FC236}">
                    <a16:creationId xmlns:a16="http://schemas.microsoft.com/office/drawing/2014/main" id="{10C5AE35-DB02-28FB-04A6-03DB863C0192}"/>
                  </a:ext>
                </a:extLst>
              </p:cNvPr>
              <p:cNvSpPr>
                <a:spLocks noChangeShapeType="1"/>
              </p:cNvSpPr>
              <p:nvPr/>
            </p:nvSpPr>
            <p:spPr bwMode="auto">
              <a:xfrm flipV="1">
                <a:off x="2319" y="2112"/>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53" name="Line 188">
                <a:extLst>
                  <a:ext uri="{FF2B5EF4-FFF2-40B4-BE49-F238E27FC236}">
                    <a16:creationId xmlns:a16="http://schemas.microsoft.com/office/drawing/2014/main" id="{23A989CB-EA9A-E86C-8E1E-4E60A2E3A549}"/>
                  </a:ext>
                </a:extLst>
              </p:cNvPr>
              <p:cNvSpPr>
                <a:spLocks noChangeShapeType="1"/>
              </p:cNvSpPr>
              <p:nvPr/>
            </p:nvSpPr>
            <p:spPr bwMode="auto">
              <a:xfrm flipV="1">
                <a:off x="2316" y="2351"/>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54" name="Line 189">
                <a:extLst>
                  <a:ext uri="{FF2B5EF4-FFF2-40B4-BE49-F238E27FC236}">
                    <a16:creationId xmlns:a16="http://schemas.microsoft.com/office/drawing/2014/main" id="{F245F06F-BBEB-0A69-3196-6B7FE92EDCEF}"/>
                  </a:ext>
                </a:extLst>
              </p:cNvPr>
              <p:cNvSpPr>
                <a:spLocks noChangeShapeType="1"/>
              </p:cNvSpPr>
              <p:nvPr/>
            </p:nvSpPr>
            <p:spPr bwMode="auto">
              <a:xfrm flipH="1">
                <a:off x="2223" y="2205"/>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9006" name="Line 190">
              <a:extLst>
                <a:ext uri="{FF2B5EF4-FFF2-40B4-BE49-F238E27FC236}">
                  <a16:creationId xmlns:a16="http://schemas.microsoft.com/office/drawing/2014/main" id="{4BF50C91-ACC1-BF98-FCED-8EDA535A49FA}"/>
                </a:ext>
              </a:extLst>
            </p:cNvPr>
            <p:cNvSpPr>
              <a:spLocks noChangeShapeType="1"/>
            </p:cNvSpPr>
            <p:nvPr/>
          </p:nvSpPr>
          <p:spPr bwMode="auto">
            <a:xfrm rot="16200000" flipH="1">
              <a:off x="3503" y="2617"/>
              <a:ext cx="34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nvGrpSpPr>
            <p:cNvPr id="209007" name="Group 191">
              <a:extLst>
                <a:ext uri="{FF2B5EF4-FFF2-40B4-BE49-F238E27FC236}">
                  <a16:creationId xmlns:a16="http://schemas.microsoft.com/office/drawing/2014/main" id="{26A16892-9644-5FA3-C971-31A8E8F2ACE6}"/>
                </a:ext>
              </a:extLst>
            </p:cNvPr>
            <p:cNvGrpSpPr>
              <a:grpSpLocks/>
            </p:cNvGrpSpPr>
            <p:nvPr/>
          </p:nvGrpSpPr>
          <p:grpSpPr bwMode="auto">
            <a:xfrm>
              <a:off x="3899" y="2211"/>
              <a:ext cx="234" cy="231"/>
              <a:chOff x="750" y="1854"/>
              <a:chExt cx="234" cy="231"/>
            </a:xfrm>
          </p:grpSpPr>
          <p:sp>
            <p:nvSpPr>
              <p:cNvPr id="209046" name="Text Box 192">
                <a:extLst>
                  <a:ext uri="{FF2B5EF4-FFF2-40B4-BE49-F238E27FC236}">
                    <a16:creationId xmlns:a16="http://schemas.microsoft.com/office/drawing/2014/main" id="{562BB487-BC83-16D2-6720-EC610D8889ED}"/>
                  </a:ext>
                </a:extLst>
              </p:cNvPr>
              <p:cNvSpPr txBox="1">
                <a:spLocks noChangeArrowheads="1"/>
              </p:cNvSpPr>
              <p:nvPr/>
            </p:nvSpPr>
            <p:spPr bwMode="auto">
              <a:xfrm>
                <a:off x="750" y="1854"/>
                <a:ext cx="2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sp>
            <p:nvSpPr>
              <p:cNvPr id="209047" name="Line 193">
                <a:extLst>
                  <a:ext uri="{FF2B5EF4-FFF2-40B4-BE49-F238E27FC236}">
                    <a16:creationId xmlns:a16="http://schemas.microsoft.com/office/drawing/2014/main" id="{A7C210F2-E3AA-D11E-3B3F-D6AE09BBB561}"/>
                  </a:ext>
                </a:extLst>
              </p:cNvPr>
              <p:cNvSpPr>
                <a:spLocks noChangeShapeType="1"/>
              </p:cNvSpPr>
              <p:nvPr/>
            </p:nvSpPr>
            <p:spPr bwMode="auto">
              <a:xfrm flipH="1">
                <a:off x="816" y="1895"/>
                <a:ext cx="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9008" name="Oval 194">
              <a:extLst>
                <a:ext uri="{FF2B5EF4-FFF2-40B4-BE49-F238E27FC236}">
                  <a16:creationId xmlns:a16="http://schemas.microsoft.com/office/drawing/2014/main" id="{295E928C-62B0-757F-EA61-F84D329BFBD1}"/>
                </a:ext>
              </a:extLst>
            </p:cNvPr>
            <p:cNvSpPr>
              <a:spLocks noChangeArrowheads="1"/>
            </p:cNvSpPr>
            <p:nvPr/>
          </p:nvSpPr>
          <p:spPr bwMode="auto">
            <a:xfrm>
              <a:off x="3653" y="2763"/>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009" name="Line 195">
              <a:extLst>
                <a:ext uri="{FF2B5EF4-FFF2-40B4-BE49-F238E27FC236}">
                  <a16:creationId xmlns:a16="http://schemas.microsoft.com/office/drawing/2014/main" id="{7AF3D234-FAD1-7A31-638F-A6753D27FAB8}"/>
                </a:ext>
              </a:extLst>
            </p:cNvPr>
            <p:cNvSpPr>
              <a:spLocks noChangeShapeType="1"/>
            </p:cNvSpPr>
            <p:nvPr/>
          </p:nvSpPr>
          <p:spPr bwMode="auto">
            <a:xfrm rot="16200000" flipH="1">
              <a:off x="3499" y="2057"/>
              <a:ext cx="3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010" name="Oval 196">
              <a:extLst>
                <a:ext uri="{FF2B5EF4-FFF2-40B4-BE49-F238E27FC236}">
                  <a16:creationId xmlns:a16="http://schemas.microsoft.com/office/drawing/2014/main" id="{B8292369-1861-CCCD-C013-2A074A7F4E71}"/>
                </a:ext>
              </a:extLst>
            </p:cNvPr>
            <p:cNvSpPr>
              <a:spLocks noChangeArrowheads="1"/>
            </p:cNvSpPr>
            <p:nvPr/>
          </p:nvSpPr>
          <p:spPr bwMode="auto">
            <a:xfrm>
              <a:off x="3653" y="1870"/>
              <a:ext cx="48" cy="48"/>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011" name="Line 197">
              <a:extLst>
                <a:ext uri="{FF2B5EF4-FFF2-40B4-BE49-F238E27FC236}">
                  <a16:creationId xmlns:a16="http://schemas.microsoft.com/office/drawing/2014/main" id="{F2978421-2A30-9C3A-6BEA-600B3F6EEFFD}"/>
                </a:ext>
              </a:extLst>
            </p:cNvPr>
            <p:cNvSpPr>
              <a:spLocks noChangeShapeType="1"/>
            </p:cNvSpPr>
            <p:nvPr/>
          </p:nvSpPr>
          <p:spPr bwMode="auto">
            <a:xfrm>
              <a:off x="1704" y="2110"/>
              <a:ext cx="0" cy="4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9012" name="Group 198">
              <a:extLst>
                <a:ext uri="{FF2B5EF4-FFF2-40B4-BE49-F238E27FC236}">
                  <a16:creationId xmlns:a16="http://schemas.microsoft.com/office/drawing/2014/main" id="{DA7F95D6-C15E-E381-8877-AE070A6ADE12}"/>
                </a:ext>
              </a:extLst>
            </p:cNvPr>
            <p:cNvGrpSpPr>
              <a:grpSpLocks/>
            </p:cNvGrpSpPr>
            <p:nvPr/>
          </p:nvGrpSpPr>
          <p:grpSpPr bwMode="auto">
            <a:xfrm>
              <a:off x="4261" y="1895"/>
              <a:ext cx="343" cy="255"/>
              <a:chOff x="3472" y="2576"/>
              <a:chExt cx="343" cy="255"/>
            </a:xfrm>
          </p:grpSpPr>
          <p:sp>
            <p:nvSpPr>
              <p:cNvPr id="209039" name="Line 199">
                <a:extLst>
                  <a:ext uri="{FF2B5EF4-FFF2-40B4-BE49-F238E27FC236}">
                    <a16:creationId xmlns:a16="http://schemas.microsoft.com/office/drawing/2014/main" id="{F5669FD3-790B-04A5-CE95-E27C287D32D6}"/>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040" name="Line 200">
                <a:extLst>
                  <a:ext uri="{FF2B5EF4-FFF2-40B4-BE49-F238E27FC236}">
                    <a16:creationId xmlns:a16="http://schemas.microsoft.com/office/drawing/2014/main" id="{C1656483-1A5B-1833-48E7-338800242B16}"/>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41" name="Line 201">
                <a:extLst>
                  <a:ext uri="{FF2B5EF4-FFF2-40B4-BE49-F238E27FC236}">
                    <a16:creationId xmlns:a16="http://schemas.microsoft.com/office/drawing/2014/main" id="{0B2C71AA-2A99-9D94-B059-F642C1446E99}"/>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42" name="Line 202">
                <a:extLst>
                  <a:ext uri="{FF2B5EF4-FFF2-40B4-BE49-F238E27FC236}">
                    <a16:creationId xmlns:a16="http://schemas.microsoft.com/office/drawing/2014/main" id="{36B6348B-AAA3-4BD0-D907-097335CC5A04}"/>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43" name="Line 203">
                <a:extLst>
                  <a:ext uri="{FF2B5EF4-FFF2-40B4-BE49-F238E27FC236}">
                    <a16:creationId xmlns:a16="http://schemas.microsoft.com/office/drawing/2014/main" id="{31DA6A7A-BA19-E30D-A6D9-A119C644F78C}"/>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44" name="Line 204">
                <a:extLst>
                  <a:ext uri="{FF2B5EF4-FFF2-40B4-BE49-F238E27FC236}">
                    <a16:creationId xmlns:a16="http://schemas.microsoft.com/office/drawing/2014/main" id="{7119EDB1-A508-2838-7121-3098EC45FD52}"/>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45" name="Line 205">
                <a:extLst>
                  <a:ext uri="{FF2B5EF4-FFF2-40B4-BE49-F238E27FC236}">
                    <a16:creationId xmlns:a16="http://schemas.microsoft.com/office/drawing/2014/main" id="{A8D9DB2F-C8DE-A4D4-B238-420D0D7B85BF}"/>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grpSp>
          <p:nvGrpSpPr>
            <p:cNvPr id="209013" name="Group 206">
              <a:extLst>
                <a:ext uri="{FF2B5EF4-FFF2-40B4-BE49-F238E27FC236}">
                  <a16:creationId xmlns:a16="http://schemas.microsoft.com/office/drawing/2014/main" id="{A1BC9D04-802B-6AD5-B7C1-9E4CB7B36697}"/>
                </a:ext>
              </a:extLst>
            </p:cNvPr>
            <p:cNvGrpSpPr>
              <a:grpSpLocks/>
            </p:cNvGrpSpPr>
            <p:nvPr/>
          </p:nvGrpSpPr>
          <p:grpSpPr bwMode="auto">
            <a:xfrm flipV="1">
              <a:off x="4264" y="2533"/>
              <a:ext cx="343" cy="255"/>
              <a:chOff x="3472" y="2576"/>
              <a:chExt cx="343" cy="255"/>
            </a:xfrm>
          </p:grpSpPr>
          <p:sp>
            <p:nvSpPr>
              <p:cNvPr id="209032" name="Line 207">
                <a:extLst>
                  <a:ext uri="{FF2B5EF4-FFF2-40B4-BE49-F238E27FC236}">
                    <a16:creationId xmlns:a16="http://schemas.microsoft.com/office/drawing/2014/main" id="{6F39F412-2745-1DF8-246F-430BAC1E5DBB}"/>
                  </a:ext>
                </a:extLst>
              </p:cNvPr>
              <p:cNvSpPr>
                <a:spLocks noChangeShapeType="1"/>
              </p:cNvSpPr>
              <p:nvPr/>
            </p:nvSpPr>
            <p:spPr bwMode="auto">
              <a:xfrm rot="5400000" flipV="1">
                <a:off x="3663" y="2627"/>
                <a:ext cx="96" cy="0"/>
              </a:xfrm>
              <a:prstGeom prst="line">
                <a:avLst/>
              </a:prstGeom>
              <a:noFill/>
              <a:ln w="31750">
                <a:solidFill>
                  <a:srgbClr val="000000"/>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033" name="Line 208">
                <a:extLst>
                  <a:ext uri="{FF2B5EF4-FFF2-40B4-BE49-F238E27FC236}">
                    <a16:creationId xmlns:a16="http://schemas.microsoft.com/office/drawing/2014/main" id="{1911FF87-7710-AF2A-447A-E34B52BE694E}"/>
                  </a:ext>
                </a:extLst>
              </p:cNvPr>
              <p:cNvSpPr>
                <a:spLocks noChangeShapeType="1"/>
              </p:cNvSpPr>
              <p:nvPr/>
            </p:nvSpPr>
            <p:spPr bwMode="auto">
              <a:xfrm rot="5400000" flipV="1">
                <a:off x="3638" y="2562"/>
                <a:ext cx="0" cy="22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4" name="Line 209">
                <a:extLst>
                  <a:ext uri="{FF2B5EF4-FFF2-40B4-BE49-F238E27FC236}">
                    <a16:creationId xmlns:a16="http://schemas.microsoft.com/office/drawing/2014/main" id="{A726A89C-9B7C-EF69-19E5-87C9CD13CFF3}"/>
                  </a:ext>
                </a:extLst>
              </p:cNvPr>
              <p:cNvSpPr>
                <a:spLocks noChangeShapeType="1"/>
              </p:cNvSpPr>
              <p:nvPr/>
            </p:nvSpPr>
            <p:spPr bwMode="auto">
              <a:xfrm rot="5400000" flipV="1">
                <a:off x="3642" y="2647"/>
                <a:ext cx="0" cy="1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5" name="Line 210">
                <a:extLst>
                  <a:ext uri="{FF2B5EF4-FFF2-40B4-BE49-F238E27FC236}">
                    <a16:creationId xmlns:a16="http://schemas.microsoft.com/office/drawing/2014/main" id="{57A88065-C3D2-74BA-D435-DEA71EA73038}"/>
                  </a:ext>
                </a:extLst>
              </p:cNvPr>
              <p:cNvSpPr>
                <a:spLocks noChangeShapeType="1"/>
              </p:cNvSpPr>
              <p:nvPr/>
            </p:nvSpPr>
            <p:spPr bwMode="auto">
              <a:xfrm rot="5400000" flipV="1">
                <a:off x="3580" y="2769"/>
                <a:ext cx="12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6" name="Line 211">
                <a:extLst>
                  <a:ext uri="{FF2B5EF4-FFF2-40B4-BE49-F238E27FC236}">
                    <a16:creationId xmlns:a16="http://schemas.microsoft.com/office/drawing/2014/main" id="{1E241CED-1E70-C6CE-8FFB-9FCAF6C34B7F}"/>
                  </a:ext>
                </a:extLst>
              </p:cNvPr>
              <p:cNvSpPr>
                <a:spLocks noChangeShapeType="1"/>
              </p:cNvSpPr>
              <p:nvPr/>
            </p:nvSpPr>
            <p:spPr bwMode="auto">
              <a:xfrm rot="5400000" flipH="1">
                <a:off x="3524" y="2526"/>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7" name="Line 212">
                <a:extLst>
                  <a:ext uri="{FF2B5EF4-FFF2-40B4-BE49-F238E27FC236}">
                    <a16:creationId xmlns:a16="http://schemas.microsoft.com/office/drawing/2014/main" id="{C807659D-3996-E8C0-CF81-C12E5E1BA2EC}"/>
                  </a:ext>
                </a:extLst>
              </p:cNvPr>
              <p:cNvSpPr>
                <a:spLocks noChangeShapeType="1"/>
              </p:cNvSpPr>
              <p:nvPr/>
            </p:nvSpPr>
            <p:spPr bwMode="auto">
              <a:xfrm rot="5400000" flipH="1">
                <a:off x="3763" y="2527"/>
                <a:ext cx="0" cy="10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38" name="Line 213">
                <a:extLst>
                  <a:ext uri="{FF2B5EF4-FFF2-40B4-BE49-F238E27FC236}">
                    <a16:creationId xmlns:a16="http://schemas.microsoft.com/office/drawing/2014/main" id="{8DB5D2FE-3091-2286-3FD2-BB4B2E3816D0}"/>
                  </a:ext>
                </a:extLst>
              </p:cNvPr>
              <p:cNvSpPr>
                <a:spLocks noChangeShapeType="1"/>
              </p:cNvSpPr>
              <p:nvPr/>
            </p:nvSpPr>
            <p:spPr bwMode="auto">
              <a:xfrm rot="5400000" flipV="1">
                <a:off x="3517" y="2624"/>
                <a:ext cx="96" cy="0"/>
              </a:xfrm>
              <a:prstGeom prst="line">
                <a:avLst/>
              </a:prstGeom>
              <a:noFill/>
              <a:ln w="31750">
                <a:solidFill>
                  <a:srgbClr val="000000"/>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9014" name="Line 214">
              <a:extLst>
                <a:ext uri="{FF2B5EF4-FFF2-40B4-BE49-F238E27FC236}">
                  <a16:creationId xmlns:a16="http://schemas.microsoft.com/office/drawing/2014/main" id="{C0CE1C1A-6F03-54F6-E28D-A07C3FB91CFB}"/>
                </a:ext>
              </a:extLst>
            </p:cNvPr>
            <p:cNvSpPr>
              <a:spLocks noChangeShapeType="1"/>
            </p:cNvSpPr>
            <p:nvPr/>
          </p:nvSpPr>
          <p:spPr bwMode="auto">
            <a:xfrm>
              <a:off x="4432" y="2114"/>
              <a:ext cx="0" cy="4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15" name="Text Box 215">
              <a:extLst>
                <a:ext uri="{FF2B5EF4-FFF2-40B4-BE49-F238E27FC236}">
                  <a16:creationId xmlns:a16="http://schemas.microsoft.com/office/drawing/2014/main" id="{2E1764A1-122B-D0CE-7787-9F6F35C3197E}"/>
                </a:ext>
              </a:extLst>
            </p:cNvPr>
            <p:cNvSpPr txBox="1">
              <a:spLocks noChangeArrowheads="1"/>
            </p:cNvSpPr>
            <p:nvPr/>
          </p:nvSpPr>
          <p:spPr bwMode="auto">
            <a:xfrm>
              <a:off x="4219" y="2212"/>
              <a:ext cx="2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l-GR" altLang="en-US" sz="1800" b="1" i="0">
                  <a:ea typeface="굴림" panose="020B0600000101010101" pitchFamily="34" charset="-127"/>
                </a:rPr>
                <a:t>Φ</a:t>
              </a:r>
              <a:endParaRPr lang="en-US" altLang="en-US" sz="1800" b="1" i="0" baseline="-25000">
                <a:ea typeface="굴림" panose="020B0600000101010101" pitchFamily="34" charset="-127"/>
              </a:endParaRPr>
            </a:p>
          </p:txBody>
        </p:sp>
        <p:sp>
          <p:nvSpPr>
            <p:cNvPr id="209016" name="Text Box 216">
              <a:extLst>
                <a:ext uri="{FF2B5EF4-FFF2-40B4-BE49-F238E27FC236}">
                  <a16:creationId xmlns:a16="http://schemas.microsoft.com/office/drawing/2014/main" id="{366B8570-D83E-A9E4-D395-FA16F40A9A91}"/>
                </a:ext>
              </a:extLst>
            </p:cNvPr>
            <p:cNvSpPr txBox="1">
              <a:spLocks noChangeArrowheads="1"/>
            </p:cNvSpPr>
            <p:nvPr/>
          </p:nvSpPr>
          <p:spPr bwMode="auto">
            <a:xfrm>
              <a:off x="3104" y="825"/>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34k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17" name="Text Box 217">
              <a:extLst>
                <a:ext uri="{FF2B5EF4-FFF2-40B4-BE49-F238E27FC236}">
                  <a16:creationId xmlns:a16="http://schemas.microsoft.com/office/drawing/2014/main" id="{9EDC1C5E-6378-420D-BA2F-671A7839730B}"/>
                </a:ext>
              </a:extLst>
            </p:cNvPr>
            <p:cNvSpPr txBox="1">
              <a:spLocks noChangeArrowheads="1"/>
            </p:cNvSpPr>
            <p:nvPr/>
          </p:nvSpPr>
          <p:spPr bwMode="auto">
            <a:xfrm>
              <a:off x="428" y="1959"/>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34k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18" name="Text Box 218">
              <a:extLst>
                <a:ext uri="{FF2B5EF4-FFF2-40B4-BE49-F238E27FC236}">
                  <a16:creationId xmlns:a16="http://schemas.microsoft.com/office/drawing/2014/main" id="{60B641DE-CB31-B7F0-A77E-DDD01BCFC30E}"/>
                </a:ext>
              </a:extLst>
            </p:cNvPr>
            <p:cNvSpPr txBox="1">
              <a:spLocks noChangeArrowheads="1"/>
            </p:cNvSpPr>
            <p:nvPr/>
          </p:nvSpPr>
          <p:spPr bwMode="auto">
            <a:xfrm>
              <a:off x="434" y="2511"/>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34k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19" name="Text Box 219">
              <a:extLst>
                <a:ext uri="{FF2B5EF4-FFF2-40B4-BE49-F238E27FC236}">
                  <a16:creationId xmlns:a16="http://schemas.microsoft.com/office/drawing/2014/main" id="{96561EF9-4BD4-D579-4730-87354FF9B0DE}"/>
                </a:ext>
              </a:extLst>
            </p:cNvPr>
            <p:cNvSpPr txBox="1">
              <a:spLocks noChangeArrowheads="1"/>
            </p:cNvSpPr>
            <p:nvPr/>
          </p:nvSpPr>
          <p:spPr bwMode="auto">
            <a:xfrm>
              <a:off x="3116" y="3645"/>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34k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0" name="Text Box 220">
              <a:extLst>
                <a:ext uri="{FF2B5EF4-FFF2-40B4-BE49-F238E27FC236}">
                  <a16:creationId xmlns:a16="http://schemas.microsoft.com/office/drawing/2014/main" id="{0DBB3ACF-7896-9086-F59F-8028ED7AD21D}"/>
                </a:ext>
              </a:extLst>
            </p:cNvPr>
            <p:cNvSpPr txBox="1">
              <a:spLocks noChangeArrowheads="1"/>
            </p:cNvSpPr>
            <p:nvPr/>
          </p:nvSpPr>
          <p:spPr bwMode="auto">
            <a:xfrm>
              <a:off x="668" y="2907"/>
              <a:ext cx="4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6.8k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1" name="Text Box 221">
              <a:extLst>
                <a:ext uri="{FF2B5EF4-FFF2-40B4-BE49-F238E27FC236}">
                  <a16:creationId xmlns:a16="http://schemas.microsoft.com/office/drawing/2014/main" id="{CEEC4D3B-7431-4270-6323-6A9CE94F4757}"/>
                </a:ext>
              </a:extLst>
            </p:cNvPr>
            <p:cNvSpPr txBox="1">
              <a:spLocks noChangeArrowheads="1"/>
            </p:cNvSpPr>
            <p:nvPr/>
          </p:nvSpPr>
          <p:spPr bwMode="auto">
            <a:xfrm>
              <a:off x="674" y="1545"/>
              <a:ext cx="4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6.8k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2" name="Text Box 222">
              <a:extLst>
                <a:ext uri="{FF2B5EF4-FFF2-40B4-BE49-F238E27FC236}">
                  <a16:creationId xmlns:a16="http://schemas.microsoft.com/office/drawing/2014/main" id="{27C8F1C7-AE08-E746-69EE-BF29010267AF}"/>
                </a:ext>
              </a:extLst>
            </p:cNvPr>
            <p:cNvSpPr txBox="1">
              <a:spLocks noChangeArrowheads="1"/>
            </p:cNvSpPr>
            <p:nvPr/>
          </p:nvSpPr>
          <p:spPr bwMode="auto">
            <a:xfrm>
              <a:off x="1997" y="1587"/>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22.5pF</a:t>
              </a:r>
              <a:endParaRPr lang="el-GR" altLang="en-US" sz="1600" b="1" i="0" baseline="-25000">
                <a:ea typeface="굴림" panose="020B0600000101010101" pitchFamily="34" charset="-127"/>
              </a:endParaRPr>
            </a:p>
          </p:txBody>
        </p:sp>
        <p:sp>
          <p:nvSpPr>
            <p:cNvPr id="209023" name="Text Box 223">
              <a:extLst>
                <a:ext uri="{FF2B5EF4-FFF2-40B4-BE49-F238E27FC236}">
                  <a16:creationId xmlns:a16="http://schemas.microsoft.com/office/drawing/2014/main" id="{CD56179A-5F70-1780-6BAB-DB597DC4CB58}"/>
                </a:ext>
              </a:extLst>
            </p:cNvPr>
            <p:cNvSpPr txBox="1">
              <a:spLocks noChangeArrowheads="1"/>
            </p:cNvSpPr>
            <p:nvPr/>
          </p:nvSpPr>
          <p:spPr bwMode="auto">
            <a:xfrm>
              <a:off x="1985" y="2889"/>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22.5pF</a:t>
              </a:r>
              <a:endParaRPr lang="el-GR" altLang="en-US" sz="1600" b="1" i="0" baseline="-25000">
                <a:ea typeface="굴림" panose="020B0600000101010101" pitchFamily="34" charset="-127"/>
              </a:endParaRPr>
            </a:p>
          </p:txBody>
        </p:sp>
        <p:sp>
          <p:nvSpPr>
            <p:cNvPr id="209024" name="Text Box 224">
              <a:extLst>
                <a:ext uri="{FF2B5EF4-FFF2-40B4-BE49-F238E27FC236}">
                  <a16:creationId xmlns:a16="http://schemas.microsoft.com/office/drawing/2014/main" id="{7EC2F6D6-8D80-89EC-1326-CD1628524717}"/>
                </a:ext>
              </a:extLst>
            </p:cNvPr>
            <p:cNvSpPr txBox="1">
              <a:spLocks noChangeArrowheads="1"/>
            </p:cNvSpPr>
            <p:nvPr/>
          </p:nvSpPr>
          <p:spPr bwMode="auto">
            <a:xfrm>
              <a:off x="3105" y="1959"/>
              <a:ext cx="5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22.6k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5" name="Text Box 225">
              <a:extLst>
                <a:ext uri="{FF2B5EF4-FFF2-40B4-BE49-F238E27FC236}">
                  <a16:creationId xmlns:a16="http://schemas.microsoft.com/office/drawing/2014/main" id="{139A1203-420F-D87F-EC76-576317179BAD}"/>
                </a:ext>
              </a:extLst>
            </p:cNvPr>
            <p:cNvSpPr txBox="1">
              <a:spLocks noChangeArrowheads="1"/>
            </p:cNvSpPr>
            <p:nvPr/>
          </p:nvSpPr>
          <p:spPr bwMode="auto">
            <a:xfrm>
              <a:off x="3111" y="2511"/>
              <a:ext cx="5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22.6k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6" name="Text Box 226">
              <a:extLst>
                <a:ext uri="{FF2B5EF4-FFF2-40B4-BE49-F238E27FC236}">
                  <a16:creationId xmlns:a16="http://schemas.microsoft.com/office/drawing/2014/main" id="{711456C1-D659-C68E-69B8-EDC701DFF145}"/>
                </a:ext>
              </a:extLst>
            </p:cNvPr>
            <p:cNvSpPr txBox="1">
              <a:spLocks noChangeArrowheads="1"/>
            </p:cNvSpPr>
            <p:nvPr/>
          </p:nvSpPr>
          <p:spPr bwMode="auto">
            <a:xfrm>
              <a:off x="3398" y="2907"/>
              <a:ext cx="4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4.5k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7" name="Text Box 227">
              <a:extLst>
                <a:ext uri="{FF2B5EF4-FFF2-40B4-BE49-F238E27FC236}">
                  <a16:creationId xmlns:a16="http://schemas.microsoft.com/office/drawing/2014/main" id="{A8B6FB9E-FD16-5D89-2DDF-AF026D6DAC8D}"/>
                </a:ext>
              </a:extLst>
            </p:cNvPr>
            <p:cNvSpPr txBox="1">
              <a:spLocks noChangeArrowheads="1"/>
            </p:cNvSpPr>
            <p:nvPr/>
          </p:nvSpPr>
          <p:spPr bwMode="auto">
            <a:xfrm>
              <a:off x="3404" y="1545"/>
              <a:ext cx="4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4.5k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8" name="Text Box 228">
              <a:extLst>
                <a:ext uri="{FF2B5EF4-FFF2-40B4-BE49-F238E27FC236}">
                  <a16:creationId xmlns:a16="http://schemas.microsoft.com/office/drawing/2014/main" id="{0B952AD8-724A-66FB-C1CE-68389A7935A1}"/>
                </a:ext>
              </a:extLst>
            </p:cNvPr>
            <p:cNvSpPr txBox="1">
              <a:spLocks noChangeArrowheads="1"/>
            </p:cNvSpPr>
            <p:nvPr/>
          </p:nvSpPr>
          <p:spPr bwMode="auto">
            <a:xfrm>
              <a:off x="4508" y="3297"/>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29" name="Text Box 229">
              <a:extLst>
                <a:ext uri="{FF2B5EF4-FFF2-40B4-BE49-F238E27FC236}">
                  <a16:creationId xmlns:a16="http://schemas.microsoft.com/office/drawing/2014/main" id="{6882ED36-776C-7A66-C8C3-6F621C7E2FC7}"/>
                </a:ext>
              </a:extLst>
            </p:cNvPr>
            <p:cNvSpPr txBox="1">
              <a:spLocks noChangeArrowheads="1"/>
            </p:cNvSpPr>
            <p:nvPr/>
          </p:nvSpPr>
          <p:spPr bwMode="auto">
            <a:xfrm>
              <a:off x="4514" y="1155"/>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24k</a:t>
              </a:r>
              <a:r>
                <a:rPr lang="el-GR" altLang="en-US" sz="1600" b="1" i="0">
                  <a:ea typeface="굴림" panose="020B0600000101010101" pitchFamily="34" charset="-127"/>
                </a:rPr>
                <a:t>Ω</a:t>
              </a:r>
              <a:endParaRPr lang="el-GR" altLang="en-US" sz="1600" b="1" i="0" baseline="-25000">
                <a:ea typeface="굴림" panose="020B0600000101010101" pitchFamily="34" charset="-127"/>
              </a:endParaRPr>
            </a:p>
          </p:txBody>
        </p:sp>
        <p:sp>
          <p:nvSpPr>
            <p:cNvPr id="209030" name="Text Box 230">
              <a:extLst>
                <a:ext uri="{FF2B5EF4-FFF2-40B4-BE49-F238E27FC236}">
                  <a16:creationId xmlns:a16="http://schemas.microsoft.com/office/drawing/2014/main" id="{8B0476FD-12C2-7D5C-82F5-AFC0CB301474}"/>
                </a:ext>
              </a:extLst>
            </p:cNvPr>
            <p:cNvSpPr txBox="1">
              <a:spLocks noChangeArrowheads="1"/>
            </p:cNvSpPr>
            <p:nvPr/>
          </p:nvSpPr>
          <p:spPr bwMode="auto">
            <a:xfrm>
              <a:off x="4733" y="1575"/>
              <a:ext cx="4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15pF</a:t>
              </a:r>
              <a:endParaRPr lang="el-GR" altLang="en-US" sz="1600" b="1" i="0" baseline="-25000">
                <a:ea typeface="굴림" panose="020B0600000101010101" pitchFamily="34" charset="-127"/>
              </a:endParaRPr>
            </a:p>
          </p:txBody>
        </p:sp>
        <p:sp>
          <p:nvSpPr>
            <p:cNvPr id="209031" name="Text Box 231">
              <a:extLst>
                <a:ext uri="{FF2B5EF4-FFF2-40B4-BE49-F238E27FC236}">
                  <a16:creationId xmlns:a16="http://schemas.microsoft.com/office/drawing/2014/main" id="{A9DC2864-BE25-7ABB-3F9C-0470CDD4F157}"/>
                </a:ext>
              </a:extLst>
            </p:cNvPr>
            <p:cNvSpPr txBox="1">
              <a:spLocks noChangeArrowheads="1"/>
            </p:cNvSpPr>
            <p:nvPr/>
          </p:nvSpPr>
          <p:spPr bwMode="auto">
            <a:xfrm>
              <a:off x="4721" y="2877"/>
              <a:ext cx="4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none" anchor="b">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15pF</a:t>
              </a:r>
              <a:endParaRPr lang="el-GR" altLang="en-US" sz="1600" b="1" i="0" baseline="-25000">
                <a:ea typeface="굴림" panose="020B0600000101010101" pitchFamily="34" charset="-127"/>
              </a:endParaRPr>
            </a:p>
          </p:txBody>
        </p:sp>
      </p:grpSp>
      <p:sp>
        <p:nvSpPr>
          <p:cNvPr id="208901" name="Text Box 232">
            <a:extLst>
              <a:ext uri="{FF2B5EF4-FFF2-40B4-BE49-F238E27FC236}">
                <a16:creationId xmlns:a16="http://schemas.microsoft.com/office/drawing/2014/main" id="{A0E7F1B5-DEE0-16D4-034F-060C714CF1E4}"/>
              </a:ext>
            </a:extLst>
          </p:cNvPr>
          <p:cNvSpPr txBox="1">
            <a:spLocks noChangeArrowheads="1"/>
          </p:cNvSpPr>
          <p:nvPr/>
        </p:nvSpPr>
        <p:spPr bwMode="auto">
          <a:xfrm>
            <a:off x="1908175" y="5913438"/>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ko-KR" sz="1800" b="1" i="0">
                <a:ea typeface="굴림" panose="020B0600000101010101" pitchFamily="34" charset="-127"/>
              </a:rPr>
              <a:t>f</a:t>
            </a:r>
            <a:r>
              <a:rPr lang="en-US" altLang="ko-KR" sz="1800" b="1" i="0" baseline="-25000">
                <a:ea typeface="굴림" panose="020B0600000101010101" pitchFamily="34" charset="-127"/>
              </a:rPr>
              <a:t>-3dB</a:t>
            </a:r>
            <a:r>
              <a:rPr lang="en-US" altLang="ko-KR" sz="1800" b="1" i="0">
                <a:ea typeface="굴림" panose="020B0600000101010101" pitchFamily="34" charset="-127"/>
              </a:rPr>
              <a:t>=135kHz / f</a:t>
            </a:r>
            <a:r>
              <a:rPr lang="en-US" altLang="ko-KR" sz="1800" b="1" i="0" baseline="-25000">
                <a:ea typeface="굴림" panose="020B0600000101010101" pitchFamily="34" charset="-127"/>
              </a:rPr>
              <a:t>clock</a:t>
            </a:r>
            <a:r>
              <a:rPr lang="en-US" altLang="ko-KR" sz="1800" b="1" i="0">
                <a:ea typeface="굴림" panose="020B0600000101010101" pitchFamily="34" charset="-127"/>
              </a:rPr>
              <a:t>=128MHz / f</a:t>
            </a:r>
            <a:r>
              <a:rPr lang="en-US" altLang="ko-KR" sz="1800" b="1" i="0" baseline="-25000">
                <a:ea typeface="굴림" panose="020B0600000101010101" pitchFamily="34" charset="-127"/>
              </a:rPr>
              <a:t>reference</a:t>
            </a:r>
            <a:r>
              <a:rPr lang="en-US" altLang="ko-KR" sz="1800" b="1" i="0">
                <a:ea typeface="굴림" panose="020B0600000101010101" pitchFamily="34" charset="-127"/>
              </a:rPr>
              <a:t>=2MHz</a:t>
            </a:r>
            <a:r>
              <a:rPr lang="en-US" altLang="en-US" sz="1800" b="1" i="0">
                <a:ea typeface="굴림" panose="020B0600000101010101" pitchFamily="34" charset="-127"/>
              </a:rPr>
              <a:t>)</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灯片编号占位符 11">
            <a:extLst>
              <a:ext uri="{FF2B5EF4-FFF2-40B4-BE49-F238E27FC236}">
                <a16:creationId xmlns:a16="http://schemas.microsoft.com/office/drawing/2014/main" id="{74B3DC3A-F27E-DC6A-C986-6171DC18876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5385F96-ACFD-4A7C-9EA1-92C409237ECD}" type="slidenum">
              <a:rPr lang="en-US" altLang="en-US" sz="1600">
                <a:ea typeface="굴림" panose="020B0600000101010101" pitchFamily="34" charset="-127"/>
              </a:rPr>
              <a:pPr eaLnBrk="1" hangingPunct="1">
                <a:spcBef>
                  <a:spcPct val="0"/>
                </a:spcBef>
                <a:buFontTx/>
                <a:buNone/>
              </a:pPr>
              <a:t>203</a:t>
            </a:fld>
            <a:endParaRPr lang="en-US" altLang="en-US" sz="1600">
              <a:ea typeface="굴림" panose="020B0600000101010101" pitchFamily="34" charset="-127"/>
            </a:endParaRPr>
          </a:p>
        </p:txBody>
      </p:sp>
      <p:grpSp>
        <p:nvGrpSpPr>
          <p:cNvPr id="209923" name="Group 3">
            <a:extLst>
              <a:ext uri="{FF2B5EF4-FFF2-40B4-BE49-F238E27FC236}">
                <a16:creationId xmlns:a16="http://schemas.microsoft.com/office/drawing/2014/main" id="{0C4EECEB-25CA-85D1-0D81-3A0210247C59}"/>
              </a:ext>
            </a:extLst>
          </p:cNvPr>
          <p:cNvGrpSpPr>
            <a:grpSpLocks/>
          </p:cNvGrpSpPr>
          <p:nvPr/>
        </p:nvGrpSpPr>
        <p:grpSpPr bwMode="auto">
          <a:xfrm rot="5400000">
            <a:off x="1942307" y="3528219"/>
            <a:ext cx="220662" cy="533400"/>
            <a:chOff x="1536" y="2496"/>
            <a:chExt cx="152" cy="354"/>
          </a:xfrm>
        </p:grpSpPr>
        <p:sp>
          <p:nvSpPr>
            <p:cNvPr id="209984" name="Line 4">
              <a:extLst>
                <a:ext uri="{FF2B5EF4-FFF2-40B4-BE49-F238E27FC236}">
                  <a16:creationId xmlns:a16="http://schemas.microsoft.com/office/drawing/2014/main" id="{EB2735A0-24CD-3028-4613-1F4F9E1214BF}"/>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85" name="Line 5">
              <a:extLst>
                <a:ext uri="{FF2B5EF4-FFF2-40B4-BE49-F238E27FC236}">
                  <a16:creationId xmlns:a16="http://schemas.microsoft.com/office/drawing/2014/main" id="{CB55D469-8734-D66A-6B44-4763983B0401}"/>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86" name="Line 6">
              <a:extLst>
                <a:ext uri="{FF2B5EF4-FFF2-40B4-BE49-F238E27FC236}">
                  <a16:creationId xmlns:a16="http://schemas.microsoft.com/office/drawing/2014/main" id="{6A3CA8BB-A2F2-D1ED-1E4D-B652D48761B9}"/>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87" name="Line 7">
              <a:extLst>
                <a:ext uri="{FF2B5EF4-FFF2-40B4-BE49-F238E27FC236}">
                  <a16:creationId xmlns:a16="http://schemas.microsoft.com/office/drawing/2014/main" id="{64D3D450-32DC-FD91-8764-9FADCBE5F7F2}"/>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9924" name="Freeform 8">
            <a:extLst>
              <a:ext uri="{FF2B5EF4-FFF2-40B4-BE49-F238E27FC236}">
                <a16:creationId xmlns:a16="http://schemas.microsoft.com/office/drawing/2014/main" id="{318A6BE1-AC60-2214-C722-85CDF35D0110}"/>
              </a:ext>
            </a:extLst>
          </p:cNvPr>
          <p:cNvSpPr>
            <a:spLocks/>
          </p:cNvSpPr>
          <p:nvPr/>
        </p:nvSpPr>
        <p:spPr bwMode="auto">
          <a:xfrm rot="-5400000">
            <a:off x="1950244" y="2039144"/>
            <a:ext cx="177800" cy="630238"/>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25" name="Text Box 9">
            <a:extLst>
              <a:ext uri="{FF2B5EF4-FFF2-40B4-BE49-F238E27FC236}">
                <a16:creationId xmlns:a16="http://schemas.microsoft.com/office/drawing/2014/main" id="{3FF79504-F3FB-0A42-2C57-2BFE6A87A72D}"/>
              </a:ext>
            </a:extLst>
          </p:cNvPr>
          <p:cNvSpPr txBox="1">
            <a:spLocks noChangeArrowheads="1"/>
          </p:cNvSpPr>
          <p:nvPr/>
        </p:nvSpPr>
        <p:spPr bwMode="auto">
          <a:xfrm>
            <a:off x="1893888" y="1855788"/>
            <a:ext cx="542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a:t>
            </a:r>
            <a:r>
              <a:rPr lang="en-US" altLang="en-US" sz="1800" b="1" i="0" baseline="-25000">
                <a:ea typeface="굴림" panose="020B0600000101010101" pitchFamily="34" charset="-127"/>
              </a:rPr>
              <a:t>ref</a:t>
            </a:r>
            <a:endParaRPr lang="en-US" altLang="en-US" sz="1800" b="1" i="0" baseline="-25000">
              <a:ea typeface="굴림" panose="020B0600000101010101" pitchFamily="34" charset="-127"/>
              <a:sym typeface="Symbol" panose="05050102010706020507" pitchFamily="18" charset="2"/>
            </a:endParaRPr>
          </a:p>
        </p:txBody>
      </p:sp>
      <p:sp>
        <p:nvSpPr>
          <p:cNvPr id="209926" name="Text Box 10">
            <a:extLst>
              <a:ext uri="{FF2B5EF4-FFF2-40B4-BE49-F238E27FC236}">
                <a16:creationId xmlns:a16="http://schemas.microsoft.com/office/drawing/2014/main" id="{635271B0-9D79-5D82-0C92-519614C594C4}"/>
              </a:ext>
            </a:extLst>
          </p:cNvPr>
          <p:cNvSpPr txBox="1">
            <a:spLocks noChangeArrowheads="1"/>
          </p:cNvSpPr>
          <p:nvPr/>
        </p:nvSpPr>
        <p:spPr bwMode="auto">
          <a:xfrm>
            <a:off x="1870075" y="3319463"/>
            <a:ext cx="542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C</a:t>
            </a:r>
            <a:r>
              <a:rPr lang="en-US" altLang="en-US" sz="1800" b="1" i="0" baseline="-25000">
                <a:ea typeface="굴림" panose="020B0600000101010101" pitchFamily="34" charset="-127"/>
              </a:rPr>
              <a:t>ref</a:t>
            </a:r>
            <a:endParaRPr lang="en-US" altLang="en-US" sz="1800" b="1" i="0" baseline="-25000">
              <a:ea typeface="굴림" panose="020B0600000101010101" pitchFamily="34" charset="-127"/>
              <a:sym typeface="Symbol" panose="05050102010706020507" pitchFamily="18" charset="2"/>
            </a:endParaRPr>
          </a:p>
        </p:txBody>
      </p:sp>
      <p:sp>
        <p:nvSpPr>
          <p:cNvPr id="209927" name="Rectangle 11">
            <a:extLst>
              <a:ext uri="{FF2B5EF4-FFF2-40B4-BE49-F238E27FC236}">
                <a16:creationId xmlns:a16="http://schemas.microsoft.com/office/drawing/2014/main" id="{894EB4D6-455A-115C-B3FB-83C0A0087A0E}"/>
              </a:ext>
            </a:extLst>
          </p:cNvPr>
          <p:cNvSpPr>
            <a:spLocks noChangeArrowheads="1"/>
          </p:cNvSpPr>
          <p:nvPr/>
        </p:nvSpPr>
        <p:spPr bwMode="auto">
          <a:xfrm>
            <a:off x="4652963" y="1736725"/>
            <a:ext cx="1828800" cy="1162050"/>
          </a:xfrm>
          <a:prstGeom prst="rect">
            <a:avLst/>
          </a:prstGeom>
          <a:noFill/>
          <a:ln w="508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928" name="Freeform 12">
            <a:extLst>
              <a:ext uri="{FF2B5EF4-FFF2-40B4-BE49-F238E27FC236}">
                <a16:creationId xmlns:a16="http://schemas.microsoft.com/office/drawing/2014/main" id="{6136D69E-8D40-926D-57A4-206C46514F1C}"/>
              </a:ext>
            </a:extLst>
          </p:cNvPr>
          <p:cNvSpPr>
            <a:spLocks/>
          </p:cNvSpPr>
          <p:nvPr/>
        </p:nvSpPr>
        <p:spPr bwMode="auto">
          <a:xfrm rot="-5400000">
            <a:off x="5206207" y="2218531"/>
            <a:ext cx="177800" cy="630237"/>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29" name="Text Box 13">
            <a:extLst>
              <a:ext uri="{FF2B5EF4-FFF2-40B4-BE49-F238E27FC236}">
                <a16:creationId xmlns:a16="http://schemas.microsoft.com/office/drawing/2014/main" id="{CF84D391-A869-7956-7F09-4DC164B33455}"/>
              </a:ext>
            </a:extLst>
          </p:cNvPr>
          <p:cNvSpPr txBox="1">
            <a:spLocks noChangeArrowheads="1"/>
          </p:cNvSpPr>
          <p:nvPr/>
        </p:nvSpPr>
        <p:spPr bwMode="auto">
          <a:xfrm>
            <a:off x="4945063" y="17780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R-MOSFET</a:t>
            </a:r>
            <a:endParaRPr lang="en-US" altLang="en-US" sz="1800" b="1" i="0" baseline="-25000">
              <a:ea typeface="굴림" panose="020B0600000101010101" pitchFamily="34" charset="-127"/>
              <a:sym typeface="Symbol" panose="05050102010706020507" pitchFamily="18" charset="2"/>
            </a:endParaRPr>
          </a:p>
        </p:txBody>
      </p:sp>
      <p:grpSp>
        <p:nvGrpSpPr>
          <p:cNvPr id="209930" name="Group 14">
            <a:extLst>
              <a:ext uri="{FF2B5EF4-FFF2-40B4-BE49-F238E27FC236}">
                <a16:creationId xmlns:a16="http://schemas.microsoft.com/office/drawing/2014/main" id="{57E1998E-AEDE-1B86-7E4F-C52DB183C975}"/>
              </a:ext>
            </a:extLst>
          </p:cNvPr>
          <p:cNvGrpSpPr>
            <a:grpSpLocks/>
          </p:cNvGrpSpPr>
          <p:nvPr/>
        </p:nvGrpSpPr>
        <p:grpSpPr bwMode="auto">
          <a:xfrm rot="16200000" flipH="1">
            <a:off x="5642769" y="2088356"/>
            <a:ext cx="369888" cy="517525"/>
            <a:chOff x="2064" y="2112"/>
            <a:chExt cx="255" cy="343"/>
          </a:xfrm>
        </p:grpSpPr>
        <p:sp>
          <p:nvSpPr>
            <p:cNvPr id="209977" name="Line 15">
              <a:extLst>
                <a:ext uri="{FF2B5EF4-FFF2-40B4-BE49-F238E27FC236}">
                  <a16:creationId xmlns:a16="http://schemas.microsoft.com/office/drawing/2014/main" id="{82D6F84B-E63E-A773-197E-E1DE1336D7AC}"/>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978" name="Line 16">
              <a:extLst>
                <a:ext uri="{FF2B5EF4-FFF2-40B4-BE49-F238E27FC236}">
                  <a16:creationId xmlns:a16="http://schemas.microsoft.com/office/drawing/2014/main" id="{47A2F965-B513-6F14-C211-06C5BD3EE9E2}"/>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9" name="Line 17">
              <a:extLst>
                <a:ext uri="{FF2B5EF4-FFF2-40B4-BE49-F238E27FC236}">
                  <a16:creationId xmlns:a16="http://schemas.microsoft.com/office/drawing/2014/main" id="{6611F1BA-65F2-F52B-26A9-7CA6BB0C4B17}"/>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80" name="Line 18">
              <a:extLst>
                <a:ext uri="{FF2B5EF4-FFF2-40B4-BE49-F238E27FC236}">
                  <a16:creationId xmlns:a16="http://schemas.microsoft.com/office/drawing/2014/main" id="{92423B58-AD2A-FB82-DB37-15B67CBE9122}"/>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81" name="Line 19">
              <a:extLst>
                <a:ext uri="{FF2B5EF4-FFF2-40B4-BE49-F238E27FC236}">
                  <a16:creationId xmlns:a16="http://schemas.microsoft.com/office/drawing/2014/main" id="{6C16450F-31E6-C60C-ACCD-64DD1D2E9C4D}"/>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82" name="Line 20">
              <a:extLst>
                <a:ext uri="{FF2B5EF4-FFF2-40B4-BE49-F238E27FC236}">
                  <a16:creationId xmlns:a16="http://schemas.microsoft.com/office/drawing/2014/main" id="{FEA83056-6FB3-A48C-6180-EDF54A562F14}"/>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83" name="Line 21">
              <a:extLst>
                <a:ext uri="{FF2B5EF4-FFF2-40B4-BE49-F238E27FC236}">
                  <a16:creationId xmlns:a16="http://schemas.microsoft.com/office/drawing/2014/main" id="{D88F8185-8D97-2B25-EA5C-84BBDBB7361F}"/>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sp>
        <p:nvSpPr>
          <p:cNvPr id="209931" name="Text Box 22">
            <a:extLst>
              <a:ext uri="{FF2B5EF4-FFF2-40B4-BE49-F238E27FC236}">
                <a16:creationId xmlns:a16="http://schemas.microsoft.com/office/drawing/2014/main" id="{0FFDD376-9CED-7D98-713E-F5C213918C81}"/>
              </a:ext>
            </a:extLst>
          </p:cNvPr>
          <p:cNvSpPr txBox="1">
            <a:spLocks noChangeArrowheads="1"/>
          </p:cNvSpPr>
          <p:nvPr/>
        </p:nvSpPr>
        <p:spPr bwMode="auto">
          <a:xfrm>
            <a:off x="4945063" y="323215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MOSCAP</a:t>
            </a:r>
            <a:endParaRPr lang="en-US" altLang="en-US" sz="1800" b="1" i="0" baseline="-25000">
              <a:ea typeface="굴림" panose="020B0600000101010101" pitchFamily="34" charset="-127"/>
              <a:sym typeface="Symbol" panose="05050102010706020507" pitchFamily="18" charset="2"/>
            </a:endParaRPr>
          </a:p>
        </p:txBody>
      </p:sp>
      <p:sp>
        <p:nvSpPr>
          <p:cNvPr id="209932" name="Rectangle 23">
            <a:extLst>
              <a:ext uri="{FF2B5EF4-FFF2-40B4-BE49-F238E27FC236}">
                <a16:creationId xmlns:a16="http://schemas.microsoft.com/office/drawing/2014/main" id="{B00317E4-91A8-E6FF-A496-A07D81F470AE}"/>
              </a:ext>
            </a:extLst>
          </p:cNvPr>
          <p:cNvSpPr>
            <a:spLocks noChangeArrowheads="1"/>
          </p:cNvSpPr>
          <p:nvPr/>
        </p:nvSpPr>
        <p:spPr bwMode="auto">
          <a:xfrm>
            <a:off x="4660900" y="3141663"/>
            <a:ext cx="1828800" cy="1162050"/>
          </a:xfrm>
          <a:prstGeom prst="rect">
            <a:avLst/>
          </a:prstGeom>
          <a:noFill/>
          <a:ln w="508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933" name="Line 24">
            <a:extLst>
              <a:ext uri="{FF2B5EF4-FFF2-40B4-BE49-F238E27FC236}">
                <a16:creationId xmlns:a16="http://schemas.microsoft.com/office/drawing/2014/main" id="{3DD010B3-1841-53FA-43F0-477923540D14}"/>
              </a:ext>
            </a:extLst>
          </p:cNvPr>
          <p:cNvSpPr>
            <a:spLocks noChangeShapeType="1"/>
          </p:cNvSpPr>
          <p:nvPr/>
        </p:nvSpPr>
        <p:spPr bwMode="auto">
          <a:xfrm rot="10800000">
            <a:off x="5495925" y="3773488"/>
            <a:ext cx="138113"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934" name="Line 25">
            <a:extLst>
              <a:ext uri="{FF2B5EF4-FFF2-40B4-BE49-F238E27FC236}">
                <a16:creationId xmlns:a16="http://schemas.microsoft.com/office/drawing/2014/main" id="{D913835A-ADC6-3503-7CFE-3C2C0E4312FF}"/>
              </a:ext>
            </a:extLst>
          </p:cNvPr>
          <p:cNvSpPr>
            <a:spLocks noChangeShapeType="1"/>
          </p:cNvSpPr>
          <p:nvPr/>
        </p:nvSpPr>
        <p:spPr bwMode="auto">
          <a:xfrm rot="10800000">
            <a:off x="5500688" y="3716338"/>
            <a:ext cx="0" cy="331787"/>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35" name="Line 26">
            <a:extLst>
              <a:ext uri="{FF2B5EF4-FFF2-40B4-BE49-F238E27FC236}">
                <a16:creationId xmlns:a16="http://schemas.microsoft.com/office/drawing/2014/main" id="{14C1CD86-3FDF-A99B-922F-B5F0B6BA5D98}"/>
              </a:ext>
            </a:extLst>
          </p:cNvPr>
          <p:cNvSpPr>
            <a:spLocks noChangeShapeType="1"/>
          </p:cNvSpPr>
          <p:nvPr/>
        </p:nvSpPr>
        <p:spPr bwMode="auto">
          <a:xfrm rot="10800000">
            <a:off x="5437188" y="3771900"/>
            <a:ext cx="0" cy="207963"/>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36" name="Line 27">
            <a:extLst>
              <a:ext uri="{FF2B5EF4-FFF2-40B4-BE49-F238E27FC236}">
                <a16:creationId xmlns:a16="http://schemas.microsoft.com/office/drawing/2014/main" id="{9C8AFACE-DF02-1BA3-CF96-A246A3E2B52F}"/>
              </a:ext>
            </a:extLst>
          </p:cNvPr>
          <p:cNvSpPr>
            <a:spLocks noChangeShapeType="1"/>
          </p:cNvSpPr>
          <p:nvPr/>
        </p:nvSpPr>
        <p:spPr bwMode="auto">
          <a:xfrm rot="10800000">
            <a:off x="5268913" y="3876675"/>
            <a:ext cx="17938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37" name="Line 28">
            <a:extLst>
              <a:ext uri="{FF2B5EF4-FFF2-40B4-BE49-F238E27FC236}">
                <a16:creationId xmlns:a16="http://schemas.microsoft.com/office/drawing/2014/main" id="{DA2F7E1F-D458-22E7-9FBD-D9391DDCFC84}"/>
              </a:ext>
            </a:extLst>
          </p:cNvPr>
          <p:cNvSpPr>
            <a:spLocks noChangeShapeType="1"/>
          </p:cNvSpPr>
          <p:nvPr/>
        </p:nvSpPr>
        <p:spPr bwMode="auto">
          <a:xfrm rot="5400000" flipH="1" flipV="1">
            <a:off x="5715794" y="3801269"/>
            <a:ext cx="0" cy="1571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38" name="Line 29">
            <a:extLst>
              <a:ext uri="{FF2B5EF4-FFF2-40B4-BE49-F238E27FC236}">
                <a16:creationId xmlns:a16="http://schemas.microsoft.com/office/drawing/2014/main" id="{E118E794-93FF-98DB-C746-C9064AE58C7A}"/>
              </a:ext>
            </a:extLst>
          </p:cNvPr>
          <p:cNvSpPr>
            <a:spLocks noChangeShapeType="1"/>
          </p:cNvSpPr>
          <p:nvPr/>
        </p:nvSpPr>
        <p:spPr bwMode="auto">
          <a:xfrm rot="10800000" flipH="1" flipV="1">
            <a:off x="5635625" y="3770313"/>
            <a:ext cx="0" cy="2397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39" name="Line 30">
            <a:extLst>
              <a:ext uri="{FF2B5EF4-FFF2-40B4-BE49-F238E27FC236}">
                <a16:creationId xmlns:a16="http://schemas.microsoft.com/office/drawing/2014/main" id="{975F4108-0C89-D05E-107E-1FF63158B466}"/>
              </a:ext>
            </a:extLst>
          </p:cNvPr>
          <p:cNvSpPr>
            <a:spLocks noChangeShapeType="1"/>
          </p:cNvSpPr>
          <p:nvPr/>
        </p:nvSpPr>
        <p:spPr bwMode="auto">
          <a:xfrm rot="10800000">
            <a:off x="5500688" y="3994150"/>
            <a:ext cx="139700"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sp>
        <p:nvSpPr>
          <p:cNvPr id="209940" name="Rectangle 31">
            <a:extLst>
              <a:ext uri="{FF2B5EF4-FFF2-40B4-BE49-F238E27FC236}">
                <a16:creationId xmlns:a16="http://schemas.microsoft.com/office/drawing/2014/main" id="{EE60C073-9623-9431-3F1D-12B4BDC0CC52}"/>
              </a:ext>
            </a:extLst>
          </p:cNvPr>
          <p:cNvSpPr>
            <a:spLocks noChangeArrowheads="1"/>
          </p:cNvSpPr>
          <p:nvPr/>
        </p:nvSpPr>
        <p:spPr bwMode="auto">
          <a:xfrm>
            <a:off x="4660900" y="4586288"/>
            <a:ext cx="1828800" cy="1457325"/>
          </a:xfrm>
          <a:prstGeom prst="rect">
            <a:avLst/>
          </a:prstGeom>
          <a:noFill/>
          <a:ln w="508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941" name="Freeform 32">
            <a:extLst>
              <a:ext uri="{FF2B5EF4-FFF2-40B4-BE49-F238E27FC236}">
                <a16:creationId xmlns:a16="http://schemas.microsoft.com/office/drawing/2014/main" id="{879B81F5-61F6-4F67-83B0-2B8EE8615C6D}"/>
              </a:ext>
            </a:extLst>
          </p:cNvPr>
          <p:cNvSpPr>
            <a:spLocks/>
          </p:cNvSpPr>
          <p:nvPr/>
        </p:nvSpPr>
        <p:spPr bwMode="auto">
          <a:xfrm rot="-5400000">
            <a:off x="5280819" y="5106194"/>
            <a:ext cx="177800" cy="630238"/>
          </a:xfrm>
          <a:custGeom>
            <a:avLst/>
            <a:gdLst>
              <a:gd name="T0" fmla="*/ 2147483647 w 287"/>
              <a:gd name="T1" fmla="*/ 0 h 1151"/>
              <a:gd name="T2" fmla="*/ 2147483647 w 287"/>
              <a:gd name="T3" fmla="*/ 2147483647 h 1151"/>
              <a:gd name="T4" fmla="*/ 0 w 287"/>
              <a:gd name="T5" fmla="*/ 2147483647 h 1151"/>
              <a:gd name="T6" fmla="*/ 2147483647 w 287"/>
              <a:gd name="T7" fmla="*/ 2147483647 h 1151"/>
              <a:gd name="T8" fmla="*/ 0 w 287"/>
              <a:gd name="T9" fmla="*/ 2147483647 h 1151"/>
              <a:gd name="T10" fmla="*/ 2147483647 w 287"/>
              <a:gd name="T11" fmla="*/ 2147483647 h 1151"/>
              <a:gd name="T12" fmla="*/ 2147483647 w 287"/>
              <a:gd name="T13" fmla="*/ 2147483647 h 1151"/>
              <a:gd name="T14" fmla="*/ 2147483647 w 287"/>
              <a:gd name="T15" fmla="*/ 2147483647 h 1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151"/>
              <a:gd name="T26" fmla="*/ 287 w 28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151">
                <a:moveTo>
                  <a:pt x="143" y="0"/>
                </a:moveTo>
                <a:lnTo>
                  <a:pt x="143" y="288"/>
                </a:lnTo>
                <a:lnTo>
                  <a:pt x="0" y="360"/>
                </a:lnTo>
                <a:lnTo>
                  <a:pt x="287" y="504"/>
                </a:lnTo>
                <a:lnTo>
                  <a:pt x="0" y="648"/>
                </a:lnTo>
                <a:lnTo>
                  <a:pt x="287" y="791"/>
                </a:lnTo>
                <a:lnTo>
                  <a:pt x="143" y="863"/>
                </a:lnTo>
                <a:lnTo>
                  <a:pt x="143" y="1151"/>
                </a:ln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9942" name="Group 33">
            <a:extLst>
              <a:ext uri="{FF2B5EF4-FFF2-40B4-BE49-F238E27FC236}">
                <a16:creationId xmlns:a16="http://schemas.microsoft.com/office/drawing/2014/main" id="{A769FCD8-A064-A3D8-A0F9-69C52D3FD4D6}"/>
              </a:ext>
            </a:extLst>
          </p:cNvPr>
          <p:cNvGrpSpPr>
            <a:grpSpLocks/>
          </p:cNvGrpSpPr>
          <p:nvPr/>
        </p:nvGrpSpPr>
        <p:grpSpPr bwMode="auto">
          <a:xfrm rot="16200000" flipH="1">
            <a:off x="5717382" y="4976019"/>
            <a:ext cx="369887" cy="517525"/>
            <a:chOff x="2064" y="2112"/>
            <a:chExt cx="255" cy="343"/>
          </a:xfrm>
        </p:grpSpPr>
        <p:sp>
          <p:nvSpPr>
            <p:cNvPr id="209970" name="Line 34">
              <a:extLst>
                <a:ext uri="{FF2B5EF4-FFF2-40B4-BE49-F238E27FC236}">
                  <a16:creationId xmlns:a16="http://schemas.microsoft.com/office/drawing/2014/main" id="{4FB7DA72-69D3-3207-9D1D-BED0DB0E2FFA}"/>
                </a:ext>
              </a:extLst>
            </p:cNvPr>
            <p:cNvSpPr>
              <a:spLocks noChangeShapeType="1"/>
            </p:cNvSpPr>
            <p:nvPr/>
          </p:nvSpPr>
          <p:spPr bwMode="auto">
            <a:xfrm flipH="1">
              <a:off x="2220" y="2351"/>
              <a:ext cx="96" cy="0"/>
            </a:xfrm>
            <a:prstGeom prst="line">
              <a:avLst/>
            </a:prstGeom>
            <a:noFill/>
            <a:ln w="31750">
              <a:solidFill>
                <a:schemeClr val="tx1"/>
              </a:solidFill>
              <a:round/>
              <a:headEnd type="triangle" w="med" len="sm"/>
              <a:tailEnd/>
            </a:ln>
            <a:extLst>
              <a:ext uri="{909E8E84-426E-40DD-AFC4-6F175D3DCCD1}">
                <a14:hiddenFill xmlns:a14="http://schemas.microsoft.com/office/drawing/2010/main">
                  <a:noFill/>
                </a14:hiddenFill>
              </a:ext>
            </a:extLst>
          </p:spPr>
          <p:txBody>
            <a:bodyPr/>
            <a:lstStyle/>
            <a:p>
              <a:endParaRPr lang="en-US"/>
            </a:p>
          </p:txBody>
        </p:sp>
        <p:sp>
          <p:nvSpPr>
            <p:cNvPr id="209971" name="Line 35">
              <a:extLst>
                <a:ext uri="{FF2B5EF4-FFF2-40B4-BE49-F238E27FC236}">
                  <a16:creationId xmlns:a16="http://schemas.microsoft.com/office/drawing/2014/main" id="{0FC55C4D-44D7-E6A0-546A-06ABF0A49F09}"/>
                </a:ext>
              </a:extLst>
            </p:cNvPr>
            <p:cNvSpPr>
              <a:spLocks noChangeShapeType="1"/>
            </p:cNvSpPr>
            <p:nvPr/>
          </p:nvSpPr>
          <p:spPr bwMode="auto">
            <a:xfrm flipH="1">
              <a:off x="2223" y="2168"/>
              <a:ext cx="0" cy="22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2" name="Line 36">
              <a:extLst>
                <a:ext uri="{FF2B5EF4-FFF2-40B4-BE49-F238E27FC236}">
                  <a16:creationId xmlns:a16="http://schemas.microsoft.com/office/drawing/2014/main" id="{99CBB120-7D0C-97BE-0CB8-88FE08DAB457}"/>
                </a:ext>
              </a:extLst>
            </p:cNvPr>
            <p:cNvSpPr>
              <a:spLocks noChangeShapeType="1"/>
            </p:cNvSpPr>
            <p:nvPr/>
          </p:nvSpPr>
          <p:spPr bwMode="auto">
            <a:xfrm flipH="1">
              <a:off x="2179" y="2213"/>
              <a:ext cx="0" cy="1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3" name="Line 37">
              <a:extLst>
                <a:ext uri="{FF2B5EF4-FFF2-40B4-BE49-F238E27FC236}">
                  <a16:creationId xmlns:a16="http://schemas.microsoft.com/office/drawing/2014/main" id="{AA089FAF-095E-03CD-A270-20F6C87206CC}"/>
                </a:ext>
              </a:extLst>
            </p:cNvPr>
            <p:cNvSpPr>
              <a:spLocks noChangeShapeType="1"/>
            </p:cNvSpPr>
            <p:nvPr/>
          </p:nvSpPr>
          <p:spPr bwMode="auto">
            <a:xfrm flipH="1">
              <a:off x="2064" y="2282"/>
              <a:ext cx="12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4" name="Line 38">
              <a:extLst>
                <a:ext uri="{FF2B5EF4-FFF2-40B4-BE49-F238E27FC236}">
                  <a16:creationId xmlns:a16="http://schemas.microsoft.com/office/drawing/2014/main" id="{D69D8968-05D6-C343-9775-C1F1C58AA5DB}"/>
                </a:ext>
              </a:extLst>
            </p:cNvPr>
            <p:cNvSpPr>
              <a:spLocks noChangeShapeType="1"/>
            </p:cNvSpPr>
            <p:nvPr/>
          </p:nvSpPr>
          <p:spPr bwMode="auto">
            <a:xfrm flipV="1">
              <a:off x="2319" y="2112"/>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5" name="Line 39">
              <a:extLst>
                <a:ext uri="{FF2B5EF4-FFF2-40B4-BE49-F238E27FC236}">
                  <a16:creationId xmlns:a16="http://schemas.microsoft.com/office/drawing/2014/main" id="{6EB50A39-F308-E846-920E-0BF82894B4E1}"/>
                </a:ext>
              </a:extLst>
            </p:cNvPr>
            <p:cNvSpPr>
              <a:spLocks noChangeShapeType="1"/>
            </p:cNvSpPr>
            <p:nvPr/>
          </p:nvSpPr>
          <p:spPr bwMode="auto">
            <a:xfrm flipV="1">
              <a:off x="2316" y="2351"/>
              <a:ext cx="0" cy="10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76" name="Line 40">
              <a:extLst>
                <a:ext uri="{FF2B5EF4-FFF2-40B4-BE49-F238E27FC236}">
                  <a16:creationId xmlns:a16="http://schemas.microsoft.com/office/drawing/2014/main" id="{A5FCBEEF-805A-777A-1AF4-AC002D069363}"/>
                </a:ext>
              </a:extLst>
            </p:cNvPr>
            <p:cNvSpPr>
              <a:spLocks noChangeShapeType="1"/>
            </p:cNvSpPr>
            <p:nvPr/>
          </p:nvSpPr>
          <p:spPr bwMode="auto">
            <a:xfrm flipH="1">
              <a:off x="2223" y="2205"/>
              <a:ext cx="96" cy="0"/>
            </a:xfrm>
            <a:prstGeom prst="line">
              <a:avLst/>
            </a:prstGeom>
            <a:noFill/>
            <a:ln w="31750">
              <a:solidFill>
                <a:schemeClr val="tx1"/>
              </a:solidFill>
              <a:round/>
              <a:headEnd type="none" w="med" len="sm"/>
              <a:tailEnd/>
            </a:ln>
            <a:extLst>
              <a:ext uri="{909E8E84-426E-40DD-AFC4-6F175D3DCCD1}">
                <a14:hiddenFill xmlns:a14="http://schemas.microsoft.com/office/drawing/2010/main">
                  <a:noFill/>
                </a14:hiddenFill>
              </a:ext>
            </a:extLst>
          </p:spPr>
          <p:txBody>
            <a:bodyPr/>
            <a:lstStyle/>
            <a:p>
              <a:endParaRPr lang="en-US"/>
            </a:p>
          </p:txBody>
        </p:sp>
      </p:grpSp>
      <p:grpSp>
        <p:nvGrpSpPr>
          <p:cNvPr id="209943" name="Group 41">
            <a:extLst>
              <a:ext uri="{FF2B5EF4-FFF2-40B4-BE49-F238E27FC236}">
                <a16:creationId xmlns:a16="http://schemas.microsoft.com/office/drawing/2014/main" id="{94369C70-993F-324E-A715-0AC65207FBB9}"/>
              </a:ext>
            </a:extLst>
          </p:cNvPr>
          <p:cNvGrpSpPr>
            <a:grpSpLocks/>
          </p:cNvGrpSpPr>
          <p:nvPr/>
        </p:nvGrpSpPr>
        <p:grpSpPr bwMode="auto">
          <a:xfrm rot="5400000">
            <a:off x="5493543" y="5514182"/>
            <a:ext cx="220663" cy="533400"/>
            <a:chOff x="1536" y="2496"/>
            <a:chExt cx="152" cy="354"/>
          </a:xfrm>
        </p:grpSpPr>
        <p:sp>
          <p:nvSpPr>
            <p:cNvPr id="209966" name="Line 42">
              <a:extLst>
                <a:ext uri="{FF2B5EF4-FFF2-40B4-BE49-F238E27FC236}">
                  <a16:creationId xmlns:a16="http://schemas.microsoft.com/office/drawing/2014/main" id="{72F4B57B-0D8C-583C-1464-1F628E5390E6}"/>
                </a:ext>
              </a:extLst>
            </p:cNvPr>
            <p:cNvSpPr>
              <a:spLocks noChangeShapeType="1"/>
            </p:cNvSpPr>
            <p:nvPr/>
          </p:nvSpPr>
          <p:spPr bwMode="auto">
            <a:xfrm>
              <a:off x="1536" y="2640"/>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67" name="Line 43">
              <a:extLst>
                <a:ext uri="{FF2B5EF4-FFF2-40B4-BE49-F238E27FC236}">
                  <a16:creationId xmlns:a16="http://schemas.microsoft.com/office/drawing/2014/main" id="{2055B367-7989-044E-F9C5-9FF829C76B2A}"/>
                </a:ext>
              </a:extLst>
            </p:cNvPr>
            <p:cNvSpPr>
              <a:spLocks noChangeShapeType="1"/>
            </p:cNvSpPr>
            <p:nvPr/>
          </p:nvSpPr>
          <p:spPr bwMode="auto">
            <a:xfrm>
              <a:off x="1536" y="2704"/>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68" name="Line 44">
              <a:extLst>
                <a:ext uri="{FF2B5EF4-FFF2-40B4-BE49-F238E27FC236}">
                  <a16:creationId xmlns:a16="http://schemas.microsoft.com/office/drawing/2014/main" id="{6F77A34C-7B02-1131-3D6E-C6CB634D45C6}"/>
                </a:ext>
              </a:extLst>
            </p:cNvPr>
            <p:cNvSpPr>
              <a:spLocks noChangeShapeType="1"/>
            </p:cNvSpPr>
            <p:nvPr/>
          </p:nvSpPr>
          <p:spPr bwMode="auto">
            <a:xfrm flipV="1">
              <a:off x="1614" y="2496"/>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09969" name="Line 45">
              <a:extLst>
                <a:ext uri="{FF2B5EF4-FFF2-40B4-BE49-F238E27FC236}">
                  <a16:creationId xmlns:a16="http://schemas.microsoft.com/office/drawing/2014/main" id="{A2D1A2E0-8117-7657-038E-2B9BEC4A0216}"/>
                </a:ext>
              </a:extLst>
            </p:cNvPr>
            <p:cNvSpPr>
              <a:spLocks noChangeShapeType="1"/>
            </p:cNvSpPr>
            <p:nvPr/>
          </p:nvSpPr>
          <p:spPr bwMode="auto">
            <a:xfrm flipV="1">
              <a:off x="1614" y="2697"/>
              <a:ext cx="0" cy="15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sp>
        <p:nvSpPr>
          <p:cNvPr id="209944" name="Text Box 46">
            <a:extLst>
              <a:ext uri="{FF2B5EF4-FFF2-40B4-BE49-F238E27FC236}">
                <a16:creationId xmlns:a16="http://schemas.microsoft.com/office/drawing/2014/main" id="{FDD49337-B14D-23A4-A704-21ACD2FD4A7B}"/>
              </a:ext>
            </a:extLst>
          </p:cNvPr>
          <p:cNvSpPr txBox="1">
            <a:spLocks noChangeArrowheads="1"/>
          </p:cNvSpPr>
          <p:nvPr/>
        </p:nvSpPr>
        <p:spPr bwMode="auto">
          <a:xfrm>
            <a:off x="4762500" y="465613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R-MOSFET-C</a:t>
            </a:r>
            <a:endParaRPr lang="en-US" altLang="en-US" sz="1800" b="1" i="0" baseline="-25000">
              <a:ea typeface="굴림" panose="020B0600000101010101" pitchFamily="34" charset="-127"/>
              <a:sym typeface="Symbol" panose="05050102010706020507" pitchFamily="18" charset="2"/>
            </a:endParaRPr>
          </a:p>
        </p:txBody>
      </p:sp>
      <p:grpSp>
        <p:nvGrpSpPr>
          <p:cNvPr id="209945" name="Group 47">
            <a:extLst>
              <a:ext uri="{FF2B5EF4-FFF2-40B4-BE49-F238E27FC236}">
                <a16:creationId xmlns:a16="http://schemas.microsoft.com/office/drawing/2014/main" id="{1FF45A33-989F-B4D1-8507-F17F9C2FFA4A}"/>
              </a:ext>
            </a:extLst>
          </p:cNvPr>
          <p:cNvGrpSpPr>
            <a:grpSpLocks/>
          </p:cNvGrpSpPr>
          <p:nvPr/>
        </p:nvGrpSpPr>
        <p:grpSpPr bwMode="auto">
          <a:xfrm>
            <a:off x="1525588" y="5099050"/>
            <a:ext cx="1104900" cy="360363"/>
            <a:chOff x="1451" y="2681"/>
            <a:chExt cx="696" cy="227"/>
          </a:xfrm>
        </p:grpSpPr>
        <p:sp>
          <p:nvSpPr>
            <p:cNvPr id="209957" name="Line 48">
              <a:extLst>
                <a:ext uri="{FF2B5EF4-FFF2-40B4-BE49-F238E27FC236}">
                  <a16:creationId xmlns:a16="http://schemas.microsoft.com/office/drawing/2014/main" id="{85070FB5-BA73-82D3-1165-12AB9D9F74C9}"/>
                </a:ext>
              </a:extLst>
            </p:cNvPr>
            <p:cNvSpPr>
              <a:spLocks noChangeShapeType="1"/>
            </p:cNvSpPr>
            <p:nvPr/>
          </p:nvSpPr>
          <p:spPr bwMode="auto">
            <a:xfrm rot="5400000" flipV="1">
              <a:off x="1483"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58" name="Line 49">
              <a:extLst>
                <a:ext uri="{FF2B5EF4-FFF2-40B4-BE49-F238E27FC236}">
                  <a16:creationId xmlns:a16="http://schemas.microsoft.com/office/drawing/2014/main" id="{A29D01BE-BE33-5032-148D-7AFF5C8A5494}"/>
                </a:ext>
              </a:extLst>
            </p:cNvPr>
            <p:cNvSpPr>
              <a:spLocks noChangeShapeType="1"/>
            </p:cNvSpPr>
            <p:nvPr/>
          </p:nvSpPr>
          <p:spPr bwMode="auto">
            <a:xfrm>
              <a:off x="1591" y="2689"/>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59" name="Line 50">
              <a:extLst>
                <a:ext uri="{FF2B5EF4-FFF2-40B4-BE49-F238E27FC236}">
                  <a16:creationId xmlns:a16="http://schemas.microsoft.com/office/drawing/2014/main" id="{0C5B490D-6541-3BC8-0AF0-B8236197F427}"/>
                </a:ext>
              </a:extLst>
            </p:cNvPr>
            <p:cNvSpPr>
              <a:spLocks noChangeShapeType="1"/>
            </p:cNvSpPr>
            <p:nvPr/>
          </p:nvSpPr>
          <p:spPr bwMode="auto">
            <a:xfrm rot="5400000" flipV="1">
              <a:off x="1617"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0" name="Line 51">
              <a:extLst>
                <a:ext uri="{FF2B5EF4-FFF2-40B4-BE49-F238E27FC236}">
                  <a16:creationId xmlns:a16="http://schemas.microsoft.com/office/drawing/2014/main" id="{1205154A-97AA-48A4-E907-E7BC3DAA36D1}"/>
                </a:ext>
              </a:extLst>
            </p:cNvPr>
            <p:cNvSpPr>
              <a:spLocks noChangeShapeType="1"/>
            </p:cNvSpPr>
            <p:nvPr/>
          </p:nvSpPr>
          <p:spPr bwMode="auto">
            <a:xfrm flipV="1">
              <a:off x="1725" y="2900"/>
              <a:ext cx="1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1" name="Line 52">
              <a:extLst>
                <a:ext uri="{FF2B5EF4-FFF2-40B4-BE49-F238E27FC236}">
                  <a16:creationId xmlns:a16="http://schemas.microsoft.com/office/drawing/2014/main" id="{3E7C84F7-6A65-D70A-5383-753B895D6EEB}"/>
                </a:ext>
              </a:extLst>
            </p:cNvPr>
            <p:cNvSpPr>
              <a:spLocks noChangeShapeType="1"/>
            </p:cNvSpPr>
            <p:nvPr/>
          </p:nvSpPr>
          <p:spPr bwMode="auto">
            <a:xfrm rot="5400000" flipV="1">
              <a:off x="1757"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2" name="Line 53">
              <a:extLst>
                <a:ext uri="{FF2B5EF4-FFF2-40B4-BE49-F238E27FC236}">
                  <a16:creationId xmlns:a16="http://schemas.microsoft.com/office/drawing/2014/main" id="{6D6A2CA0-0BC3-4856-008E-97B7B2B0937B}"/>
                </a:ext>
              </a:extLst>
            </p:cNvPr>
            <p:cNvSpPr>
              <a:spLocks noChangeShapeType="1"/>
            </p:cNvSpPr>
            <p:nvPr/>
          </p:nvSpPr>
          <p:spPr bwMode="auto">
            <a:xfrm>
              <a:off x="1865" y="2689"/>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3" name="Line 54">
              <a:extLst>
                <a:ext uri="{FF2B5EF4-FFF2-40B4-BE49-F238E27FC236}">
                  <a16:creationId xmlns:a16="http://schemas.microsoft.com/office/drawing/2014/main" id="{C6E2D088-6224-0691-1681-D17A8DCB72C0}"/>
                </a:ext>
              </a:extLst>
            </p:cNvPr>
            <p:cNvSpPr>
              <a:spLocks noChangeShapeType="1"/>
            </p:cNvSpPr>
            <p:nvPr/>
          </p:nvSpPr>
          <p:spPr bwMode="auto">
            <a:xfrm rot="5400000" flipV="1">
              <a:off x="1891" y="2795"/>
              <a:ext cx="22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4" name="Line 55">
              <a:extLst>
                <a:ext uri="{FF2B5EF4-FFF2-40B4-BE49-F238E27FC236}">
                  <a16:creationId xmlns:a16="http://schemas.microsoft.com/office/drawing/2014/main" id="{B5D44C7D-D8AE-8976-D651-71B206A1A211}"/>
                </a:ext>
              </a:extLst>
            </p:cNvPr>
            <p:cNvSpPr>
              <a:spLocks noChangeShapeType="1"/>
            </p:cNvSpPr>
            <p:nvPr/>
          </p:nvSpPr>
          <p:spPr bwMode="auto">
            <a:xfrm>
              <a:off x="2001" y="2900"/>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5" name="Line 56">
              <a:extLst>
                <a:ext uri="{FF2B5EF4-FFF2-40B4-BE49-F238E27FC236}">
                  <a16:creationId xmlns:a16="http://schemas.microsoft.com/office/drawing/2014/main" id="{A9F9BF14-6F89-A491-C626-8512EF4D7BDE}"/>
                </a:ext>
              </a:extLst>
            </p:cNvPr>
            <p:cNvSpPr>
              <a:spLocks noChangeShapeType="1"/>
            </p:cNvSpPr>
            <p:nvPr/>
          </p:nvSpPr>
          <p:spPr bwMode="auto">
            <a:xfrm>
              <a:off x="1451" y="2900"/>
              <a:ext cx="14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9946" name="Text Box 57">
            <a:extLst>
              <a:ext uri="{FF2B5EF4-FFF2-40B4-BE49-F238E27FC236}">
                <a16:creationId xmlns:a16="http://schemas.microsoft.com/office/drawing/2014/main" id="{BAF1FC3D-DCBD-7176-62D6-45283FEE0234}"/>
              </a:ext>
            </a:extLst>
          </p:cNvPr>
          <p:cNvSpPr txBox="1">
            <a:spLocks noChangeArrowheads="1"/>
          </p:cNvSpPr>
          <p:nvPr/>
        </p:nvSpPr>
        <p:spPr bwMode="auto">
          <a:xfrm>
            <a:off x="1811338" y="4581525"/>
            <a:ext cx="45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b="1" i="0">
                <a:ea typeface="굴림" panose="020B0600000101010101" pitchFamily="34" charset="-127"/>
              </a:rPr>
              <a:t>f</a:t>
            </a:r>
            <a:r>
              <a:rPr lang="en-US" altLang="en-US" sz="1800" b="1" i="0" baseline="-25000">
                <a:ea typeface="굴림" panose="020B0600000101010101" pitchFamily="34" charset="-127"/>
              </a:rPr>
              <a:t>ref</a:t>
            </a:r>
            <a:endParaRPr lang="en-US" altLang="en-US" sz="1800" b="1" i="0" baseline="-25000">
              <a:ea typeface="굴림" panose="020B0600000101010101" pitchFamily="34" charset="-127"/>
              <a:sym typeface="Symbol" panose="05050102010706020507" pitchFamily="18" charset="2"/>
            </a:endParaRPr>
          </a:p>
        </p:txBody>
      </p:sp>
      <p:sp>
        <p:nvSpPr>
          <p:cNvPr id="209947" name="Text Box 58">
            <a:extLst>
              <a:ext uri="{FF2B5EF4-FFF2-40B4-BE49-F238E27FC236}">
                <a16:creationId xmlns:a16="http://schemas.microsoft.com/office/drawing/2014/main" id="{557E3772-57C2-FFB7-B16E-2B98CD5891BC}"/>
              </a:ext>
            </a:extLst>
          </p:cNvPr>
          <p:cNvSpPr txBox="1">
            <a:spLocks noChangeArrowheads="1"/>
          </p:cNvSpPr>
          <p:nvPr/>
        </p:nvSpPr>
        <p:spPr bwMode="auto">
          <a:xfrm>
            <a:off x="857250" y="1089025"/>
            <a:ext cx="2454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2000" b="1" i="0">
                <a:ea typeface="굴림" panose="020B0600000101010101" pitchFamily="34" charset="-127"/>
              </a:rPr>
              <a:t>Off-chip Reference</a:t>
            </a:r>
          </a:p>
        </p:txBody>
      </p:sp>
      <p:sp>
        <p:nvSpPr>
          <p:cNvPr id="209948" name="Text Box 59">
            <a:extLst>
              <a:ext uri="{FF2B5EF4-FFF2-40B4-BE49-F238E27FC236}">
                <a16:creationId xmlns:a16="http://schemas.microsoft.com/office/drawing/2014/main" id="{B7553C17-D412-4128-150C-D81BD4A8E002}"/>
              </a:ext>
            </a:extLst>
          </p:cNvPr>
          <p:cNvSpPr txBox="1">
            <a:spLocks noChangeArrowheads="1"/>
          </p:cNvSpPr>
          <p:nvPr/>
        </p:nvSpPr>
        <p:spPr bwMode="auto">
          <a:xfrm>
            <a:off x="4102100" y="1087438"/>
            <a:ext cx="2949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2000" b="1" i="0">
                <a:ea typeface="굴림" panose="020B0600000101010101" pitchFamily="34" charset="-127"/>
              </a:rPr>
              <a:t>On-chip Tuning Device</a:t>
            </a:r>
          </a:p>
        </p:txBody>
      </p:sp>
      <p:sp>
        <p:nvSpPr>
          <p:cNvPr id="209949" name="Line 60">
            <a:extLst>
              <a:ext uri="{FF2B5EF4-FFF2-40B4-BE49-F238E27FC236}">
                <a16:creationId xmlns:a16="http://schemas.microsoft.com/office/drawing/2014/main" id="{61788C84-73B3-BCFA-AB55-FEDEB8593DFD}"/>
              </a:ext>
            </a:extLst>
          </p:cNvPr>
          <p:cNvSpPr>
            <a:spLocks noChangeShapeType="1"/>
          </p:cNvSpPr>
          <p:nvPr/>
        </p:nvSpPr>
        <p:spPr bwMode="auto">
          <a:xfrm>
            <a:off x="2876550" y="2312988"/>
            <a:ext cx="1343025"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950" name="Line 61">
            <a:extLst>
              <a:ext uri="{FF2B5EF4-FFF2-40B4-BE49-F238E27FC236}">
                <a16:creationId xmlns:a16="http://schemas.microsoft.com/office/drawing/2014/main" id="{4C54CEE1-4135-AF09-CB54-F9503CEFE403}"/>
              </a:ext>
            </a:extLst>
          </p:cNvPr>
          <p:cNvSpPr>
            <a:spLocks noChangeShapeType="1"/>
          </p:cNvSpPr>
          <p:nvPr/>
        </p:nvSpPr>
        <p:spPr bwMode="auto">
          <a:xfrm>
            <a:off x="2884488" y="3784600"/>
            <a:ext cx="1343025"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951" name="Line 62">
            <a:extLst>
              <a:ext uri="{FF2B5EF4-FFF2-40B4-BE49-F238E27FC236}">
                <a16:creationId xmlns:a16="http://schemas.microsoft.com/office/drawing/2014/main" id="{FCCA71DA-893F-B681-171A-13A2A7B3C520}"/>
              </a:ext>
            </a:extLst>
          </p:cNvPr>
          <p:cNvSpPr>
            <a:spLocks noChangeShapeType="1"/>
          </p:cNvSpPr>
          <p:nvPr/>
        </p:nvSpPr>
        <p:spPr bwMode="auto">
          <a:xfrm>
            <a:off x="2892425" y="5294313"/>
            <a:ext cx="1343025"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952" name="AutoShape 63">
            <a:extLst>
              <a:ext uri="{FF2B5EF4-FFF2-40B4-BE49-F238E27FC236}">
                <a16:creationId xmlns:a16="http://schemas.microsoft.com/office/drawing/2014/main" id="{53C47B92-6F23-8074-008E-4B2A793E1197}"/>
              </a:ext>
            </a:extLst>
          </p:cNvPr>
          <p:cNvSpPr>
            <a:spLocks/>
          </p:cNvSpPr>
          <p:nvPr/>
        </p:nvSpPr>
        <p:spPr bwMode="auto">
          <a:xfrm>
            <a:off x="6985000" y="1797050"/>
            <a:ext cx="273050" cy="2424113"/>
          </a:xfrm>
          <a:prstGeom prst="rightBrace">
            <a:avLst>
              <a:gd name="adj1" fmla="val 73983"/>
              <a:gd name="adj2" fmla="val 50000"/>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953" name="AutoShape 64">
            <a:extLst>
              <a:ext uri="{FF2B5EF4-FFF2-40B4-BE49-F238E27FC236}">
                <a16:creationId xmlns:a16="http://schemas.microsoft.com/office/drawing/2014/main" id="{0EB56A4C-0D5C-17A5-D694-914B0B757026}"/>
              </a:ext>
            </a:extLst>
          </p:cNvPr>
          <p:cNvSpPr>
            <a:spLocks/>
          </p:cNvSpPr>
          <p:nvPr/>
        </p:nvSpPr>
        <p:spPr bwMode="auto">
          <a:xfrm>
            <a:off x="6985000" y="4610100"/>
            <a:ext cx="252413" cy="1376363"/>
          </a:xfrm>
          <a:prstGeom prst="rightBrace">
            <a:avLst>
              <a:gd name="adj1" fmla="val 45440"/>
              <a:gd name="adj2" fmla="val 50000"/>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09954" name="Text Box 65">
            <a:extLst>
              <a:ext uri="{FF2B5EF4-FFF2-40B4-BE49-F238E27FC236}">
                <a16:creationId xmlns:a16="http://schemas.microsoft.com/office/drawing/2014/main" id="{25BC822E-873C-8517-EC20-8E2848BB666A}"/>
              </a:ext>
            </a:extLst>
          </p:cNvPr>
          <p:cNvSpPr txBox="1">
            <a:spLocks noChangeArrowheads="1"/>
          </p:cNvSpPr>
          <p:nvPr/>
        </p:nvSpPr>
        <p:spPr bwMode="auto">
          <a:xfrm>
            <a:off x="7323138" y="2687638"/>
            <a:ext cx="11715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2000" b="1" i="0">
                <a:solidFill>
                  <a:srgbClr val="0000FF"/>
                </a:solidFill>
                <a:ea typeface="굴림" panose="020B0600000101010101" pitchFamily="34" charset="-127"/>
              </a:rPr>
              <a:t>Element</a:t>
            </a:r>
          </a:p>
          <a:p>
            <a:pPr algn="ctr" eaLnBrk="1" hangingPunct="1">
              <a:lnSpc>
                <a:spcPct val="60000"/>
              </a:lnSpc>
              <a:buFont typeface="Wingdings" panose="05000000000000000000" pitchFamily="2" charset="2"/>
              <a:buNone/>
            </a:pPr>
            <a:r>
              <a:rPr lang="en-US" altLang="en-US" sz="2000" b="1" i="0">
                <a:solidFill>
                  <a:srgbClr val="0000FF"/>
                </a:solidFill>
                <a:ea typeface="굴림" panose="020B0600000101010101" pitchFamily="34" charset="-127"/>
              </a:rPr>
              <a:t>Tuning</a:t>
            </a:r>
          </a:p>
        </p:txBody>
      </p:sp>
      <p:sp>
        <p:nvSpPr>
          <p:cNvPr id="209955" name="Text Box 66">
            <a:extLst>
              <a:ext uri="{FF2B5EF4-FFF2-40B4-BE49-F238E27FC236}">
                <a16:creationId xmlns:a16="http://schemas.microsoft.com/office/drawing/2014/main" id="{CCF3A142-0827-54D2-63FC-357D2CAAC13E}"/>
              </a:ext>
            </a:extLst>
          </p:cNvPr>
          <p:cNvSpPr txBox="1">
            <a:spLocks noChangeArrowheads="1"/>
          </p:cNvSpPr>
          <p:nvPr/>
        </p:nvSpPr>
        <p:spPr bwMode="auto">
          <a:xfrm>
            <a:off x="7296150" y="4765675"/>
            <a:ext cx="12858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2000" b="1" i="0">
                <a:solidFill>
                  <a:srgbClr val="0000FF"/>
                </a:solidFill>
                <a:ea typeface="굴림" panose="020B0600000101010101" pitchFamily="34" charset="-127"/>
              </a:rPr>
              <a:t>Time </a:t>
            </a:r>
          </a:p>
          <a:p>
            <a:pPr algn="ctr" eaLnBrk="1" hangingPunct="1">
              <a:lnSpc>
                <a:spcPct val="60000"/>
              </a:lnSpc>
              <a:buFont typeface="Wingdings" panose="05000000000000000000" pitchFamily="2" charset="2"/>
              <a:buNone/>
            </a:pPr>
            <a:r>
              <a:rPr lang="en-US" altLang="en-US" sz="2000" b="1" i="0">
                <a:solidFill>
                  <a:srgbClr val="0000FF"/>
                </a:solidFill>
                <a:ea typeface="굴림" panose="020B0600000101010101" pitchFamily="34" charset="-127"/>
              </a:rPr>
              <a:t>Constant</a:t>
            </a:r>
          </a:p>
          <a:p>
            <a:pPr algn="ctr" eaLnBrk="1" hangingPunct="1">
              <a:lnSpc>
                <a:spcPct val="80000"/>
              </a:lnSpc>
              <a:buFont typeface="Wingdings" panose="05000000000000000000" pitchFamily="2" charset="2"/>
              <a:buNone/>
            </a:pPr>
            <a:r>
              <a:rPr lang="en-US" altLang="en-US" sz="2000" b="1" i="0">
                <a:solidFill>
                  <a:srgbClr val="0000FF"/>
                </a:solidFill>
                <a:ea typeface="굴림" panose="020B0600000101010101" pitchFamily="34" charset="-127"/>
              </a:rPr>
              <a:t>Tuning</a:t>
            </a:r>
          </a:p>
        </p:txBody>
      </p:sp>
      <p:sp>
        <p:nvSpPr>
          <p:cNvPr id="209956" name="Rectangle 67">
            <a:extLst>
              <a:ext uri="{FF2B5EF4-FFF2-40B4-BE49-F238E27FC236}">
                <a16:creationId xmlns:a16="http://schemas.microsoft.com/office/drawing/2014/main" id="{86E469B0-F4E8-0CE0-7195-050A404DD417}"/>
              </a:ext>
            </a:extLst>
          </p:cNvPr>
          <p:cNvSpPr>
            <a:spLocks noGrp="1" noChangeArrowheads="1"/>
          </p:cNvSpPr>
          <p:nvPr>
            <p:ph type="title" idx="4294967295"/>
          </p:nvPr>
        </p:nvSpPr>
        <p:spPr/>
        <p:txBody>
          <a:bodyPr/>
          <a:lstStyle/>
          <a:p>
            <a:pPr eaLnBrk="1" hangingPunct="1"/>
            <a:r>
              <a:rPr lang="en-US" altLang="en-US"/>
              <a:t>References for Tuning</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灯片编号占位符 11">
            <a:extLst>
              <a:ext uri="{FF2B5EF4-FFF2-40B4-BE49-F238E27FC236}">
                <a16:creationId xmlns:a16="http://schemas.microsoft.com/office/drawing/2014/main" id="{E0259BF3-5154-7017-1805-686297CBEBE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3EC0198-920B-42E6-B61E-F2CC444290DC}" type="slidenum">
              <a:rPr lang="en-US" altLang="en-US" sz="1600">
                <a:ea typeface="굴림" panose="020B0600000101010101" pitchFamily="34" charset="-127"/>
              </a:rPr>
              <a:pPr eaLnBrk="1" hangingPunct="1">
                <a:spcBef>
                  <a:spcPct val="0"/>
                </a:spcBef>
                <a:buFontTx/>
                <a:buNone/>
              </a:pPr>
              <a:t>204</a:t>
            </a:fld>
            <a:endParaRPr lang="en-US" altLang="en-US" sz="1600">
              <a:ea typeface="굴림" panose="020B0600000101010101" pitchFamily="34" charset="-127"/>
            </a:endParaRPr>
          </a:p>
        </p:txBody>
      </p:sp>
      <p:sp>
        <p:nvSpPr>
          <p:cNvPr id="210947" name="Rectangle 2">
            <a:extLst>
              <a:ext uri="{FF2B5EF4-FFF2-40B4-BE49-F238E27FC236}">
                <a16:creationId xmlns:a16="http://schemas.microsoft.com/office/drawing/2014/main" id="{94F30D6A-32D5-ACE5-11E3-1666A41B836E}"/>
              </a:ext>
            </a:extLst>
          </p:cNvPr>
          <p:cNvSpPr>
            <a:spLocks noGrp="1" noChangeArrowheads="1"/>
          </p:cNvSpPr>
          <p:nvPr>
            <p:ph type="body" sz="half" idx="4294967295"/>
          </p:nvPr>
        </p:nvSpPr>
        <p:spPr>
          <a:xfrm>
            <a:off x="688975" y="1279525"/>
            <a:ext cx="3074988" cy="974725"/>
          </a:xfrm>
        </p:spPr>
        <p:txBody>
          <a:bodyPr/>
          <a:lstStyle/>
          <a:p>
            <a:pPr eaLnBrk="1" hangingPunct="1">
              <a:spcBef>
                <a:spcPct val="100000"/>
              </a:spcBef>
            </a:pPr>
            <a:r>
              <a:rPr lang="en-US" altLang="en-US" sz="2000"/>
              <a:t>Branch currents will be equal when: </a:t>
            </a:r>
          </a:p>
        </p:txBody>
      </p:sp>
      <p:sp>
        <p:nvSpPr>
          <p:cNvPr id="210948" name="Line 3">
            <a:extLst>
              <a:ext uri="{FF2B5EF4-FFF2-40B4-BE49-F238E27FC236}">
                <a16:creationId xmlns:a16="http://schemas.microsoft.com/office/drawing/2014/main" id="{D3EF9C4E-B239-4079-28CF-C167959C5238}"/>
              </a:ext>
            </a:extLst>
          </p:cNvPr>
          <p:cNvSpPr>
            <a:spLocks noChangeShapeType="1"/>
          </p:cNvSpPr>
          <p:nvPr/>
        </p:nvSpPr>
        <p:spPr bwMode="auto">
          <a:xfrm>
            <a:off x="4662488" y="5097463"/>
            <a:ext cx="2343150"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49" name="Line 4">
            <a:extLst>
              <a:ext uri="{FF2B5EF4-FFF2-40B4-BE49-F238E27FC236}">
                <a16:creationId xmlns:a16="http://schemas.microsoft.com/office/drawing/2014/main" id="{A53B9283-19D4-A654-E7A2-02995E84DDFB}"/>
              </a:ext>
            </a:extLst>
          </p:cNvPr>
          <p:cNvSpPr>
            <a:spLocks noChangeShapeType="1"/>
          </p:cNvSpPr>
          <p:nvPr/>
        </p:nvSpPr>
        <p:spPr bwMode="auto">
          <a:xfrm rot="-5400000">
            <a:off x="6646862" y="4748213"/>
            <a:ext cx="71437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50" name="Line 5">
            <a:extLst>
              <a:ext uri="{FF2B5EF4-FFF2-40B4-BE49-F238E27FC236}">
                <a16:creationId xmlns:a16="http://schemas.microsoft.com/office/drawing/2014/main" id="{9D949954-5B75-528D-9A73-D66147448770}"/>
              </a:ext>
            </a:extLst>
          </p:cNvPr>
          <p:cNvSpPr>
            <a:spLocks noChangeShapeType="1"/>
          </p:cNvSpPr>
          <p:nvPr/>
        </p:nvSpPr>
        <p:spPr bwMode="auto">
          <a:xfrm>
            <a:off x="7004050" y="4400550"/>
            <a:ext cx="82867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51" name="Line 6">
            <a:extLst>
              <a:ext uri="{FF2B5EF4-FFF2-40B4-BE49-F238E27FC236}">
                <a16:creationId xmlns:a16="http://schemas.microsoft.com/office/drawing/2014/main" id="{7CA9D02A-8846-40D8-B75B-E53C04149EA1}"/>
              </a:ext>
            </a:extLst>
          </p:cNvPr>
          <p:cNvSpPr>
            <a:spLocks noChangeShapeType="1"/>
          </p:cNvSpPr>
          <p:nvPr/>
        </p:nvSpPr>
        <p:spPr bwMode="auto">
          <a:xfrm>
            <a:off x="4689475" y="1866900"/>
            <a:ext cx="2343150"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52" name="Line 7">
            <a:extLst>
              <a:ext uri="{FF2B5EF4-FFF2-40B4-BE49-F238E27FC236}">
                <a16:creationId xmlns:a16="http://schemas.microsoft.com/office/drawing/2014/main" id="{A7C513B0-9109-49A2-985E-A790B1AB2787}"/>
              </a:ext>
            </a:extLst>
          </p:cNvPr>
          <p:cNvSpPr>
            <a:spLocks noChangeShapeType="1"/>
          </p:cNvSpPr>
          <p:nvPr/>
        </p:nvSpPr>
        <p:spPr bwMode="auto">
          <a:xfrm rot="-5400000">
            <a:off x="6059488" y="2836863"/>
            <a:ext cx="1943100"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53" name="Line 8">
            <a:extLst>
              <a:ext uri="{FF2B5EF4-FFF2-40B4-BE49-F238E27FC236}">
                <a16:creationId xmlns:a16="http://schemas.microsoft.com/office/drawing/2014/main" id="{99377597-9CDE-5DFD-43E9-3C292C2DC1CC}"/>
              </a:ext>
            </a:extLst>
          </p:cNvPr>
          <p:cNvSpPr>
            <a:spLocks noChangeShapeType="1"/>
          </p:cNvSpPr>
          <p:nvPr/>
        </p:nvSpPr>
        <p:spPr bwMode="auto">
          <a:xfrm>
            <a:off x="7031038" y="3808413"/>
            <a:ext cx="82867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0954" name="Text Box 9">
            <a:extLst>
              <a:ext uri="{FF2B5EF4-FFF2-40B4-BE49-F238E27FC236}">
                <a16:creationId xmlns:a16="http://schemas.microsoft.com/office/drawing/2014/main" id="{11BE4212-45E3-03DD-1298-AC02F039CA98}"/>
              </a:ext>
            </a:extLst>
          </p:cNvPr>
          <p:cNvSpPr txBox="1">
            <a:spLocks noChangeArrowheads="1"/>
          </p:cNvSpPr>
          <p:nvPr/>
        </p:nvSpPr>
        <p:spPr bwMode="auto">
          <a:xfrm>
            <a:off x="5111750" y="51054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FF"/>
                </a:solidFill>
                <a:ea typeface="굴림" panose="020B0600000101010101" pitchFamily="34" charset="-127"/>
              </a:rPr>
              <a:t>SRMC path</a:t>
            </a:r>
          </a:p>
        </p:txBody>
      </p:sp>
      <p:sp>
        <p:nvSpPr>
          <p:cNvPr id="210955" name="Text Box 10">
            <a:extLst>
              <a:ext uri="{FF2B5EF4-FFF2-40B4-BE49-F238E27FC236}">
                <a16:creationId xmlns:a16="http://schemas.microsoft.com/office/drawing/2014/main" id="{D7E2246F-592F-ECC0-D6E0-9A6E406C5CC9}"/>
              </a:ext>
            </a:extLst>
          </p:cNvPr>
          <p:cNvSpPr txBox="1">
            <a:spLocks noChangeArrowheads="1"/>
          </p:cNvSpPr>
          <p:nvPr/>
        </p:nvSpPr>
        <p:spPr bwMode="auto">
          <a:xfrm>
            <a:off x="4500563" y="1484313"/>
            <a:ext cx="282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solidFill>
                  <a:srgbClr val="0000FF"/>
                </a:solidFill>
                <a:ea typeface="굴림" panose="020B0600000101010101" pitchFamily="34" charset="-127"/>
              </a:rPr>
              <a:t>Switched-capacitor path</a:t>
            </a:r>
          </a:p>
        </p:txBody>
      </p:sp>
      <p:sp>
        <p:nvSpPr>
          <p:cNvPr id="210956" name="Rectangle 11">
            <a:extLst>
              <a:ext uri="{FF2B5EF4-FFF2-40B4-BE49-F238E27FC236}">
                <a16:creationId xmlns:a16="http://schemas.microsoft.com/office/drawing/2014/main" id="{453FB383-D428-4AB6-98CC-3828BE949727}"/>
              </a:ext>
            </a:extLst>
          </p:cNvPr>
          <p:cNvSpPr>
            <a:spLocks noGrp="1" noChangeArrowheads="1"/>
          </p:cNvSpPr>
          <p:nvPr>
            <p:ph type="title" idx="4294967295"/>
          </p:nvPr>
        </p:nvSpPr>
        <p:spPr/>
        <p:txBody>
          <a:bodyPr/>
          <a:lstStyle/>
          <a:p>
            <a:pPr eaLnBrk="1" hangingPunct="1"/>
            <a:r>
              <a:rPr lang="en-US" altLang="en-US"/>
              <a:t>Duty Cycle Based Tuning Circuit (Master)</a:t>
            </a:r>
          </a:p>
        </p:txBody>
      </p:sp>
      <p:sp>
        <p:nvSpPr>
          <p:cNvPr id="210957" name="Text Box 13">
            <a:extLst>
              <a:ext uri="{FF2B5EF4-FFF2-40B4-BE49-F238E27FC236}">
                <a16:creationId xmlns:a16="http://schemas.microsoft.com/office/drawing/2014/main" id="{FACFDB7D-7B4F-D245-D4FA-0D334CAEF240}"/>
              </a:ext>
            </a:extLst>
          </p:cNvPr>
          <p:cNvSpPr txBox="1">
            <a:spLocks noChangeArrowheads="1"/>
          </p:cNvSpPr>
          <p:nvPr/>
        </p:nvSpPr>
        <p:spPr bwMode="auto">
          <a:xfrm>
            <a:off x="628650" y="3019425"/>
            <a:ext cx="19240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70000"/>
              </a:lnSpc>
              <a:buFont typeface="Wingdings" panose="05000000000000000000" pitchFamily="2" charset="2"/>
              <a:buNone/>
            </a:pPr>
            <a:r>
              <a:rPr lang="en-US" altLang="en-US" sz="1800" b="1" i="0">
                <a:solidFill>
                  <a:srgbClr val="0000FF"/>
                </a:solidFill>
                <a:ea typeface="굴림" panose="020B0600000101010101" pitchFamily="34" charset="-127"/>
              </a:rPr>
              <a:t>reference clock </a:t>
            </a:r>
          </a:p>
          <a:p>
            <a:pPr algn="ctr" eaLnBrk="1" hangingPunct="1">
              <a:lnSpc>
                <a:spcPct val="70000"/>
              </a:lnSpc>
              <a:buFont typeface="Wingdings" panose="05000000000000000000" pitchFamily="2" charset="2"/>
              <a:buNone/>
            </a:pPr>
            <a:r>
              <a:rPr lang="en-US" altLang="en-US" sz="1800" b="1" i="0">
                <a:solidFill>
                  <a:srgbClr val="0000FF"/>
                </a:solidFill>
                <a:ea typeface="굴림" panose="020B0600000101010101" pitchFamily="34" charset="-127"/>
              </a:rPr>
              <a:t>frequency</a:t>
            </a:r>
          </a:p>
        </p:txBody>
      </p:sp>
      <p:sp>
        <p:nvSpPr>
          <p:cNvPr id="210958" name="Text Box 14">
            <a:extLst>
              <a:ext uri="{FF2B5EF4-FFF2-40B4-BE49-F238E27FC236}">
                <a16:creationId xmlns:a16="http://schemas.microsoft.com/office/drawing/2014/main" id="{4C739908-DAFC-7921-FABD-F1BCA71A2E0B}"/>
              </a:ext>
            </a:extLst>
          </p:cNvPr>
          <p:cNvSpPr txBox="1">
            <a:spLocks noChangeArrowheads="1"/>
          </p:cNvSpPr>
          <p:nvPr/>
        </p:nvSpPr>
        <p:spPr bwMode="auto">
          <a:xfrm>
            <a:off x="1063625" y="5151438"/>
            <a:ext cx="28765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70000"/>
              </a:lnSpc>
              <a:buFont typeface="Wingdings" panose="05000000000000000000" pitchFamily="2" charset="2"/>
              <a:buNone/>
            </a:pPr>
            <a:r>
              <a:rPr lang="en-US" altLang="en-US" sz="1800" b="1" i="0">
                <a:solidFill>
                  <a:srgbClr val="0000FF"/>
                </a:solidFill>
                <a:ea typeface="굴림" panose="020B0600000101010101" pitchFamily="34" charset="-127"/>
              </a:rPr>
              <a:t>SRMC branch resistance</a:t>
            </a:r>
          </a:p>
        </p:txBody>
      </p:sp>
      <p:sp>
        <p:nvSpPr>
          <p:cNvPr id="210959" name="Line 15">
            <a:extLst>
              <a:ext uri="{FF2B5EF4-FFF2-40B4-BE49-F238E27FC236}">
                <a16:creationId xmlns:a16="http://schemas.microsoft.com/office/drawing/2014/main" id="{8B6BCA14-3610-CCE2-9DFE-03A3212795C6}"/>
              </a:ext>
            </a:extLst>
          </p:cNvPr>
          <p:cNvSpPr>
            <a:spLocks noChangeShapeType="1"/>
          </p:cNvSpPr>
          <p:nvPr/>
        </p:nvSpPr>
        <p:spPr bwMode="auto">
          <a:xfrm>
            <a:off x="1528763" y="3582988"/>
            <a:ext cx="0" cy="43815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960" name="Line 16">
            <a:extLst>
              <a:ext uri="{FF2B5EF4-FFF2-40B4-BE49-F238E27FC236}">
                <a16:creationId xmlns:a16="http://schemas.microsoft.com/office/drawing/2014/main" id="{227EBA53-E101-6028-FD60-E340927187F8}"/>
              </a:ext>
            </a:extLst>
          </p:cNvPr>
          <p:cNvSpPr>
            <a:spLocks noChangeShapeType="1"/>
          </p:cNvSpPr>
          <p:nvPr/>
        </p:nvSpPr>
        <p:spPr bwMode="auto">
          <a:xfrm flipV="1">
            <a:off x="2452688" y="4687888"/>
            <a:ext cx="0" cy="38100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0961" name="Group 297">
            <a:extLst>
              <a:ext uri="{FF2B5EF4-FFF2-40B4-BE49-F238E27FC236}">
                <a16:creationId xmlns:a16="http://schemas.microsoft.com/office/drawing/2014/main" id="{CA7EDC24-C060-B389-6BFD-9D4D3D741DB1}"/>
              </a:ext>
            </a:extLst>
          </p:cNvPr>
          <p:cNvGrpSpPr>
            <a:grpSpLocks/>
          </p:cNvGrpSpPr>
          <p:nvPr/>
        </p:nvGrpSpPr>
        <p:grpSpPr bwMode="auto">
          <a:xfrm>
            <a:off x="4283075" y="1831975"/>
            <a:ext cx="4105275" cy="3576638"/>
            <a:chOff x="2695" y="1261"/>
            <a:chExt cx="2586" cy="2253"/>
          </a:xfrm>
        </p:grpSpPr>
        <p:sp>
          <p:nvSpPr>
            <p:cNvPr id="210967" name="Line 26">
              <a:extLst>
                <a:ext uri="{FF2B5EF4-FFF2-40B4-BE49-F238E27FC236}">
                  <a16:creationId xmlns:a16="http://schemas.microsoft.com/office/drawing/2014/main" id="{6C3A8C55-5D97-4AB8-D3D9-84B76C27226B}"/>
                </a:ext>
              </a:extLst>
            </p:cNvPr>
            <p:cNvSpPr>
              <a:spLocks noChangeShapeType="1"/>
            </p:cNvSpPr>
            <p:nvPr/>
          </p:nvSpPr>
          <p:spPr bwMode="auto">
            <a:xfrm flipV="1">
              <a:off x="3539" y="1933"/>
              <a:ext cx="1" cy="134"/>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68" name="Line 27">
              <a:extLst>
                <a:ext uri="{FF2B5EF4-FFF2-40B4-BE49-F238E27FC236}">
                  <a16:creationId xmlns:a16="http://schemas.microsoft.com/office/drawing/2014/main" id="{F49BD62A-66EE-A240-125E-6CB25537BC4F}"/>
                </a:ext>
              </a:extLst>
            </p:cNvPr>
            <p:cNvSpPr>
              <a:spLocks noChangeShapeType="1"/>
            </p:cNvSpPr>
            <p:nvPr/>
          </p:nvSpPr>
          <p:spPr bwMode="auto">
            <a:xfrm flipV="1">
              <a:off x="3595" y="1933"/>
              <a:ext cx="1" cy="134"/>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69" name="Line 28">
              <a:extLst>
                <a:ext uri="{FF2B5EF4-FFF2-40B4-BE49-F238E27FC236}">
                  <a16:creationId xmlns:a16="http://schemas.microsoft.com/office/drawing/2014/main" id="{009503CC-8E34-65B3-5F70-FDD58C158E85}"/>
                </a:ext>
              </a:extLst>
            </p:cNvPr>
            <p:cNvSpPr>
              <a:spLocks noChangeShapeType="1"/>
            </p:cNvSpPr>
            <p:nvPr/>
          </p:nvSpPr>
          <p:spPr bwMode="auto">
            <a:xfrm flipH="1">
              <a:off x="3334" y="2001"/>
              <a:ext cx="2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0970" name="Group 30">
              <a:extLst>
                <a:ext uri="{FF2B5EF4-FFF2-40B4-BE49-F238E27FC236}">
                  <a16:creationId xmlns:a16="http://schemas.microsoft.com/office/drawing/2014/main" id="{C5BFA1BA-782B-D8E6-83C0-F4C53707D9B6}"/>
                </a:ext>
              </a:extLst>
            </p:cNvPr>
            <p:cNvGrpSpPr>
              <a:grpSpLocks/>
            </p:cNvGrpSpPr>
            <p:nvPr/>
          </p:nvGrpSpPr>
          <p:grpSpPr bwMode="auto">
            <a:xfrm>
              <a:off x="3723" y="2143"/>
              <a:ext cx="225" cy="303"/>
              <a:chOff x="3723" y="2143"/>
              <a:chExt cx="225" cy="303"/>
            </a:xfrm>
          </p:grpSpPr>
          <p:sp>
            <p:nvSpPr>
              <p:cNvPr id="211178" name="Freeform 31">
                <a:extLst>
                  <a:ext uri="{FF2B5EF4-FFF2-40B4-BE49-F238E27FC236}">
                    <a16:creationId xmlns:a16="http://schemas.microsoft.com/office/drawing/2014/main" id="{E723B9C6-E2A1-3A78-6AF8-7C00D4CC4049}"/>
                  </a:ext>
                </a:extLst>
              </p:cNvPr>
              <p:cNvSpPr>
                <a:spLocks noEditPoints="1"/>
              </p:cNvSpPr>
              <p:nvPr/>
            </p:nvSpPr>
            <p:spPr bwMode="auto">
              <a:xfrm>
                <a:off x="3860" y="2327"/>
                <a:ext cx="85" cy="53"/>
              </a:xfrm>
              <a:custGeom>
                <a:avLst/>
                <a:gdLst>
                  <a:gd name="T0" fmla="*/ 58 w 85"/>
                  <a:gd name="T1" fmla="*/ 36 h 53"/>
                  <a:gd name="T2" fmla="*/ 0 w 85"/>
                  <a:gd name="T3" fmla="*/ 36 h 53"/>
                  <a:gd name="T4" fmla="*/ 0 w 85"/>
                  <a:gd name="T5" fmla="*/ 18 h 53"/>
                  <a:gd name="T6" fmla="*/ 58 w 85"/>
                  <a:gd name="T7" fmla="*/ 18 h 53"/>
                  <a:gd name="T8" fmla="*/ 58 w 85"/>
                  <a:gd name="T9" fmla="*/ 36 h 53"/>
                  <a:gd name="T10" fmla="*/ 50 w 85"/>
                  <a:gd name="T11" fmla="*/ 0 h 53"/>
                  <a:gd name="T12" fmla="*/ 85 w 85"/>
                  <a:gd name="T13" fmla="*/ 27 h 53"/>
                  <a:gd name="T14" fmla="*/ 50 w 85"/>
                  <a:gd name="T15" fmla="*/ 53 h 53"/>
                  <a:gd name="T16" fmla="*/ 50 w 85"/>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53"/>
                  <a:gd name="T29" fmla="*/ 85 w 8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53">
                    <a:moveTo>
                      <a:pt x="58" y="36"/>
                    </a:moveTo>
                    <a:lnTo>
                      <a:pt x="0" y="36"/>
                    </a:lnTo>
                    <a:lnTo>
                      <a:pt x="0" y="18"/>
                    </a:lnTo>
                    <a:lnTo>
                      <a:pt x="58" y="18"/>
                    </a:lnTo>
                    <a:lnTo>
                      <a:pt x="58" y="36"/>
                    </a:lnTo>
                    <a:close/>
                    <a:moveTo>
                      <a:pt x="50" y="0"/>
                    </a:moveTo>
                    <a:lnTo>
                      <a:pt x="85" y="27"/>
                    </a:lnTo>
                    <a:lnTo>
                      <a:pt x="50" y="53"/>
                    </a:lnTo>
                    <a:lnTo>
                      <a:pt x="50" y="0"/>
                    </a:lnTo>
                    <a:close/>
                  </a:path>
                </a:pathLst>
              </a:custGeom>
              <a:solidFill>
                <a:srgbClr val="000000"/>
              </a:solidFill>
              <a:ln w="1588">
                <a:solidFill>
                  <a:srgbClr val="000000"/>
                </a:solidFill>
                <a:bevel/>
                <a:headEnd/>
                <a:tailEnd/>
              </a:ln>
            </p:spPr>
            <p:txBody>
              <a:bodyPr/>
              <a:lstStyle/>
              <a:p>
                <a:endParaRPr lang="en-US"/>
              </a:p>
            </p:txBody>
          </p:sp>
          <p:sp>
            <p:nvSpPr>
              <p:cNvPr id="211179" name="Line 32">
                <a:extLst>
                  <a:ext uri="{FF2B5EF4-FFF2-40B4-BE49-F238E27FC236}">
                    <a16:creationId xmlns:a16="http://schemas.microsoft.com/office/drawing/2014/main" id="{3F13BD58-6254-AE34-365B-E12031B468DA}"/>
                  </a:ext>
                </a:extLst>
              </p:cNvPr>
              <p:cNvSpPr>
                <a:spLocks noChangeShapeType="1"/>
              </p:cNvSpPr>
              <p:nvPr/>
            </p:nvSpPr>
            <p:spPr bwMode="auto">
              <a:xfrm>
                <a:off x="3863" y="2192"/>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80" name="Line 33">
                <a:extLst>
                  <a:ext uri="{FF2B5EF4-FFF2-40B4-BE49-F238E27FC236}">
                    <a16:creationId xmlns:a16="http://schemas.microsoft.com/office/drawing/2014/main" id="{72726565-DD27-3F2F-576E-9F7501475192}"/>
                  </a:ext>
                </a:extLst>
              </p:cNvPr>
              <p:cNvSpPr>
                <a:spLocks noChangeShapeType="1"/>
              </p:cNvSpPr>
              <p:nvPr/>
            </p:nvSpPr>
            <p:spPr bwMode="auto">
              <a:xfrm>
                <a:off x="3824" y="2232"/>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81" name="Line 34">
                <a:extLst>
                  <a:ext uri="{FF2B5EF4-FFF2-40B4-BE49-F238E27FC236}">
                    <a16:creationId xmlns:a16="http://schemas.microsoft.com/office/drawing/2014/main" id="{BEA00D14-6A7E-4E09-5399-8351C97FAE64}"/>
                  </a:ext>
                </a:extLst>
              </p:cNvPr>
              <p:cNvSpPr>
                <a:spLocks noChangeShapeType="1"/>
              </p:cNvSpPr>
              <p:nvPr/>
            </p:nvSpPr>
            <p:spPr bwMode="auto">
              <a:xfrm flipH="1">
                <a:off x="3723" y="2293"/>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82" name="Line 35">
                <a:extLst>
                  <a:ext uri="{FF2B5EF4-FFF2-40B4-BE49-F238E27FC236}">
                    <a16:creationId xmlns:a16="http://schemas.microsoft.com/office/drawing/2014/main" id="{3B30E6F9-749C-F700-1482-589F233FECB8}"/>
                  </a:ext>
                </a:extLst>
              </p:cNvPr>
              <p:cNvSpPr>
                <a:spLocks noChangeShapeType="1"/>
              </p:cNvSpPr>
              <p:nvPr/>
            </p:nvSpPr>
            <p:spPr bwMode="auto">
              <a:xfrm flipV="1">
                <a:off x="3947" y="2143"/>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83" name="Line 36">
                <a:extLst>
                  <a:ext uri="{FF2B5EF4-FFF2-40B4-BE49-F238E27FC236}">
                    <a16:creationId xmlns:a16="http://schemas.microsoft.com/office/drawing/2014/main" id="{21059F9F-E967-0354-934E-038F32C75C8E}"/>
                  </a:ext>
                </a:extLst>
              </p:cNvPr>
              <p:cNvSpPr>
                <a:spLocks noChangeShapeType="1"/>
              </p:cNvSpPr>
              <p:nvPr/>
            </p:nvSpPr>
            <p:spPr bwMode="auto">
              <a:xfrm flipV="1">
                <a:off x="3945" y="2354"/>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84" name="Line 37">
                <a:extLst>
                  <a:ext uri="{FF2B5EF4-FFF2-40B4-BE49-F238E27FC236}">
                    <a16:creationId xmlns:a16="http://schemas.microsoft.com/office/drawing/2014/main" id="{605033F9-B0EC-C78C-AE90-CD03384EB906}"/>
                  </a:ext>
                </a:extLst>
              </p:cNvPr>
              <p:cNvSpPr>
                <a:spLocks noChangeShapeType="1"/>
              </p:cNvSpPr>
              <p:nvPr/>
            </p:nvSpPr>
            <p:spPr bwMode="auto">
              <a:xfrm flipH="1">
                <a:off x="3863" y="2225"/>
                <a:ext cx="8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0971" name="Group 46">
              <a:extLst>
                <a:ext uri="{FF2B5EF4-FFF2-40B4-BE49-F238E27FC236}">
                  <a16:creationId xmlns:a16="http://schemas.microsoft.com/office/drawing/2014/main" id="{01F4AB5A-9FD4-E029-28F9-171F48582026}"/>
                </a:ext>
              </a:extLst>
            </p:cNvPr>
            <p:cNvGrpSpPr>
              <a:grpSpLocks/>
            </p:cNvGrpSpPr>
            <p:nvPr/>
          </p:nvGrpSpPr>
          <p:grpSpPr bwMode="auto">
            <a:xfrm>
              <a:off x="3909" y="2840"/>
              <a:ext cx="302" cy="226"/>
              <a:chOff x="3909" y="2840"/>
              <a:chExt cx="302" cy="226"/>
            </a:xfrm>
          </p:grpSpPr>
          <p:sp>
            <p:nvSpPr>
              <p:cNvPr id="211171" name="Freeform 47">
                <a:extLst>
                  <a:ext uri="{FF2B5EF4-FFF2-40B4-BE49-F238E27FC236}">
                    <a16:creationId xmlns:a16="http://schemas.microsoft.com/office/drawing/2014/main" id="{02CEA57D-FB16-755B-9C6B-93E356E35DD2}"/>
                  </a:ext>
                </a:extLst>
              </p:cNvPr>
              <p:cNvSpPr>
                <a:spLocks noEditPoints="1"/>
              </p:cNvSpPr>
              <p:nvPr/>
            </p:nvSpPr>
            <p:spPr bwMode="auto">
              <a:xfrm>
                <a:off x="4093" y="2978"/>
                <a:ext cx="53" cy="84"/>
              </a:xfrm>
              <a:custGeom>
                <a:avLst/>
                <a:gdLst>
                  <a:gd name="T0" fmla="*/ 18 w 53"/>
                  <a:gd name="T1" fmla="*/ 58 h 84"/>
                  <a:gd name="T2" fmla="*/ 18 w 53"/>
                  <a:gd name="T3" fmla="*/ 0 h 84"/>
                  <a:gd name="T4" fmla="*/ 35 w 53"/>
                  <a:gd name="T5" fmla="*/ 0 h 84"/>
                  <a:gd name="T6" fmla="*/ 35 w 53"/>
                  <a:gd name="T7" fmla="*/ 58 h 84"/>
                  <a:gd name="T8" fmla="*/ 18 w 53"/>
                  <a:gd name="T9" fmla="*/ 58 h 84"/>
                  <a:gd name="T10" fmla="*/ 53 w 53"/>
                  <a:gd name="T11" fmla="*/ 49 h 84"/>
                  <a:gd name="T12" fmla="*/ 26 w 53"/>
                  <a:gd name="T13" fmla="*/ 84 h 84"/>
                  <a:gd name="T14" fmla="*/ 0 w 53"/>
                  <a:gd name="T15" fmla="*/ 49 h 84"/>
                  <a:gd name="T16" fmla="*/ 53 w 53"/>
                  <a:gd name="T17" fmla="*/ 49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84"/>
                  <a:gd name="T29" fmla="*/ 53 w 5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84">
                    <a:moveTo>
                      <a:pt x="18" y="58"/>
                    </a:moveTo>
                    <a:lnTo>
                      <a:pt x="18" y="0"/>
                    </a:lnTo>
                    <a:lnTo>
                      <a:pt x="35" y="0"/>
                    </a:lnTo>
                    <a:lnTo>
                      <a:pt x="35" y="58"/>
                    </a:lnTo>
                    <a:lnTo>
                      <a:pt x="18" y="58"/>
                    </a:lnTo>
                    <a:close/>
                    <a:moveTo>
                      <a:pt x="53" y="49"/>
                    </a:moveTo>
                    <a:lnTo>
                      <a:pt x="26" y="84"/>
                    </a:lnTo>
                    <a:lnTo>
                      <a:pt x="0" y="49"/>
                    </a:lnTo>
                    <a:lnTo>
                      <a:pt x="53" y="49"/>
                    </a:lnTo>
                    <a:close/>
                  </a:path>
                </a:pathLst>
              </a:custGeom>
              <a:solidFill>
                <a:srgbClr val="000000"/>
              </a:solidFill>
              <a:ln w="1588">
                <a:solidFill>
                  <a:srgbClr val="000000"/>
                </a:solidFill>
                <a:bevel/>
                <a:headEnd/>
                <a:tailEnd/>
              </a:ln>
            </p:spPr>
            <p:txBody>
              <a:bodyPr/>
              <a:lstStyle/>
              <a:p>
                <a:endParaRPr lang="en-US"/>
              </a:p>
            </p:txBody>
          </p:sp>
          <p:sp>
            <p:nvSpPr>
              <p:cNvPr id="211172" name="Line 48">
                <a:extLst>
                  <a:ext uri="{FF2B5EF4-FFF2-40B4-BE49-F238E27FC236}">
                    <a16:creationId xmlns:a16="http://schemas.microsoft.com/office/drawing/2014/main" id="{C5C03CA8-B3BA-DD06-8B3F-E59FD455D5B1}"/>
                  </a:ext>
                </a:extLst>
              </p:cNvPr>
              <p:cNvSpPr>
                <a:spLocks noChangeShapeType="1"/>
              </p:cNvSpPr>
              <p:nvPr/>
            </p:nvSpPr>
            <p:spPr bwMode="auto">
              <a:xfrm>
                <a:off x="3958" y="2980"/>
                <a:ext cx="19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3" name="Line 49">
                <a:extLst>
                  <a:ext uri="{FF2B5EF4-FFF2-40B4-BE49-F238E27FC236}">
                    <a16:creationId xmlns:a16="http://schemas.microsoft.com/office/drawing/2014/main" id="{B1897E26-2F77-C1B5-5F60-22CC0CFA15DE}"/>
                  </a:ext>
                </a:extLst>
              </p:cNvPr>
              <p:cNvSpPr>
                <a:spLocks noChangeShapeType="1"/>
              </p:cNvSpPr>
              <p:nvPr/>
            </p:nvSpPr>
            <p:spPr bwMode="auto">
              <a:xfrm>
                <a:off x="3998" y="2942"/>
                <a:ext cx="12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4" name="Line 50">
                <a:extLst>
                  <a:ext uri="{FF2B5EF4-FFF2-40B4-BE49-F238E27FC236}">
                    <a16:creationId xmlns:a16="http://schemas.microsoft.com/office/drawing/2014/main" id="{07AB5322-9998-1405-2032-956EE332CDD5}"/>
                  </a:ext>
                </a:extLst>
              </p:cNvPr>
              <p:cNvSpPr>
                <a:spLocks noChangeShapeType="1"/>
              </p:cNvSpPr>
              <p:nvPr/>
            </p:nvSpPr>
            <p:spPr bwMode="auto">
              <a:xfrm flipV="1">
                <a:off x="4059" y="2840"/>
                <a:ext cx="1" cy="1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5" name="Line 51">
                <a:extLst>
                  <a:ext uri="{FF2B5EF4-FFF2-40B4-BE49-F238E27FC236}">
                    <a16:creationId xmlns:a16="http://schemas.microsoft.com/office/drawing/2014/main" id="{2C16F8C1-76FA-6F1D-C9F9-D738636D520A}"/>
                  </a:ext>
                </a:extLst>
              </p:cNvPr>
              <p:cNvSpPr>
                <a:spLocks noChangeShapeType="1"/>
              </p:cNvSpPr>
              <p:nvPr/>
            </p:nvSpPr>
            <p:spPr bwMode="auto">
              <a:xfrm flipH="1">
                <a:off x="3909" y="3065"/>
                <a:ext cx="9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6" name="Line 52">
                <a:extLst>
                  <a:ext uri="{FF2B5EF4-FFF2-40B4-BE49-F238E27FC236}">
                    <a16:creationId xmlns:a16="http://schemas.microsoft.com/office/drawing/2014/main" id="{BFCB0586-DED7-2C1D-4FF0-13F909FC39BA}"/>
                  </a:ext>
                </a:extLst>
              </p:cNvPr>
              <p:cNvSpPr>
                <a:spLocks noChangeShapeType="1"/>
              </p:cNvSpPr>
              <p:nvPr/>
            </p:nvSpPr>
            <p:spPr bwMode="auto">
              <a:xfrm flipH="1">
                <a:off x="4119" y="3062"/>
                <a:ext cx="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7" name="Line 53">
                <a:extLst>
                  <a:ext uri="{FF2B5EF4-FFF2-40B4-BE49-F238E27FC236}">
                    <a16:creationId xmlns:a16="http://schemas.microsoft.com/office/drawing/2014/main" id="{337D9166-0C02-3775-3C0F-98D2D7F20925}"/>
                  </a:ext>
                </a:extLst>
              </p:cNvPr>
              <p:cNvSpPr>
                <a:spLocks noChangeShapeType="1"/>
              </p:cNvSpPr>
              <p:nvPr/>
            </p:nvSpPr>
            <p:spPr bwMode="auto">
              <a:xfrm flipV="1">
                <a:off x="3991" y="2980"/>
                <a:ext cx="1" cy="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0972" name="Freeform 54">
              <a:extLst>
                <a:ext uri="{FF2B5EF4-FFF2-40B4-BE49-F238E27FC236}">
                  <a16:creationId xmlns:a16="http://schemas.microsoft.com/office/drawing/2014/main" id="{CAAF1657-61A3-DD2D-38CA-F230EEB846D5}"/>
                </a:ext>
              </a:extLst>
            </p:cNvPr>
            <p:cNvSpPr>
              <a:spLocks/>
            </p:cNvSpPr>
            <p:nvPr/>
          </p:nvSpPr>
          <p:spPr bwMode="auto">
            <a:xfrm>
              <a:off x="3169" y="3014"/>
              <a:ext cx="369" cy="109"/>
            </a:xfrm>
            <a:custGeom>
              <a:avLst/>
              <a:gdLst>
                <a:gd name="T0" fmla="*/ 0 w 369"/>
                <a:gd name="T1" fmla="*/ 55 h 109"/>
                <a:gd name="T2" fmla="*/ 93 w 369"/>
                <a:gd name="T3" fmla="*/ 55 h 109"/>
                <a:gd name="T4" fmla="*/ 116 w 369"/>
                <a:gd name="T5" fmla="*/ 109 h 109"/>
                <a:gd name="T6" fmla="*/ 162 w 369"/>
                <a:gd name="T7" fmla="*/ 0 h 109"/>
                <a:gd name="T8" fmla="*/ 208 w 369"/>
                <a:gd name="T9" fmla="*/ 109 h 109"/>
                <a:gd name="T10" fmla="*/ 254 w 369"/>
                <a:gd name="T11" fmla="*/ 0 h 109"/>
                <a:gd name="T12" fmla="*/ 277 w 369"/>
                <a:gd name="T13" fmla="*/ 55 h 109"/>
                <a:gd name="T14" fmla="*/ 369 w 369"/>
                <a:gd name="T15" fmla="*/ 55 h 109"/>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109"/>
                <a:gd name="T26" fmla="*/ 369 w 369"/>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109">
                  <a:moveTo>
                    <a:pt x="0" y="55"/>
                  </a:moveTo>
                  <a:lnTo>
                    <a:pt x="93" y="55"/>
                  </a:lnTo>
                  <a:lnTo>
                    <a:pt x="116" y="109"/>
                  </a:lnTo>
                  <a:lnTo>
                    <a:pt x="162" y="0"/>
                  </a:lnTo>
                  <a:lnTo>
                    <a:pt x="208" y="109"/>
                  </a:lnTo>
                  <a:lnTo>
                    <a:pt x="254" y="0"/>
                  </a:lnTo>
                  <a:lnTo>
                    <a:pt x="277" y="55"/>
                  </a:lnTo>
                  <a:lnTo>
                    <a:pt x="369" y="5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0973" name="Group 55">
              <a:extLst>
                <a:ext uri="{FF2B5EF4-FFF2-40B4-BE49-F238E27FC236}">
                  <a16:creationId xmlns:a16="http://schemas.microsoft.com/office/drawing/2014/main" id="{6B133F47-611A-F32E-1B3B-A6C15E353AD7}"/>
                </a:ext>
              </a:extLst>
            </p:cNvPr>
            <p:cNvGrpSpPr>
              <a:grpSpLocks/>
            </p:cNvGrpSpPr>
            <p:nvPr/>
          </p:nvGrpSpPr>
          <p:grpSpPr bwMode="auto">
            <a:xfrm>
              <a:off x="4585" y="2672"/>
              <a:ext cx="313" cy="135"/>
              <a:chOff x="4585" y="2672"/>
              <a:chExt cx="313" cy="135"/>
            </a:xfrm>
          </p:grpSpPr>
          <p:sp>
            <p:nvSpPr>
              <p:cNvPr id="211167" name="Line 56">
                <a:extLst>
                  <a:ext uri="{FF2B5EF4-FFF2-40B4-BE49-F238E27FC236}">
                    <a16:creationId xmlns:a16="http://schemas.microsoft.com/office/drawing/2014/main" id="{40B449EE-82F2-217D-EB58-E7121C640509}"/>
                  </a:ext>
                </a:extLst>
              </p:cNvPr>
              <p:cNvSpPr>
                <a:spLocks noChangeShapeType="1"/>
              </p:cNvSpPr>
              <p:nvPr/>
            </p:nvSpPr>
            <p:spPr bwMode="auto">
              <a:xfrm flipV="1">
                <a:off x="4712"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8" name="Line 57">
                <a:extLst>
                  <a:ext uri="{FF2B5EF4-FFF2-40B4-BE49-F238E27FC236}">
                    <a16:creationId xmlns:a16="http://schemas.microsoft.com/office/drawing/2014/main" id="{5F25E7C1-C6C5-A44F-F2DB-1119C3088B5E}"/>
                  </a:ext>
                </a:extLst>
              </p:cNvPr>
              <p:cNvSpPr>
                <a:spLocks noChangeShapeType="1"/>
              </p:cNvSpPr>
              <p:nvPr/>
            </p:nvSpPr>
            <p:spPr bwMode="auto">
              <a:xfrm flipV="1">
                <a:off x="4769"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9" name="Line 58">
                <a:extLst>
                  <a:ext uri="{FF2B5EF4-FFF2-40B4-BE49-F238E27FC236}">
                    <a16:creationId xmlns:a16="http://schemas.microsoft.com/office/drawing/2014/main" id="{3CF66872-FD7B-59E7-DAAD-050B79D88CB2}"/>
                  </a:ext>
                </a:extLst>
              </p:cNvPr>
              <p:cNvSpPr>
                <a:spLocks noChangeShapeType="1"/>
              </p:cNvSpPr>
              <p:nvPr/>
            </p:nvSpPr>
            <p:spPr bwMode="auto">
              <a:xfrm flipH="1">
                <a:off x="4585"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70" name="Line 59">
                <a:extLst>
                  <a:ext uri="{FF2B5EF4-FFF2-40B4-BE49-F238E27FC236}">
                    <a16:creationId xmlns:a16="http://schemas.microsoft.com/office/drawing/2014/main" id="{73A0F2AD-06D0-3B4B-5DC6-A91F2980F210}"/>
                  </a:ext>
                </a:extLst>
              </p:cNvPr>
              <p:cNvSpPr>
                <a:spLocks noChangeShapeType="1"/>
              </p:cNvSpPr>
              <p:nvPr/>
            </p:nvSpPr>
            <p:spPr bwMode="auto">
              <a:xfrm flipH="1">
                <a:off x="4763"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0974" name="Line 60">
              <a:extLst>
                <a:ext uri="{FF2B5EF4-FFF2-40B4-BE49-F238E27FC236}">
                  <a16:creationId xmlns:a16="http://schemas.microsoft.com/office/drawing/2014/main" id="{4246F6B4-C923-109C-786A-3695554F96A7}"/>
                </a:ext>
              </a:extLst>
            </p:cNvPr>
            <p:cNvSpPr>
              <a:spLocks noChangeShapeType="1"/>
            </p:cNvSpPr>
            <p:nvPr/>
          </p:nvSpPr>
          <p:spPr bwMode="auto">
            <a:xfrm>
              <a:off x="4207" y="3062"/>
              <a:ext cx="3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75" name="Line 61">
              <a:extLst>
                <a:ext uri="{FF2B5EF4-FFF2-40B4-BE49-F238E27FC236}">
                  <a16:creationId xmlns:a16="http://schemas.microsoft.com/office/drawing/2014/main" id="{8FDE75CC-DE11-559C-3395-E1EDAF43B9A3}"/>
                </a:ext>
              </a:extLst>
            </p:cNvPr>
            <p:cNvSpPr>
              <a:spLocks noChangeShapeType="1"/>
            </p:cNvSpPr>
            <p:nvPr/>
          </p:nvSpPr>
          <p:spPr bwMode="auto">
            <a:xfrm>
              <a:off x="3533" y="3067"/>
              <a:ext cx="4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0976" name="Group 62">
              <a:extLst>
                <a:ext uri="{FF2B5EF4-FFF2-40B4-BE49-F238E27FC236}">
                  <a16:creationId xmlns:a16="http://schemas.microsoft.com/office/drawing/2014/main" id="{B6F2286D-B311-BF74-781A-B568B6B833E1}"/>
                </a:ext>
              </a:extLst>
            </p:cNvPr>
            <p:cNvGrpSpPr>
              <a:grpSpLocks/>
            </p:cNvGrpSpPr>
            <p:nvPr/>
          </p:nvGrpSpPr>
          <p:grpSpPr bwMode="auto">
            <a:xfrm>
              <a:off x="4418" y="3317"/>
              <a:ext cx="117" cy="197"/>
              <a:chOff x="4418" y="3317"/>
              <a:chExt cx="117" cy="197"/>
            </a:xfrm>
          </p:grpSpPr>
          <p:sp>
            <p:nvSpPr>
              <p:cNvPr id="211163" name="Line 63">
                <a:extLst>
                  <a:ext uri="{FF2B5EF4-FFF2-40B4-BE49-F238E27FC236}">
                    <a16:creationId xmlns:a16="http://schemas.microsoft.com/office/drawing/2014/main" id="{1C65790F-522D-8FE4-5A64-675F64EB695F}"/>
                  </a:ext>
                </a:extLst>
              </p:cNvPr>
              <p:cNvSpPr>
                <a:spLocks noChangeShapeType="1"/>
              </p:cNvSpPr>
              <p:nvPr/>
            </p:nvSpPr>
            <p:spPr bwMode="auto">
              <a:xfrm flipV="1">
                <a:off x="4477" y="3317"/>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4" name="Line 64">
                <a:extLst>
                  <a:ext uri="{FF2B5EF4-FFF2-40B4-BE49-F238E27FC236}">
                    <a16:creationId xmlns:a16="http://schemas.microsoft.com/office/drawing/2014/main" id="{45AE9DB2-EB69-92A7-5B37-E9F0CC71AA0A}"/>
                  </a:ext>
                </a:extLst>
              </p:cNvPr>
              <p:cNvSpPr>
                <a:spLocks noChangeShapeType="1"/>
              </p:cNvSpPr>
              <p:nvPr/>
            </p:nvSpPr>
            <p:spPr bwMode="auto">
              <a:xfrm>
                <a:off x="4418" y="344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5" name="Line 65">
                <a:extLst>
                  <a:ext uri="{FF2B5EF4-FFF2-40B4-BE49-F238E27FC236}">
                    <a16:creationId xmlns:a16="http://schemas.microsoft.com/office/drawing/2014/main" id="{70DE4746-8A59-9581-A436-3CECEC3AC05A}"/>
                  </a:ext>
                </a:extLst>
              </p:cNvPr>
              <p:cNvSpPr>
                <a:spLocks noChangeShapeType="1"/>
              </p:cNvSpPr>
              <p:nvPr/>
            </p:nvSpPr>
            <p:spPr bwMode="auto">
              <a:xfrm>
                <a:off x="4442" y="3479"/>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6" name="Line 66">
                <a:extLst>
                  <a:ext uri="{FF2B5EF4-FFF2-40B4-BE49-F238E27FC236}">
                    <a16:creationId xmlns:a16="http://schemas.microsoft.com/office/drawing/2014/main" id="{D4DAD81A-E69C-8B58-A304-D3E12C8011EE}"/>
                  </a:ext>
                </a:extLst>
              </p:cNvPr>
              <p:cNvSpPr>
                <a:spLocks noChangeShapeType="1"/>
              </p:cNvSpPr>
              <p:nvPr/>
            </p:nvSpPr>
            <p:spPr bwMode="auto">
              <a:xfrm>
                <a:off x="4460" y="3513"/>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0977" name="Line 67">
              <a:extLst>
                <a:ext uri="{FF2B5EF4-FFF2-40B4-BE49-F238E27FC236}">
                  <a16:creationId xmlns:a16="http://schemas.microsoft.com/office/drawing/2014/main" id="{37C4D1FD-238A-C1E4-FCB2-E4F459C345BD}"/>
                </a:ext>
              </a:extLst>
            </p:cNvPr>
            <p:cNvSpPr>
              <a:spLocks noChangeShapeType="1"/>
            </p:cNvSpPr>
            <p:nvPr/>
          </p:nvSpPr>
          <p:spPr bwMode="auto">
            <a:xfrm flipH="1">
              <a:off x="4464" y="2737"/>
              <a:ext cx="12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78" name="Line 68">
              <a:extLst>
                <a:ext uri="{FF2B5EF4-FFF2-40B4-BE49-F238E27FC236}">
                  <a16:creationId xmlns:a16="http://schemas.microsoft.com/office/drawing/2014/main" id="{30A686F2-6112-9AAE-F9FD-B1EE7C0BFC5F}"/>
                </a:ext>
              </a:extLst>
            </p:cNvPr>
            <p:cNvSpPr>
              <a:spLocks noChangeShapeType="1"/>
            </p:cNvSpPr>
            <p:nvPr/>
          </p:nvSpPr>
          <p:spPr bwMode="auto">
            <a:xfrm>
              <a:off x="4472" y="2733"/>
              <a:ext cx="1" cy="3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79" name="Line 69">
              <a:extLst>
                <a:ext uri="{FF2B5EF4-FFF2-40B4-BE49-F238E27FC236}">
                  <a16:creationId xmlns:a16="http://schemas.microsoft.com/office/drawing/2014/main" id="{53A56917-D0D2-0B00-2F52-636FD67FB9B4}"/>
                </a:ext>
              </a:extLst>
            </p:cNvPr>
            <p:cNvSpPr>
              <a:spLocks noChangeShapeType="1"/>
            </p:cNvSpPr>
            <p:nvPr/>
          </p:nvSpPr>
          <p:spPr bwMode="auto">
            <a:xfrm flipV="1">
              <a:off x="5046" y="2732"/>
              <a:ext cx="1" cy="4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0" name="Line 70">
              <a:extLst>
                <a:ext uri="{FF2B5EF4-FFF2-40B4-BE49-F238E27FC236}">
                  <a16:creationId xmlns:a16="http://schemas.microsoft.com/office/drawing/2014/main" id="{B792D6F3-CA65-DF37-9ABC-21C4426011A5}"/>
                </a:ext>
              </a:extLst>
            </p:cNvPr>
            <p:cNvSpPr>
              <a:spLocks noChangeShapeType="1"/>
            </p:cNvSpPr>
            <p:nvPr/>
          </p:nvSpPr>
          <p:spPr bwMode="auto">
            <a:xfrm>
              <a:off x="4889" y="2737"/>
              <a:ext cx="16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1" name="Line 71">
              <a:extLst>
                <a:ext uri="{FF2B5EF4-FFF2-40B4-BE49-F238E27FC236}">
                  <a16:creationId xmlns:a16="http://schemas.microsoft.com/office/drawing/2014/main" id="{B5436CC8-225B-C957-3952-F15D7FC7FD7A}"/>
                </a:ext>
              </a:extLst>
            </p:cNvPr>
            <p:cNvSpPr>
              <a:spLocks noChangeShapeType="1"/>
            </p:cNvSpPr>
            <p:nvPr/>
          </p:nvSpPr>
          <p:spPr bwMode="auto">
            <a:xfrm flipV="1">
              <a:off x="4358" y="1989"/>
              <a:ext cx="1" cy="10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0982" name="Group 72">
              <a:extLst>
                <a:ext uri="{FF2B5EF4-FFF2-40B4-BE49-F238E27FC236}">
                  <a16:creationId xmlns:a16="http://schemas.microsoft.com/office/drawing/2014/main" id="{BD73D0DF-BC86-0506-8155-2FBA618C7A78}"/>
                </a:ext>
              </a:extLst>
            </p:cNvPr>
            <p:cNvGrpSpPr>
              <a:grpSpLocks/>
            </p:cNvGrpSpPr>
            <p:nvPr/>
          </p:nvGrpSpPr>
          <p:grpSpPr bwMode="auto">
            <a:xfrm>
              <a:off x="3885" y="2392"/>
              <a:ext cx="117" cy="197"/>
              <a:chOff x="3885" y="2392"/>
              <a:chExt cx="117" cy="197"/>
            </a:xfrm>
          </p:grpSpPr>
          <p:sp>
            <p:nvSpPr>
              <p:cNvPr id="211159" name="Line 73">
                <a:extLst>
                  <a:ext uri="{FF2B5EF4-FFF2-40B4-BE49-F238E27FC236}">
                    <a16:creationId xmlns:a16="http://schemas.microsoft.com/office/drawing/2014/main" id="{27FB4A89-B900-F7F6-E880-E071A1C1F8B7}"/>
                  </a:ext>
                </a:extLst>
              </p:cNvPr>
              <p:cNvSpPr>
                <a:spLocks noChangeShapeType="1"/>
              </p:cNvSpPr>
              <p:nvPr/>
            </p:nvSpPr>
            <p:spPr bwMode="auto">
              <a:xfrm flipV="1">
                <a:off x="3944" y="2392"/>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0" name="Line 74">
                <a:extLst>
                  <a:ext uri="{FF2B5EF4-FFF2-40B4-BE49-F238E27FC236}">
                    <a16:creationId xmlns:a16="http://schemas.microsoft.com/office/drawing/2014/main" id="{DD4DDF02-FAE7-74AD-5CF3-3C26557C8953}"/>
                  </a:ext>
                </a:extLst>
              </p:cNvPr>
              <p:cNvSpPr>
                <a:spLocks noChangeShapeType="1"/>
              </p:cNvSpPr>
              <p:nvPr/>
            </p:nvSpPr>
            <p:spPr bwMode="auto">
              <a:xfrm>
                <a:off x="3885" y="2519"/>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1" name="Line 75">
                <a:extLst>
                  <a:ext uri="{FF2B5EF4-FFF2-40B4-BE49-F238E27FC236}">
                    <a16:creationId xmlns:a16="http://schemas.microsoft.com/office/drawing/2014/main" id="{82311F41-4A00-E747-9649-1A54065107FD}"/>
                  </a:ext>
                </a:extLst>
              </p:cNvPr>
              <p:cNvSpPr>
                <a:spLocks noChangeShapeType="1"/>
              </p:cNvSpPr>
              <p:nvPr/>
            </p:nvSpPr>
            <p:spPr bwMode="auto">
              <a:xfrm>
                <a:off x="3909" y="2553"/>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62" name="Line 76">
                <a:extLst>
                  <a:ext uri="{FF2B5EF4-FFF2-40B4-BE49-F238E27FC236}">
                    <a16:creationId xmlns:a16="http://schemas.microsoft.com/office/drawing/2014/main" id="{7A2C3218-8AE7-3E22-D2CC-4DFA31A95F97}"/>
                  </a:ext>
                </a:extLst>
              </p:cNvPr>
              <p:cNvSpPr>
                <a:spLocks noChangeShapeType="1"/>
              </p:cNvSpPr>
              <p:nvPr/>
            </p:nvSpPr>
            <p:spPr bwMode="auto">
              <a:xfrm>
                <a:off x="3927" y="2588"/>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0983" name="Group 77">
              <a:extLst>
                <a:ext uri="{FF2B5EF4-FFF2-40B4-BE49-F238E27FC236}">
                  <a16:creationId xmlns:a16="http://schemas.microsoft.com/office/drawing/2014/main" id="{AC90B439-5336-0EB1-423F-938BD803BB44}"/>
                </a:ext>
              </a:extLst>
            </p:cNvPr>
            <p:cNvGrpSpPr>
              <a:grpSpLocks/>
            </p:cNvGrpSpPr>
            <p:nvPr/>
          </p:nvGrpSpPr>
          <p:grpSpPr bwMode="auto">
            <a:xfrm>
              <a:off x="3274" y="2406"/>
              <a:ext cx="118" cy="197"/>
              <a:chOff x="3274" y="2406"/>
              <a:chExt cx="118" cy="197"/>
            </a:xfrm>
          </p:grpSpPr>
          <p:sp>
            <p:nvSpPr>
              <p:cNvPr id="211155" name="Line 78">
                <a:extLst>
                  <a:ext uri="{FF2B5EF4-FFF2-40B4-BE49-F238E27FC236}">
                    <a16:creationId xmlns:a16="http://schemas.microsoft.com/office/drawing/2014/main" id="{1F93C139-ACB1-3373-02B7-866B776A70D2}"/>
                  </a:ext>
                </a:extLst>
              </p:cNvPr>
              <p:cNvSpPr>
                <a:spLocks noChangeShapeType="1"/>
              </p:cNvSpPr>
              <p:nvPr/>
            </p:nvSpPr>
            <p:spPr bwMode="auto">
              <a:xfrm flipV="1">
                <a:off x="3333" y="2406"/>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56" name="Line 79">
                <a:extLst>
                  <a:ext uri="{FF2B5EF4-FFF2-40B4-BE49-F238E27FC236}">
                    <a16:creationId xmlns:a16="http://schemas.microsoft.com/office/drawing/2014/main" id="{7AE24EF5-D5A1-B029-65D0-E388C8F67694}"/>
                  </a:ext>
                </a:extLst>
              </p:cNvPr>
              <p:cNvSpPr>
                <a:spLocks noChangeShapeType="1"/>
              </p:cNvSpPr>
              <p:nvPr/>
            </p:nvSpPr>
            <p:spPr bwMode="auto">
              <a:xfrm>
                <a:off x="3274" y="2533"/>
                <a:ext cx="11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57" name="Line 80">
                <a:extLst>
                  <a:ext uri="{FF2B5EF4-FFF2-40B4-BE49-F238E27FC236}">
                    <a16:creationId xmlns:a16="http://schemas.microsoft.com/office/drawing/2014/main" id="{69EA7768-9EB7-F4AB-63B3-44C5663FDB2A}"/>
                  </a:ext>
                </a:extLst>
              </p:cNvPr>
              <p:cNvSpPr>
                <a:spLocks noChangeShapeType="1"/>
              </p:cNvSpPr>
              <p:nvPr/>
            </p:nvSpPr>
            <p:spPr bwMode="auto">
              <a:xfrm>
                <a:off x="3298" y="2567"/>
                <a:ext cx="7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58" name="Line 81">
                <a:extLst>
                  <a:ext uri="{FF2B5EF4-FFF2-40B4-BE49-F238E27FC236}">
                    <a16:creationId xmlns:a16="http://schemas.microsoft.com/office/drawing/2014/main" id="{BDF1F07B-693F-145E-A986-F974C53D905E}"/>
                  </a:ext>
                </a:extLst>
              </p:cNvPr>
              <p:cNvSpPr>
                <a:spLocks noChangeShapeType="1"/>
              </p:cNvSpPr>
              <p:nvPr/>
            </p:nvSpPr>
            <p:spPr bwMode="auto">
              <a:xfrm>
                <a:off x="3317" y="2602"/>
                <a:ext cx="3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0984" name="Line 82">
              <a:extLst>
                <a:ext uri="{FF2B5EF4-FFF2-40B4-BE49-F238E27FC236}">
                  <a16:creationId xmlns:a16="http://schemas.microsoft.com/office/drawing/2014/main" id="{85E46002-18DE-5A9E-B7AA-24A28E3B7CF0}"/>
                </a:ext>
              </a:extLst>
            </p:cNvPr>
            <p:cNvSpPr>
              <a:spLocks noChangeShapeType="1"/>
            </p:cNvSpPr>
            <p:nvPr/>
          </p:nvSpPr>
          <p:spPr bwMode="auto">
            <a:xfrm>
              <a:off x="3696" y="2001"/>
              <a:ext cx="41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5" name="Line 83">
              <a:extLst>
                <a:ext uri="{FF2B5EF4-FFF2-40B4-BE49-F238E27FC236}">
                  <a16:creationId xmlns:a16="http://schemas.microsoft.com/office/drawing/2014/main" id="{86546DD4-81A1-FD6D-6194-F8E48038D53F}"/>
                </a:ext>
              </a:extLst>
            </p:cNvPr>
            <p:cNvSpPr>
              <a:spLocks noChangeShapeType="1"/>
            </p:cNvSpPr>
            <p:nvPr/>
          </p:nvSpPr>
          <p:spPr bwMode="auto">
            <a:xfrm flipV="1">
              <a:off x="3947" y="2003"/>
              <a:ext cx="1" cy="1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6" name="Line 87">
              <a:extLst>
                <a:ext uri="{FF2B5EF4-FFF2-40B4-BE49-F238E27FC236}">
                  <a16:creationId xmlns:a16="http://schemas.microsoft.com/office/drawing/2014/main" id="{378341AE-11B4-9A9E-DA36-0888632F7DD0}"/>
                </a:ext>
              </a:extLst>
            </p:cNvPr>
            <p:cNvSpPr>
              <a:spLocks noChangeShapeType="1"/>
            </p:cNvSpPr>
            <p:nvPr/>
          </p:nvSpPr>
          <p:spPr bwMode="auto">
            <a:xfrm>
              <a:off x="3058" y="3067"/>
              <a:ext cx="156"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7" name="Line 88">
              <a:extLst>
                <a:ext uri="{FF2B5EF4-FFF2-40B4-BE49-F238E27FC236}">
                  <a16:creationId xmlns:a16="http://schemas.microsoft.com/office/drawing/2014/main" id="{51360C31-A1FD-D6F0-C2E0-0DD3C8F5D0D0}"/>
                </a:ext>
              </a:extLst>
            </p:cNvPr>
            <p:cNvSpPr>
              <a:spLocks noChangeShapeType="1"/>
            </p:cNvSpPr>
            <p:nvPr/>
          </p:nvSpPr>
          <p:spPr bwMode="auto">
            <a:xfrm>
              <a:off x="5003" y="3162"/>
              <a:ext cx="27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8" name="Line 89">
              <a:extLst>
                <a:ext uri="{FF2B5EF4-FFF2-40B4-BE49-F238E27FC236}">
                  <a16:creationId xmlns:a16="http://schemas.microsoft.com/office/drawing/2014/main" id="{C75D16D4-A1DC-8C64-5E7A-CCE88623B5A7}"/>
                </a:ext>
              </a:extLst>
            </p:cNvPr>
            <p:cNvSpPr>
              <a:spLocks noChangeShapeType="1"/>
            </p:cNvSpPr>
            <p:nvPr/>
          </p:nvSpPr>
          <p:spPr bwMode="auto">
            <a:xfrm flipV="1">
              <a:off x="3334" y="1484"/>
              <a:ext cx="1" cy="1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89" name="Line 99">
              <a:extLst>
                <a:ext uri="{FF2B5EF4-FFF2-40B4-BE49-F238E27FC236}">
                  <a16:creationId xmlns:a16="http://schemas.microsoft.com/office/drawing/2014/main" id="{C349A4AA-6F71-8913-97C1-734114B2CBAF}"/>
                </a:ext>
              </a:extLst>
            </p:cNvPr>
            <p:cNvSpPr>
              <a:spLocks noChangeShapeType="1"/>
            </p:cNvSpPr>
            <p:nvPr/>
          </p:nvSpPr>
          <p:spPr bwMode="auto">
            <a:xfrm flipV="1">
              <a:off x="3117" y="1727"/>
              <a:ext cx="1" cy="5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90" name="Line 100">
              <a:extLst>
                <a:ext uri="{FF2B5EF4-FFF2-40B4-BE49-F238E27FC236}">
                  <a16:creationId xmlns:a16="http://schemas.microsoft.com/office/drawing/2014/main" id="{4694D3E3-F6CB-CB9C-0EFB-7C62BDBEEA62}"/>
                </a:ext>
              </a:extLst>
            </p:cNvPr>
            <p:cNvSpPr>
              <a:spLocks noChangeShapeType="1"/>
            </p:cNvSpPr>
            <p:nvPr/>
          </p:nvSpPr>
          <p:spPr bwMode="auto">
            <a:xfrm flipH="1">
              <a:off x="2990" y="1999"/>
              <a:ext cx="12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91" name="Line 101">
              <a:extLst>
                <a:ext uri="{FF2B5EF4-FFF2-40B4-BE49-F238E27FC236}">
                  <a16:creationId xmlns:a16="http://schemas.microsoft.com/office/drawing/2014/main" id="{81CA4CC8-64F1-0091-2BD9-369AA90202D1}"/>
                </a:ext>
              </a:extLst>
            </p:cNvPr>
            <p:cNvSpPr>
              <a:spLocks noChangeShapeType="1"/>
            </p:cNvSpPr>
            <p:nvPr/>
          </p:nvSpPr>
          <p:spPr bwMode="auto">
            <a:xfrm>
              <a:off x="4477" y="3249"/>
              <a:ext cx="1" cy="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0992" name="Group 102">
              <a:extLst>
                <a:ext uri="{FF2B5EF4-FFF2-40B4-BE49-F238E27FC236}">
                  <a16:creationId xmlns:a16="http://schemas.microsoft.com/office/drawing/2014/main" id="{80DFDEAA-7978-24B2-8B86-591C06F56AA2}"/>
                </a:ext>
              </a:extLst>
            </p:cNvPr>
            <p:cNvGrpSpPr>
              <a:grpSpLocks/>
            </p:cNvGrpSpPr>
            <p:nvPr/>
          </p:nvGrpSpPr>
          <p:grpSpPr bwMode="auto">
            <a:xfrm>
              <a:off x="3096" y="1977"/>
              <a:ext cx="42" cy="42"/>
              <a:chOff x="3096" y="1977"/>
              <a:chExt cx="42" cy="42"/>
            </a:xfrm>
          </p:grpSpPr>
          <p:sp>
            <p:nvSpPr>
              <p:cNvPr id="211153" name="Oval 103">
                <a:extLst>
                  <a:ext uri="{FF2B5EF4-FFF2-40B4-BE49-F238E27FC236}">
                    <a16:creationId xmlns:a16="http://schemas.microsoft.com/office/drawing/2014/main" id="{4596F03A-0936-90E9-7ED8-A54340F4C26B}"/>
                  </a:ext>
                </a:extLst>
              </p:cNvPr>
              <p:cNvSpPr>
                <a:spLocks noChangeArrowheads="1"/>
              </p:cNvSpPr>
              <p:nvPr/>
            </p:nvSpPr>
            <p:spPr bwMode="auto">
              <a:xfrm>
                <a:off x="3096" y="1977"/>
                <a:ext cx="42" cy="42"/>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54" name="Oval 104">
                <a:extLst>
                  <a:ext uri="{FF2B5EF4-FFF2-40B4-BE49-F238E27FC236}">
                    <a16:creationId xmlns:a16="http://schemas.microsoft.com/office/drawing/2014/main" id="{745A0C4E-A278-71D9-FFCC-3EE5CEF645F1}"/>
                  </a:ext>
                </a:extLst>
              </p:cNvPr>
              <p:cNvSpPr>
                <a:spLocks noChangeArrowheads="1"/>
              </p:cNvSpPr>
              <p:nvPr/>
            </p:nvSpPr>
            <p:spPr bwMode="auto">
              <a:xfrm>
                <a:off x="3096" y="1977"/>
                <a:ext cx="42" cy="4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0993" name="Group 105">
              <a:extLst>
                <a:ext uri="{FF2B5EF4-FFF2-40B4-BE49-F238E27FC236}">
                  <a16:creationId xmlns:a16="http://schemas.microsoft.com/office/drawing/2014/main" id="{D43CD87C-FBD2-E9AD-4E4F-D61D5AF30367}"/>
                </a:ext>
              </a:extLst>
            </p:cNvPr>
            <p:cNvGrpSpPr>
              <a:grpSpLocks/>
            </p:cNvGrpSpPr>
            <p:nvPr/>
          </p:nvGrpSpPr>
          <p:grpSpPr bwMode="auto">
            <a:xfrm>
              <a:off x="3317" y="1976"/>
              <a:ext cx="42" cy="43"/>
              <a:chOff x="3317" y="1976"/>
              <a:chExt cx="42" cy="43"/>
            </a:xfrm>
          </p:grpSpPr>
          <p:sp>
            <p:nvSpPr>
              <p:cNvPr id="211151" name="Oval 106">
                <a:extLst>
                  <a:ext uri="{FF2B5EF4-FFF2-40B4-BE49-F238E27FC236}">
                    <a16:creationId xmlns:a16="http://schemas.microsoft.com/office/drawing/2014/main" id="{54334BC2-E50C-809C-2BC3-DB7E6D4DDFED}"/>
                  </a:ext>
                </a:extLst>
              </p:cNvPr>
              <p:cNvSpPr>
                <a:spLocks noChangeArrowheads="1"/>
              </p:cNvSpPr>
              <p:nvPr/>
            </p:nvSpPr>
            <p:spPr bwMode="auto">
              <a:xfrm>
                <a:off x="3317" y="1976"/>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52" name="Oval 107">
                <a:extLst>
                  <a:ext uri="{FF2B5EF4-FFF2-40B4-BE49-F238E27FC236}">
                    <a16:creationId xmlns:a16="http://schemas.microsoft.com/office/drawing/2014/main" id="{95ED5BA3-0228-8A24-71EE-BD7F8B8E05A0}"/>
                  </a:ext>
                </a:extLst>
              </p:cNvPr>
              <p:cNvSpPr>
                <a:spLocks noChangeArrowheads="1"/>
              </p:cNvSpPr>
              <p:nvPr/>
            </p:nvSpPr>
            <p:spPr bwMode="auto">
              <a:xfrm>
                <a:off x="3317" y="1976"/>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0994" name="Group 108">
              <a:extLst>
                <a:ext uri="{FF2B5EF4-FFF2-40B4-BE49-F238E27FC236}">
                  <a16:creationId xmlns:a16="http://schemas.microsoft.com/office/drawing/2014/main" id="{873AD99B-D0F1-5B9F-E4F0-301130066CED}"/>
                </a:ext>
              </a:extLst>
            </p:cNvPr>
            <p:cNvGrpSpPr>
              <a:grpSpLocks/>
            </p:cNvGrpSpPr>
            <p:nvPr/>
          </p:nvGrpSpPr>
          <p:grpSpPr bwMode="auto">
            <a:xfrm>
              <a:off x="3925" y="1978"/>
              <a:ext cx="43" cy="42"/>
              <a:chOff x="3925" y="1978"/>
              <a:chExt cx="43" cy="42"/>
            </a:xfrm>
          </p:grpSpPr>
          <p:sp>
            <p:nvSpPr>
              <p:cNvPr id="211149" name="Oval 109">
                <a:extLst>
                  <a:ext uri="{FF2B5EF4-FFF2-40B4-BE49-F238E27FC236}">
                    <a16:creationId xmlns:a16="http://schemas.microsoft.com/office/drawing/2014/main" id="{581C3E92-6703-4145-5EB2-2ABB9D2D0447}"/>
                  </a:ext>
                </a:extLst>
              </p:cNvPr>
              <p:cNvSpPr>
                <a:spLocks noChangeArrowheads="1"/>
              </p:cNvSpPr>
              <p:nvPr/>
            </p:nvSpPr>
            <p:spPr bwMode="auto">
              <a:xfrm>
                <a:off x="3925" y="1978"/>
                <a:ext cx="43" cy="42"/>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50" name="Oval 110">
                <a:extLst>
                  <a:ext uri="{FF2B5EF4-FFF2-40B4-BE49-F238E27FC236}">
                    <a16:creationId xmlns:a16="http://schemas.microsoft.com/office/drawing/2014/main" id="{BCFD3741-F40F-9F0D-8696-829B8E1399E6}"/>
                  </a:ext>
                </a:extLst>
              </p:cNvPr>
              <p:cNvSpPr>
                <a:spLocks noChangeArrowheads="1"/>
              </p:cNvSpPr>
              <p:nvPr/>
            </p:nvSpPr>
            <p:spPr bwMode="auto">
              <a:xfrm>
                <a:off x="3925" y="1978"/>
                <a:ext cx="43" cy="4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0995" name="Group 111">
              <a:extLst>
                <a:ext uri="{FF2B5EF4-FFF2-40B4-BE49-F238E27FC236}">
                  <a16:creationId xmlns:a16="http://schemas.microsoft.com/office/drawing/2014/main" id="{158361B2-0EA4-A6C9-802D-3FE946B2E58D}"/>
                </a:ext>
              </a:extLst>
            </p:cNvPr>
            <p:cNvGrpSpPr>
              <a:grpSpLocks/>
            </p:cNvGrpSpPr>
            <p:nvPr/>
          </p:nvGrpSpPr>
          <p:grpSpPr bwMode="auto">
            <a:xfrm>
              <a:off x="4335" y="3040"/>
              <a:ext cx="42" cy="43"/>
              <a:chOff x="4335" y="3040"/>
              <a:chExt cx="42" cy="43"/>
            </a:xfrm>
          </p:grpSpPr>
          <p:sp>
            <p:nvSpPr>
              <p:cNvPr id="211147" name="Oval 112">
                <a:extLst>
                  <a:ext uri="{FF2B5EF4-FFF2-40B4-BE49-F238E27FC236}">
                    <a16:creationId xmlns:a16="http://schemas.microsoft.com/office/drawing/2014/main" id="{DAE1A57D-3790-D3E3-F6A4-02D942A9E559}"/>
                  </a:ext>
                </a:extLst>
              </p:cNvPr>
              <p:cNvSpPr>
                <a:spLocks noChangeArrowheads="1"/>
              </p:cNvSpPr>
              <p:nvPr/>
            </p:nvSpPr>
            <p:spPr bwMode="auto">
              <a:xfrm>
                <a:off x="4335" y="3040"/>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48" name="Oval 113">
                <a:extLst>
                  <a:ext uri="{FF2B5EF4-FFF2-40B4-BE49-F238E27FC236}">
                    <a16:creationId xmlns:a16="http://schemas.microsoft.com/office/drawing/2014/main" id="{DD770C4F-27DE-A1CD-6E3B-CED5D7EAF74B}"/>
                  </a:ext>
                </a:extLst>
              </p:cNvPr>
              <p:cNvSpPr>
                <a:spLocks noChangeArrowheads="1"/>
              </p:cNvSpPr>
              <p:nvPr/>
            </p:nvSpPr>
            <p:spPr bwMode="auto">
              <a:xfrm>
                <a:off x="4335" y="3040"/>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0996" name="Group 114">
              <a:extLst>
                <a:ext uri="{FF2B5EF4-FFF2-40B4-BE49-F238E27FC236}">
                  <a16:creationId xmlns:a16="http://schemas.microsoft.com/office/drawing/2014/main" id="{7D584E83-F545-710A-1E33-370EB2D4972E}"/>
                </a:ext>
              </a:extLst>
            </p:cNvPr>
            <p:cNvGrpSpPr>
              <a:grpSpLocks/>
            </p:cNvGrpSpPr>
            <p:nvPr/>
          </p:nvGrpSpPr>
          <p:grpSpPr bwMode="auto">
            <a:xfrm>
              <a:off x="4452" y="3041"/>
              <a:ext cx="42" cy="43"/>
              <a:chOff x="4452" y="3041"/>
              <a:chExt cx="42" cy="43"/>
            </a:xfrm>
          </p:grpSpPr>
          <p:sp>
            <p:nvSpPr>
              <p:cNvPr id="211145" name="Oval 115">
                <a:extLst>
                  <a:ext uri="{FF2B5EF4-FFF2-40B4-BE49-F238E27FC236}">
                    <a16:creationId xmlns:a16="http://schemas.microsoft.com/office/drawing/2014/main" id="{B7315674-B691-BCFA-3F4D-50FB124A22F1}"/>
                  </a:ext>
                </a:extLst>
              </p:cNvPr>
              <p:cNvSpPr>
                <a:spLocks noChangeArrowheads="1"/>
              </p:cNvSpPr>
              <p:nvPr/>
            </p:nvSpPr>
            <p:spPr bwMode="auto">
              <a:xfrm>
                <a:off x="4452" y="3041"/>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46" name="Oval 116">
                <a:extLst>
                  <a:ext uri="{FF2B5EF4-FFF2-40B4-BE49-F238E27FC236}">
                    <a16:creationId xmlns:a16="http://schemas.microsoft.com/office/drawing/2014/main" id="{6578F646-F1C0-5DF8-648C-F417FA58A142}"/>
                  </a:ext>
                </a:extLst>
              </p:cNvPr>
              <p:cNvSpPr>
                <a:spLocks noChangeArrowheads="1"/>
              </p:cNvSpPr>
              <p:nvPr/>
            </p:nvSpPr>
            <p:spPr bwMode="auto">
              <a:xfrm>
                <a:off x="4452" y="3041"/>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0997" name="Group 117">
              <a:extLst>
                <a:ext uri="{FF2B5EF4-FFF2-40B4-BE49-F238E27FC236}">
                  <a16:creationId xmlns:a16="http://schemas.microsoft.com/office/drawing/2014/main" id="{DF7056AB-04F8-C090-402D-950D859233B5}"/>
                </a:ext>
              </a:extLst>
            </p:cNvPr>
            <p:cNvGrpSpPr>
              <a:grpSpLocks/>
            </p:cNvGrpSpPr>
            <p:nvPr/>
          </p:nvGrpSpPr>
          <p:grpSpPr bwMode="auto">
            <a:xfrm>
              <a:off x="5024" y="3139"/>
              <a:ext cx="42" cy="43"/>
              <a:chOff x="5024" y="3139"/>
              <a:chExt cx="42" cy="43"/>
            </a:xfrm>
          </p:grpSpPr>
          <p:sp>
            <p:nvSpPr>
              <p:cNvPr id="211143" name="Oval 118">
                <a:extLst>
                  <a:ext uri="{FF2B5EF4-FFF2-40B4-BE49-F238E27FC236}">
                    <a16:creationId xmlns:a16="http://schemas.microsoft.com/office/drawing/2014/main" id="{919E4AEC-473A-CC61-2679-914D474FFE96}"/>
                  </a:ext>
                </a:extLst>
              </p:cNvPr>
              <p:cNvSpPr>
                <a:spLocks noChangeArrowheads="1"/>
              </p:cNvSpPr>
              <p:nvPr/>
            </p:nvSpPr>
            <p:spPr bwMode="auto">
              <a:xfrm>
                <a:off x="5024" y="3139"/>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44" name="Oval 119">
                <a:extLst>
                  <a:ext uri="{FF2B5EF4-FFF2-40B4-BE49-F238E27FC236}">
                    <a16:creationId xmlns:a16="http://schemas.microsoft.com/office/drawing/2014/main" id="{34EBB24B-9F97-B0C1-B51A-E4E4CC6CB2ED}"/>
                  </a:ext>
                </a:extLst>
              </p:cNvPr>
              <p:cNvSpPr>
                <a:spLocks noChangeArrowheads="1"/>
              </p:cNvSpPr>
              <p:nvPr/>
            </p:nvSpPr>
            <p:spPr bwMode="auto">
              <a:xfrm>
                <a:off x="5024" y="3139"/>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210998" name="Freeform 120">
              <a:extLst>
                <a:ext uri="{FF2B5EF4-FFF2-40B4-BE49-F238E27FC236}">
                  <a16:creationId xmlns:a16="http://schemas.microsoft.com/office/drawing/2014/main" id="{0CFE54EE-5BD9-183A-BBF3-102A5C440610}"/>
                </a:ext>
              </a:extLst>
            </p:cNvPr>
            <p:cNvSpPr>
              <a:spLocks noEditPoints="1"/>
            </p:cNvSpPr>
            <p:nvPr/>
          </p:nvSpPr>
          <p:spPr bwMode="auto">
            <a:xfrm>
              <a:off x="3250" y="2312"/>
              <a:ext cx="84" cy="52"/>
            </a:xfrm>
            <a:custGeom>
              <a:avLst/>
              <a:gdLst>
                <a:gd name="T0" fmla="*/ 58 w 84"/>
                <a:gd name="T1" fmla="*/ 35 h 52"/>
                <a:gd name="T2" fmla="*/ 0 w 84"/>
                <a:gd name="T3" fmla="*/ 35 h 52"/>
                <a:gd name="T4" fmla="*/ 0 w 84"/>
                <a:gd name="T5" fmla="*/ 17 h 52"/>
                <a:gd name="T6" fmla="*/ 58 w 84"/>
                <a:gd name="T7" fmla="*/ 17 h 52"/>
                <a:gd name="T8" fmla="*/ 58 w 84"/>
                <a:gd name="T9" fmla="*/ 35 h 52"/>
                <a:gd name="T10" fmla="*/ 49 w 84"/>
                <a:gd name="T11" fmla="*/ 0 h 52"/>
                <a:gd name="T12" fmla="*/ 84 w 84"/>
                <a:gd name="T13" fmla="*/ 26 h 52"/>
                <a:gd name="T14" fmla="*/ 49 w 84"/>
                <a:gd name="T15" fmla="*/ 52 h 52"/>
                <a:gd name="T16" fmla="*/ 49 w 8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52"/>
                <a:gd name="T29" fmla="*/ 84 w 8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52">
                  <a:moveTo>
                    <a:pt x="58" y="35"/>
                  </a:moveTo>
                  <a:lnTo>
                    <a:pt x="0" y="35"/>
                  </a:lnTo>
                  <a:lnTo>
                    <a:pt x="0" y="17"/>
                  </a:lnTo>
                  <a:lnTo>
                    <a:pt x="58" y="17"/>
                  </a:lnTo>
                  <a:lnTo>
                    <a:pt x="58" y="35"/>
                  </a:lnTo>
                  <a:close/>
                  <a:moveTo>
                    <a:pt x="49" y="0"/>
                  </a:moveTo>
                  <a:lnTo>
                    <a:pt x="84" y="26"/>
                  </a:lnTo>
                  <a:lnTo>
                    <a:pt x="49" y="52"/>
                  </a:lnTo>
                  <a:lnTo>
                    <a:pt x="49" y="0"/>
                  </a:lnTo>
                  <a:close/>
                </a:path>
              </a:pathLst>
            </a:custGeom>
            <a:solidFill>
              <a:srgbClr val="000000"/>
            </a:solidFill>
            <a:ln w="1588">
              <a:solidFill>
                <a:srgbClr val="000000"/>
              </a:solidFill>
              <a:bevel/>
              <a:headEnd/>
              <a:tailEnd/>
            </a:ln>
          </p:spPr>
          <p:txBody>
            <a:bodyPr/>
            <a:lstStyle/>
            <a:p>
              <a:endParaRPr lang="en-US"/>
            </a:p>
          </p:txBody>
        </p:sp>
        <p:sp>
          <p:nvSpPr>
            <p:cNvPr id="210999" name="Line 121">
              <a:extLst>
                <a:ext uri="{FF2B5EF4-FFF2-40B4-BE49-F238E27FC236}">
                  <a16:creationId xmlns:a16="http://schemas.microsoft.com/office/drawing/2014/main" id="{CF500E13-A4D3-6A5D-0F22-7E84F5CE15EB}"/>
                </a:ext>
              </a:extLst>
            </p:cNvPr>
            <p:cNvSpPr>
              <a:spLocks noChangeShapeType="1"/>
            </p:cNvSpPr>
            <p:nvPr/>
          </p:nvSpPr>
          <p:spPr bwMode="auto">
            <a:xfrm>
              <a:off x="3252" y="2177"/>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0" name="Line 122">
              <a:extLst>
                <a:ext uri="{FF2B5EF4-FFF2-40B4-BE49-F238E27FC236}">
                  <a16:creationId xmlns:a16="http://schemas.microsoft.com/office/drawing/2014/main" id="{899470AA-409B-4960-A07C-A866415A1FE2}"/>
                </a:ext>
              </a:extLst>
            </p:cNvPr>
            <p:cNvSpPr>
              <a:spLocks noChangeShapeType="1"/>
            </p:cNvSpPr>
            <p:nvPr/>
          </p:nvSpPr>
          <p:spPr bwMode="auto">
            <a:xfrm>
              <a:off x="3213" y="2216"/>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1" name="Line 123">
              <a:extLst>
                <a:ext uri="{FF2B5EF4-FFF2-40B4-BE49-F238E27FC236}">
                  <a16:creationId xmlns:a16="http://schemas.microsoft.com/office/drawing/2014/main" id="{D0C8E50A-985C-51EC-DF1E-BB92B89ABBBE}"/>
                </a:ext>
              </a:extLst>
            </p:cNvPr>
            <p:cNvSpPr>
              <a:spLocks noChangeShapeType="1"/>
            </p:cNvSpPr>
            <p:nvPr/>
          </p:nvSpPr>
          <p:spPr bwMode="auto">
            <a:xfrm flipH="1">
              <a:off x="3112" y="2277"/>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2" name="Line 124">
              <a:extLst>
                <a:ext uri="{FF2B5EF4-FFF2-40B4-BE49-F238E27FC236}">
                  <a16:creationId xmlns:a16="http://schemas.microsoft.com/office/drawing/2014/main" id="{3DBEC42A-39D1-D28D-B161-B70E41D29387}"/>
                </a:ext>
              </a:extLst>
            </p:cNvPr>
            <p:cNvSpPr>
              <a:spLocks noChangeShapeType="1"/>
            </p:cNvSpPr>
            <p:nvPr/>
          </p:nvSpPr>
          <p:spPr bwMode="auto">
            <a:xfrm flipV="1">
              <a:off x="3334" y="1791"/>
              <a:ext cx="0" cy="4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3" name="Line 125">
              <a:extLst>
                <a:ext uri="{FF2B5EF4-FFF2-40B4-BE49-F238E27FC236}">
                  <a16:creationId xmlns:a16="http://schemas.microsoft.com/office/drawing/2014/main" id="{3D88B394-C08F-9926-EB8E-2B3D7D78BC78}"/>
                </a:ext>
              </a:extLst>
            </p:cNvPr>
            <p:cNvSpPr>
              <a:spLocks noChangeShapeType="1"/>
            </p:cNvSpPr>
            <p:nvPr/>
          </p:nvSpPr>
          <p:spPr bwMode="auto">
            <a:xfrm flipV="1">
              <a:off x="3334" y="2338"/>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4" name="Line 126">
              <a:extLst>
                <a:ext uri="{FF2B5EF4-FFF2-40B4-BE49-F238E27FC236}">
                  <a16:creationId xmlns:a16="http://schemas.microsoft.com/office/drawing/2014/main" id="{4225BE18-2160-A357-B9A7-CBCB0D36A6A2}"/>
                </a:ext>
              </a:extLst>
            </p:cNvPr>
            <p:cNvSpPr>
              <a:spLocks noChangeShapeType="1"/>
            </p:cNvSpPr>
            <p:nvPr/>
          </p:nvSpPr>
          <p:spPr bwMode="auto">
            <a:xfrm flipH="1">
              <a:off x="3252" y="2209"/>
              <a:ext cx="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5" name="Freeform 127">
              <a:extLst>
                <a:ext uri="{FF2B5EF4-FFF2-40B4-BE49-F238E27FC236}">
                  <a16:creationId xmlns:a16="http://schemas.microsoft.com/office/drawing/2014/main" id="{B07140D3-7967-138E-5498-4A23CA514E84}"/>
                </a:ext>
              </a:extLst>
            </p:cNvPr>
            <p:cNvSpPr>
              <a:spLocks noEditPoints="1"/>
            </p:cNvSpPr>
            <p:nvPr/>
          </p:nvSpPr>
          <p:spPr bwMode="auto">
            <a:xfrm>
              <a:off x="3250" y="2312"/>
              <a:ext cx="84" cy="52"/>
            </a:xfrm>
            <a:custGeom>
              <a:avLst/>
              <a:gdLst>
                <a:gd name="T0" fmla="*/ 58 w 84"/>
                <a:gd name="T1" fmla="*/ 35 h 52"/>
                <a:gd name="T2" fmla="*/ 0 w 84"/>
                <a:gd name="T3" fmla="*/ 35 h 52"/>
                <a:gd name="T4" fmla="*/ 0 w 84"/>
                <a:gd name="T5" fmla="*/ 17 h 52"/>
                <a:gd name="T6" fmla="*/ 58 w 84"/>
                <a:gd name="T7" fmla="*/ 17 h 52"/>
                <a:gd name="T8" fmla="*/ 58 w 84"/>
                <a:gd name="T9" fmla="*/ 35 h 52"/>
                <a:gd name="T10" fmla="*/ 49 w 84"/>
                <a:gd name="T11" fmla="*/ 0 h 52"/>
                <a:gd name="T12" fmla="*/ 84 w 84"/>
                <a:gd name="T13" fmla="*/ 26 h 52"/>
                <a:gd name="T14" fmla="*/ 49 w 84"/>
                <a:gd name="T15" fmla="*/ 52 h 52"/>
                <a:gd name="T16" fmla="*/ 49 w 8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52"/>
                <a:gd name="T29" fmla="*/ 84 w 8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52">
                  <a:moveTo>
                    <a:pt x="58" y="35"/>
                  </a:moveTo>
                  <a:lnTo>
                    <a:pt x="0" y="35"/>
                  </a:lnTo>
                  <a:lnTo>
                    <a:pt x="0" y="17"/>
                  </a:lnTo>
                  <a:lnTo>
                    <a:pt x="58" y="17"/>
                  </a:lnTo>
                  <a:lnTo>
                    <a:pt x="58" y="35"/>
                  </a:lnTo>
                  <a:close/>
                  <a:moveTo>
                    <a:pt x="49" y="0"/>
                  </a:moveTo>
                  <a:lnTo>
                    <a:pt x="84" y="26"/>
                  </a:lnTo>
                  <a:lnTo>
                    <a:pt x="49" y="52"/>
                  </a:lnTo>
                  <a:lnTo>
                    <a:pt x="49" y="0"/>
                  </a:lnTo>
                  <a:close/>
                </a:path>
              </a:pathLst>
            </a:custGeom>
            <a:solidFill>
              <a:srgbClr val="000000"/>
            </a:solidFill>
            <a:ln w="1588">
              <a:solidFill>
                <a:srgbClr val="000000"/>
              </a:solidFill>
              <a:bevel/>
              <a:headEnd/>
              <a:tailEnd/>
            </a:ln>
          </p:spPr>
          <p:txBody>
            <a:bodyPr/>
            <a:lstStyle/>
            <a:p>
              <a:endParaRPr lang="en-US"/>
            </a:p>
          </p:txBody>
        </p:sp>
        <p:sp>
          <p:nvSpPr>
            <p:cNvPr id="211006" name="Line 128">
              <a:extLst>
                <a:ext uri="{FF2B5EF4-FFF2-40B4-BE49-F238E27FC236}">
                  <a16:creationId xmlns:a16="http://schemas.microsoft.com/office/drawing/2014/main" id="{9E1A1FCB-8464-C93B-2D60-A29E67729F97}"/>
                </a:ext>
              </a:extLst>
            </p:cNvPr>
            <p:cNvSpPr>
              <a:spLocks noChangeShapeType="1"/>
            </p:cNvSpPr>
            <p:nvPr/>
          </p:nvSpPr>
          <p:spPr bwMode="auto">
            <a:xfrm>
              <a:off x="3252" y="2177"/>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7" name="Line 129">
              <a:extLst>
                <a:ext uri="{FF2B5EF4-FFF2-40B4-BE49-F238E27FC236}">
                  <a16:creationId xmlns:a16="http://schemas.microsoft.com/office/drawing/2014/main" id="{1E0A93DE-C1B1-6F3A-041F-0060447CDBE5}"/>
                </a:ext>
              </a:extLst>
            </p:cNvPr>
            <p:cNvSpPr>
              <a:spLocks noChangeShapeType="1"/>
            </p:cNvSpPr>
            <p:nvPr/>
          </p:nvSpPr>
          <p:spPr bwMode="auto">
            <a:xfrm>
              <a:off x="3213" y="2216"/>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8" name="Line 130">
              <a:extLst>
                <a:ext uri="{FF2B5EF4-FFF2-40B4-BE49-F238E27FC236}">
                  <a16:creationId xmlns:a16="http://schemas.microsoft.com/office/drawing/2014/main" id="{BEBA2D36-B58F-E393-400B-5787572B44D5}"/>
                </a:ext>
              </a:extLst>
            </p:cNvPr>
            <p:cNvSpPr>
              <a:spLocks noChangeShapeType="1"/>
            </p:cNvSpPr>
            <p:nvPr/>
          </p:nvSpPr>
          <p:spPr bwMode="auto">
            <a:xfrm flipH="1">
              <a:off x="3112" y="2277"/>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09" name="Line 132">
              <a:extLst>
                <a:ext uri="{FF2B5EF4-FFF2-40B4-BE49-F238E27FC236}">
                  <a16:creationId xmlns:a16="http://schemas.microsoft.com/office/drawing/2014/main" id="{35CCACFE-7476-1B3B-7ECE-5C0F971E4B6C}"/>
                </a:ext>
              </a:extLst>
            </p:cNvPr>
            <p:cNvSpPr>
              <a:spLocks noChangeShapeType="1"/>
            </p:cNvSpPr>
            <p:nvPr/>
          </p:nvSpPr>
          <p:spPr bwMode="auto">
            <a:xfrm flipV="1">
              <a:off x="3334" y="2338"/>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0" name="Line 133">
              <a:extLst>
                <a:ext uri="{FF2B5EF4-FFF2-40B4-BE49-F238E27FC236}">
                  <a16:creationId xmlns:a16="http://schemas.microsoft.com/office/drawing/2014/main" id="{227E6B0C-466B-C89E-B8EA-289EC59C6D52}"/>
                </a:ext>
              </a:extLst>
            </p:cNvPr>
            <p:cNvSpPr>
              <a:spLocks noChangeShapeType="1"/>
            </p:cNvSpPr>
            <p:nvPr/>
          </p:nvSpPr>
          <p:spPr bwMode="auto">
            <a:xfrm flipH="1">
              <a:off x="3252" y="2209"/>
              <a:ext cx="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1" name="Line 141">
              <a:extLst>
                <a:ext uri="{FF2B5EF4-FFF2-40B4-BE49-F238E27FC236}">
                  <a16:creationId xmlns:a16="http://schemas.microsoft.com/office/drawing/2014/main" id="{92BC2FE2-F527-12F9-16C2-70D27250E2E7}"/>
                </a:ext>
              </a:extLst>
            </p:cNvPr>
            <p:cNvSpPr>
              <a:spLocks noChangeShapeType="1"/>
            </p:cNvSpPr>
            <p:nvPr/>
          </p:nvSpPr>
          <p:spPr bwMode="auto">
            <a:xfrm flipH="1">
              <a:off x="3589" y="2002"/>
              <a:ext cx="13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2" name="Freeform 142">
              <a:extLst>
                <a:ext uri="{FF2B5EF4-FFF2-40B4-BE49-F238E27FC236}">
                  <a16:creationId xmlns:a16="http://schemas.microsoft.com/office/drawing/2014/main" id="{76CA7FB8-0CC1-598D-EE30-5F8CC6333FD2}"/>
                </a:ext>
              </a:extLst>
            </p:cNvPr>
            <p:cNvSpPr>
              <a:spLocks noEditPoints="1"/>
            </p:cNvSpPr>
            <p:nvPr/>
          </p:nvSpPr>
          <p:spPr bwMode="auto">
            <a:xfrm>
              <a:off x="3860" y="2327"/>
              <a:ext cx="85" cy="53"/>
            </a:xfrm>
            <a:custGeom>
              <a:avLst/>
              <a:gdLst>
                <a:gd name="T0" fmla="*/ 58 w 85"/>
                <a:gd name="T1" fmla="*/ 36 h 53"/>
                <a:gd name="T2" fmla="*/ 0 w 85"/>
                <a:gd name="T3" fmla="*/ 36 h 53"/>
                <a:gd name="T4" fmla="*/ 0 w 85"/>
                <a:gd name="T5" fmla="*/ 18 h 53"/>
                <a:gd name="T6" fmla="*/ 58 w 85"/>
                <a:gd name="T7" fmla="*/ 18 h 53"/>
                <a:gd name="T8" fmla="*/ 58 w 85"/>
                <a:gd name="T9" fmla="*/ 36 h 53"/>
                <a:gd name="T10" fmla="*/ 50 w 85"/>
                <a:gd name="T11" fmla="*/ 0 h 53"/>
                <a:gd name="T12" fmla="*/ 85 w 85"/>
                <a:gd name="T13" fmla="*/ 27 h 53"/>
                <a:gd name="T14" fmla="*/ 50 w 85"/>
                <a:gd name="T15" fmla="*/ 53 h 53"/>
                <a:gd name="T16" fmla="*/ 50 w 85"/>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53"/>
                <a:gd name="T29" fmla="*/ 85 w 8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53">
                  <a:moveTo>
                    <a:pt x="58" y="36"/>
                  </a:moveTo>
                  <a:lnTo>
                    <a:pt x="0" y="36"/>
                  </a:lnTo>
                  <a:lnTo>
                    <a:pt x="0" y="18"/>
                  </a:lnTo>
                  <a:lnTo>
                    <a:pt x="58" y="18"/>
                  </a:lnTo>
                  <a:lnTo>
                    <a:pt x="58" y="36"/>
                  </a:lnTo>
                  <a:close/>
                  <a:moveTo>
                    <a:pt x="50" y="0"/>
                  </a:moveTo>
                  <a:lnTo>
                    <a:pt x="85" y="27"/>
                  </a:lnTo>
                  <a:lnTo>
                    <a:pt x="50" y="53"/>
                  </a:lnTo>
                  <a:lnTo>
                    <a:pt x="50" y="0"/>
                  </a:lnTo>
                  <a:close/>
                </a:path>
              </a:pathLst>
            </a:custGeom>
            <a:solidFill>
              <a:srgbClr val="000000"/>
            </a:solidFill>
            <a:ln w="1588">
              <a:solidFill>
                <a:srgbClr val="000000"/>
              </a:solidFill>
              <a:bevel/>
              <a:headEnd/>
              <a:tailEnd/>
            </a:ln>
          </p:spPr>
          <p:txBody>
            <a:bodyPr/>
            <a:lstStyle/>
            <a:p>
              <a:endParaRPr lang="en-US"/>
            </a:p>
          </p:txBody>
        </p:sp>
        <p:sp>
          <p:nvSpPr>
            <p:cNvPr id="211013" name="Line 143">
              <a:extLst>
                <a:ext uri="{FF2B5EF4-FFF2-40B4-BE49-F238E27FC236}">
                  <a16:creationId xmlns:a16="http://schemas.microsoft.com/office/drawing/2014/main" id="{4BA89FA0-99C3-CB91-A14E-50A12D79473D}"/>
                </a:ext>
              </a:extLst>
            </p:cNvPr>
            <p:cNvSpPr>
              <a:spLocks noChangeShapeType="1"/>
            </p:cNvSpPr>
            <p:nvPr/>
          </p:nvSpPr>
          <p:spPr bwMode="auto">
            <a:xfrm>
              <a:off x="3863" y="2192"/>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4" name="Line 144">
              <a:extLst>
                <a:ext uri="{FF2B5EF4-FFF2-40B4-BE49-F238E27FC236}">
                  <a16:creationId xmlns:a16="http://schemas.microsoft.com/office/drawing/2014/main" id="{F768F082-084F-B49B-BDDE-3170A2462B5F}"/>
                </a:ext>
              </a:extLst>
            </p:cNvPr>
            <p:cNvSpPr>
              <a:spLocks noChangeShapeType="1"/>
            </p:cNvSpPr>
            <p:nvPr/>
          </p:nvSpPr>
          <p:spPr bwMode="auto">
            <a:xfrm>
              <a:off x="3824" y="2232"/>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5" name="Line 145">
              <a:extLst>
                <a:ext uri="{FF2B5EF4-FFF2-40B4-BE49-F238E27FC236}">
                  <a16:creationId xmlns:a16="http://schemas.microsoft.com/office/drawing/2014/main" id="{C8760EFB-1AD5-6ED8-139B-1150B80425DB}"/>
                </a:ext>
              </a:extLst>
            </p:cNvPr>
            <p:cNvSpPr>
              <a:spLocks noChangeShapeType="1"/>
            </p:cNvSpPr>
            <p:nvPr/>
          </p:nvSpPr>
          <p:spPr bwMode="auto">
            <a:xfrm flipH="1">
              <a:off x="3723" y="2293"/>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6" name="Line 146">
              <a:extLst>
                <a:ext uri="{FF2B5EF4-FFF2-40B4-BE49-F238E27FC236}">
                  <a16:creationId xmlns:a16="http://schemas.microsoft.com/office/drawing/2014/main" id="{177D53D8-D4C7-6FC6-A5D1-38F87FAFC833}"/>
                </a:ext>
              </a:extLst>
            </p:cNvPr>
            <p:cNvSpPr>
              <a:spLocks noChangeShapeType="1"/>
            </p:cNvSpPr>
            <p:nvPr/>
          </p:nvSpPr>
          <p:spPr bwMode="auto">
            <a:xfrm flipV="1">
              <a:off x="3947" y="2143"/>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7" name="Line 147">
              <a:extLst>
                <a:ext uri="{FF2B5EF4-FFF2-40B4-BE49-F238E27FC236}">
                  <a16:creationId xmlns:a16="http://schemas.microsoft.com/office/drawing/2014/main" id="{B9D88342-FC6B-004A-47DD-C765A2304EA8}"/>
                </a:ext>
              </a:extLst>
            </p:cNvPr>
            <p:cNvSpPr>
              <a:spLocks noChangeShapeType="1"/>
            </p:cNvSpPr>
            <p:nvPr/>
          </p:nvSpPr>
          <p:spPr bwMode="auto">
            <a:xfrm flipV="1">
              <a:off x="3945" y="2354"/>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8" name="Line 148">
              <a:extLst>
                <a:ext uri="{FF2B5EF4-FFF2-40B4-BE49-F238E27FC236}">
                  <a16:creationId xmlns:a16="http://schemas.microsoft.com/office/drawing/2014/main" id="{9894F702-8F4C-88F2-94E4-80FB204BB817}"/>
                </a:ext>
              </a:extLst>
            </p:cNvPr>
            <p:cNvSpPr>
              <a:spLocks noChangeShapeType="1"/>
            </p:cNvSpPr>
            <p:nvPr/>
          </p:nvSpPr>
          <p:spPr bwMode="auto">
            <a:xfrm flipH="1">
              <a:off x="3863" y="2225"/>
              <a:ext cx="8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19" name="Freeform 149">
              <a:extLst>
                <a:ext uri="{FF2B5EF4-FFF2-40B4-BE49-F238E27FC236}">
                  <a16:creationId xmlns:a16="http://schemas.microsoft.com/office/drawing/2014/main" id="{38C7B7A6-AC5E-97C3-A4EF-8F394AD5A9FD}"/>
                </a:ext>
              </a:extLst>
            </p:cNvPr>
            <p:cNvSpPr>
              <a:spLocks noEditPoints="1"/>
            </p:cNvSpPr>
            <p:nvPr/>
          </p:nvSpPr>
          <p:spPr bwMode="auto">
            <a:xfrm>
              <a:off x="3860" y="2327"/>
              <a:ext cx="85" cy="53"/>
            </a:xfrm>
            <a:custGeom>
              <a:avLst/>
              <a:gdLst>
                <a:gd name="T0" fmla="*/ 58 w 85"/>
                <a:gd name="T1" fmla="*/ 36 h 53"/>
                <a:gd name="T2" fmla="*/ 0 w 85"/>
                <a:gd name="T3" fmla="*/ 36 h 53"/>
                <a:gd name="T4" fmla="*/ 0 w 85"/>
                <a:gd name="T5" fmla="*/ 18 h 53"/>
                <a:gd name="T6" fmla="*/ 58 w 85"/>
                <a:gd name="T7" fmla="*/ 18 h 53"/>
                <a:gd name="T8" fmla="*/ 58 w 85"/>
                <a:gd name="T9" fmla="*/ 36 h 53"/>
                <a:gd name="T10" fmla="*/ 50 w 85"/>
                <a:gd name="T11" fmla="*/ 0 h 53"/>
                <a:gd name="T12" fmla="*/ 85 w 85"/>
                <a:gd name="T13" fmla="*/ 27 h 53"/>
                <a:gd name="T14" fmla="*/ 50 w 85"/>
                <a:gd name="T15" fmla="*/ 53 h 53"/>
                <a:gd name="T16" fmla="*/ 50 w 85"/>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53"/>
                <a:gd name="T29" fmla="*/ 85 w 8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53">
                  <a:moveTo>
                    <a:pt x="58" y="36"/>
                  </a:moveTo>
                  <a:lnTo>
                    <a:pt x="0" y="36"/>
                  </a:lnTo>
                  <a:lnTo>
                    <a:pt x="0" y="18"/>
                  </a:lnTo>
                  <a:lnTo>
                    <a:pt x="58" y="18"/>
                  </a:lnTo>
                  <a:lnTo>
                    <a:pt x="58" y="36"/>
                  </a:lnTo>
                  <a:close/>
                  <a:moveTo>
                    <a:pt x="50" y="0"/>
                  </a:moveTo>
                  <a:lnTo>
                    <a:pt x="85" y="27"/>
                  </a:lnTo>
                  <a:lnTo>
                    <a:pt x="50" y="53"/>
                  </a:lnTo>
                  <a:lnTo>
                    <a:pt x="50" y="0"/>
                  </a:lnTo>
                  <a:close/>
                </a:path>
              </a:pathLst>
            </a:custGeom>
            <a:solidFill>
              <a:srgbClr val="000000"/>
            </a:solidFill>
            <a:ln w="1588">
              <a:solidFill>
                <a:srgbClr val="000000"/>
              </a:solidFill>
              <a:bevel/>
              <a:headEnd/>
              <a:tailEnd/>
            </a:ln>
          </p:spPr>
          <p:txBody>
            <a:bodyPr/>
            <a:lstStyle/>
            <a:p>
              <a:endParaRPr lang="en-US"/>
            </a:p>
          </p:txBody>
        </p:sp>
        <p:sp>
          <p:nvSpPr>
            <p:cNvPr id="211020" name="Line 150">
              <a:extLst>
                <a:ext uri="{FF2B5EF4-FFF2-40B4-BE49-F238E27FC236}">
                  <a16:creationId xmlns:a16="http://schemas.microsoft.com/office/drawing/2014/main" id="{5D9BC7CC-3E4B-7713-44C3-99FD856DC275}"/>
                </a:ext>
              </a:extLst>
            </p:cNvPr>
            <p:cNvSpPr>
              <a:spLocks noChangeShapeType="1"/>
            </p:cNvSpPr>
            <p:nvPr/>
          </p:nvSpPr>
          <p:spPr bwMode="auto">
            <a:xfrm>
              <a:off x="3863" y="2192"/>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1" name="Line 151">
              <a:extLst>
                <a:ext uri="{FF2B5EF4-FFF2-40B4-BE49-F238E27FC236}">
                  <a16:creationId xmlns:a16="http://schemas.microsoft.com/office/drawing/2014/main" id="{2C8DA70F-0526-A3C9-EF0E-079CF415DADC}"/>
                </a:ext>
              </a:extLst>
            </p:cNvPr>
            <p:cNvSpPr>
              <a:spLocks noChangeShapeType="1"/>
            </p:cNvSpPr>
            <p:nvPr/>
          </p:nvSpPr>
          <p:spPr bwMode="auto">
            <a:xfrm>
              <a:off x="3824" y="2232"/>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2" name="Line 152">
              <a:extLst>
                <a:ext uri="{FF2B5EF4-FFF2-40B4-BE49-F238E27FC236}">
                  <a16:creationId xmlns:a16="http://schemas.microsoft.com/office/drawing/2014/main" id="{D73FCF2A-CC57-75D5-E02C-AD425ACA7F3C}"/>
                </a:ext>
              </a:extLst>
            </p:cNvPr>
            <p:cNvSpPr>
              <a:spLocks noChangeShapeType="1"/>
            </p:cNvSpPr>
            <p:nvPr/>
          </p:nvSpPr>
          <p:spPr bwMode="auto">
            <a:xfrm flipH="1">
              <a:off x="3723" y="2293"/>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3" name="Line 153">
              <a:extLst>
                <a:ext uri="{FF2B5EF4-FFF2-40B4-BE49-F238E27FC236}">
                  <a16:creationId xmlns:a16="http://schemas.microsoft.com/office/drawing/2014/main" id="{99ECA325-80D8-8EE5-EFFC-4D7C7668D9F7}"/>
                </a:ext>
              </a:extLst>
            </p:cNvPr>
            <p:cNvSpPr>
              <a:spLocks noChangeShapeType="1"/>
            </p:cNvSpPr>
            <p:nvPr/>
          </p:nvSpPr>
          <p:spPr bwMode="auto">
            <a:xfrm flipV="1">
              <a:off x="3947" y="2143"/>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4" name="Line 154">
              <a:extLst>
                <a:ext uri="{FF2B5EF4-FFF2-40B4-BE49-F238E27FC236}">
                  <a16:creationId xmlns:a16="http://schemas.microsoft.com/office/drawing/2014/main" id="{64C58A13-760C-99B9-9110-0780EAC4EE53}"/>
                </a:ext>
              </a:extLst>
            </p:cNvPr>
            <p:cNvSpPr>
              <a:spLocks noChangeShapeType="1"/>
            </p:cNvSpPr>
            <p:nvPr/>
          </p:nvSpPr>
          <p:spPr bwMode="auto">
            <a:xfrm flipV="1">
              <a:off x="3945" y="2354"/>
              <a:ext cx="1" cy="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5" name="Line 155">
              <a:extLst>
                <a:ext uri="{FF2B5EF4-FFF2-40B4-BE49-F238E27FC236}">
                  <a16:creationId xmlns:a16="http://schemas.microsoft.com/office/drawing/2014/main" id="{0B6E5DFA-951F-F483-75EE-0BF277222F7A}"/>
                </a:ext>
              </a:extLst>
            </p:cNvPr>
            <p:cNvSpPr>
              <a:spLocks noChangeShapeType="1"/>
            </p:cNvSpPr>
            <p:nvPr/>
          </p:nvSpPr>
          <p:spPr bwMode="auto">
            <a:xfrm flipH="1">
              <a:off x="3863" y="2225"/>
              <a:ext cx="8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6" name="Line 157">
              <a:extLst>
                <a:ext uri="{FF2B5EF4-FFF2-40B4-BE49-F238E27FC236}">
                  <a16:creationId xmlns:a16="http://schemas.microsoft.com/office/drawing/2014/main" id="{20E26686-B810-6B1E-2D21-F1C7692FAD35}"/>
                </a:ext>
              </a:extLst>
            </p:cNvPr>
            <p:cNvSpPr>
              <a:spLocks noChangeShapeType="1"/>
            </p:cNvSpPr>
            <p:nvPr/>
          </p:nvSpPr>
          <p:spPr bwMode="auto">
            <a:xfrm>
              <a:off x="4070" y="1914"/>
              <a:ext cx="19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7" name="Line 158">
              <a:extLst>
                <a:ext uri="{FF2B5EF4-FFF2-40B4-BE49-F238E27FC236}">
                  <a16:creationId xmlns:a16="http://schemas.microsoft.com/office/drawing/2014/main" id="{690AB550-4D01-069E-0D16-CCFA42A8C8AA}"/>
                </a:ext>
              </a:extLst>
            </p:cNvPr>
            <p:cNvSpPr>
              <a:spLocks noChangeShapeType="1"/>
            </p:cNvSpPr>
            <p:nvPr/>
          </p:nvSpPr>
          <p:spPr bwMode="auto">
            <a:xfrm>
              <a:off x="4110" y="1875"/>
              <a:ext cx="12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8" name="Line 159">
              <a:extLst>
                <a:ext uri="{FF2B5EF4-FFF2-40B4-BE49-F238E27FC236}">
                  <a16:creationId xmlns:a16="http://schemas.microsoft.com/office/drawing/2014/main" id="{CAEE96FE-B5BE-CC02-BE80-A1FA637A1352}"/>
                </a:ext>
              </a:extLst>
            </p:cNvPr>
            <p:cNvSpPr>
              <a:spLocks noChangeShapeType="1"/>
            </p:cNvSpPr>
            <p:nvPr/>
          </p:nvSpPr>
          <p:spPr bwMode="auto">
            <a:xfrm flipV="1">
              <a:off x="4171" y="1773"/>
              <a:ext cx="1" cy="1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29" name="Line 162">
              <a:extLst>
                <a:ext uri="{FF2B5EF4-FFF2-40B4-BE49-F238E27FC236}">
                  <a16:creationId xmlns:a16="http://schemas.microsoft.com/office/drawing/2014/main" id="{3F38AE5C-CB58-B594-8C14-738573A3336B}"/>
                </a:ext>
              </a:extLst>
            </p:cNvPr>
            <p:cNvSpPr>
              <a:spLocks noChangeShapeType="1"/>
            </p:cNvSpPr>
            <p:nvPr/>
          </p:nvSpPr>
          <p:spPr bwMode="auto">
            <a:xfrm flipV="1">
              <a:off x="4103" y="1914"/>
              <a:ext cx="1" cy="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0" name="Line 164">
              <a:extLst>
                <a:ext uri="{FF2B5EF4-FFF2-40B4-BE49-F238E27FC236}">
                  <a16:creationId xmlns:a16="http://schemas.microsoft.com/office/drawing/2014/main" id="{85A820F6-CC41-D60C-9B3F-8B23F3EF1C6C}"/>
                </a:ext>
              </a:extLst>
            </p:cNvPr>
            <p:cNvSpPr>
              <a:spLocks noChangeShapeType="1"/>
            </p:cNvSpPr>
            <p:nvPr/>
          </p:nvSpPr>
          <p:spPr bwMode="auto">
            <a:xfrm>
              <a:off x="4070" y="1914"/>
              <a:ext cx="19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1" name="Line 165">
              <a:extLst>
                <a:ext uri="{FF2B5EF4-FFF2-40B4-BE49-F238E27FC236}">
                  <a16:creationId xmlns:a16="http://schemas.microsoft.com/office/drawing/2014/main" id="{4221B2FE-3A81-8182-648D-12E35EE4952D}"/>
                </a:ext>
              </a:extLst>
            </p:cNvPr>
            <p:cNvSpPr>
              <a:spLocks noChangeShapeType="1"/>
            </p:cNvSpPr>
            <p:nvPr/>
          </p:nvSpPr>
          <p:spPr bwMode="auto">
            <a:xfrm>
              <a:off x="4110" y="1875"/>
              <a:ext cx="12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2" name="Line 166">
              <a:extLst>
                <a:ext uri="{FF2B5EF4-FFF2-40B4-BE49-F238E27FC236}">
                  <a16:creationId xmlns:a16="http://schemas.microsoft.com/office/drawing/2014/main" id="{D6828A95-B2A9-6A9F-CD8D-7EA678C960C6}"/>
                </a:ext>
              </a:extLst>
            </p:cNvPr>
            <p:cNvSpPr>
              <a:spLocks noChangeShapeType="1"/>
            </p:cNvSpPr>
            <p:nvPr/>
          </p:nvSpPr>
          <p:spPr bwMode="auto">
            <a:xfrm flipV="1">
              <a:off x="4171" y="1773"/>
              <a:ext cx="1" cy="1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3" name="Line 169">
              <a:extLst>
                <a:ext uri="{FF2B5EF4-FFF2-40B4-BE49-F238E27FC236}">
                  <a16:creationId xmlns:a16="http://schemas.microsoft.com/office/drawing/2014/main" id="{F378044E-482B-1CD7-FAF4-6D34689F9B72}"/>
                </a:ext>
              </a:extLst>
            </p:cNvPr>
            <p:cNvSpPr>
              <a:spLocks noChangeShapeType="1"/>
            </p:cNvSpPr>
            <p:nvPr/>
          </p:nvSpPr>
          <p:spPr bwMode="auto">
            <a:xfrm flipV="1">
              <a:off x="4103" y="1914"/>
              <a:ext cx="1" cy="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4" name="Freeform 170">
              <a:extLst>
                <a:ext uri="{FF2B5EF4-FFF2-40B4-BE49-F238E27FC236}">
                  <a16:creationId xmlns:a16="http://schemas.microsoft.com/office/drawing/2014/main" id="{8C90B569-8F0A-E742-D985-AC6084011262}"/>
                </a:ext>
              </a:extLst>
            </p:cNvPr>
            <p:cNvSpPr>
              <a:spLocks noEditPoints="1"/>
            </p:cNvSpPr>
            <p:nvPr/>
          </p:nvSpPr>
          <p:spPr bwMode="auto">
            <a:xfrm>
              <a:off x="4093" y="2978"/>
              <a:ext cx="53" cy="84"/>
            </a:xfrm>
            <a:custGeom>
              <a:avLst/>
              <a:gdLst>
                <a:gd name="T0" fmla="*/ 18 w 53"/>
                <a:gd name="T1" fmla="*/ 58 h 84"/>
                <a:gd name="T2" fmla="*/ 18 w 53"/>
                <a:gd name="T3" fmla="*/ 0 h 84"/>
                <a:gd name="T4" fmla="*/ 35 w 53"/>
                <a:gd name="T5" fmla="*/ 0 h 84"/>
                <a:gd name="T6" fmla="*/ 35 w 53"/>
                <a:gd name="T7" fmla="*/ 58 h 84"/>
                <a:gd name="T8" fmla="*/ 18 w 53"/>
                <a:gd name="T9" fmla="*/ 58 h 84"/>
                <a:gd name="T10" fmla="*/ 53 w 53"/>
                <a:gd name="T11" fmla="*/ 49 h 84"/>
                <a:gd name="T12" fmla="*/ 26 w 53"/>
                <a:gd name="T13" fmla="*/ 84 h 84"/>
                <a:gd name="T14" fmla="*/ 0 w 53"/>
                <a:gd name="T15" fmla="*/ 49 h 84"/>
                <a:gd name="T16" fmla="*/ 53 w 53"/>
                <a:gd name="T17" fmla="*/ 49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84"/>
                <a:gd name="T29" fmla="*/ 53 w 5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84">
                  <a:moveTo>
                    <a:pt x="18" y="58"/>
                  </a:moveTo>
                  <a:lnTo>
                    <a:pt x="18" y="0"/>
                  </a:lnTo>
                  <a:lnTo>
                    <a:pt x="35" y="0"/>
                  </a:lnTo>
                  <a:lnTo>
                    <a:pt x="35" y="58"/>
                  </a:lnTo>
                  <a:lnTo>
                    <a:pt x="18" y="58"/>
                  </a:lnTo>
                  <a:close/>
                  <a:moveTo>
                    <a:pt x="53" y="49"/>
                  </a:moveTo>
                  <a:lnTo>
                    <a:pt x="26" y="84"/>
                  </a:lnTo>
                  <a:lnTo>
                    <a:pt x="0" y="49"/>
                  </a:lnTo>
                  <a:lnTo>
                    <a:pt x="53" y="49"/>
                  </a:lnTo>
                  <a:close/>
                </a:path>
              </a:pathLst>
            </a:custGeom>
            <a:solidFill>
              <a:srgbClr val="000000"/>
            </a:solidFill>
            <a:ln w="1588">
              <a:solidFill>
                <a:srgbClr val="000000"/>
              </a:solidFill>
              <a:bevel/>
              <a:headEnd/>
              <a:tailEnd/>
            </a:ln>
          </p:spPr>
          <p:txBody>
            <a:bodyPr/>
            <a:lstStyle/>
            <a:p>
              <a:endParaRPr lang="en-US"/>
            </a:p>
          </p:txBody>
        </p:sp>
        <p:sp>
          <p:nvSpPr>
            <p:cNvPr id="211035" name="Line 171">
              <a:extLst>
                <a:ext uri="{FF2B5EF4-FFF2-40B4-BE49-F238E27FC236}">
                  <a16:creationId xmlns:a16="http://schemas.microsoft.com/office/drawing/2014/main" id="{3FFC2BF8-EA0B-62DB-817A-02FC3F0E17EE}"/>
                </a:ext>
              </a:extLst>
            </p:cNvPr>
            <p:cNvSpPr>
              <a:spLocks noChangeShapeType="1"/>
            </p:cNvSpPr>
            <p:nvPr/>
          </p:nvSpPr>
          <p:spPr bwMode="auto">
            <a:xfrm>
              <a:off x="3958" y="2980"/>
              <a:ext cx="19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6" name="Line 172">
              <a:extLst>
                <a:ext uri="{FF2B5EF4-FFF2-40B4-BE49-F238E27FC236}">
                  <a16:creationId xmlns:a16="http://schemas.microsoft.com/office/drawing/2014/main" id="{E7163DEF-09C6-B81F-8FBE-AE69CC7100FE}"/>
                </a:ext>
              </a:extLst>
            </p:cNvPr>
            <p:cNvSpPr>
              <a:spLocks noChangeShapeType="1"/>
            </p:cNvSpPr>
            <p:nvPr/>
          </p:nvSpPr>
          <p:spPr bwMode="auto">
            <a:xfrm>
              <a:off x="3998" y="2942"/>
              <a:ext cx="12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7" name="Line 173">
              <a:extLst>
                <a:ext uri="{FF2B5EF4-FFF2-40B4-BE49-F238E27FC236}">
                  <a16:creationId xmlns:a16="http://schemas.microsoft.com/office/drawing/2014/main" id="{83201749-24EF-3AF4-71AD-56965819745D}"/>
                </a:ext>
              </a:extLst>
            </p:cNvPr>
            <p:cNvSpPr>
              <a:spLocks noChangeShapeType="1"/>
            </p:cNvSpPr>
            <p:nvPr/>
          </p:nvSpPr>
          <p:spPr bwMode="auto">
            <a:xfrm flipV="1">
              <a:off x="4059" y="2840"/>
              <a:ext cx="1" cy="1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8" name="Line 174">
              <a:extLst>
                <a:ext uri="{FF2B5EF4-FFF2-40B4-BE49-F238E27FC236}">
                  <a16:creationId xmlns:a16="http://schemas.microsoft.com/office/drawing/2014/main" id="{19965D76-E1DB-8C68-82E4-51250C2A6CF8}"/>
                </a:ext>
              </a:extLst>
            </p:cNvPr>
            <p:cNvSpPr>
              <a:spLocks noChangeShapeType="1"/>
            </p:cNvSpPr>
            <p:nvPr/>
          </p:nvSpPr>
          <p:spPr bwMode="auto">
            <a:xfrm flipH="1">
              <a:off x="3909" y="3065"/>
              <a:ext cx="9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39" name="Line 175">
              <a:extLst>
                <a:ext uri="{FF2B5EF4-FFF2-40B4-BE49-F238E27FC236}">
                  <a16:creationId xmlns:a16="http://schemas.microsoft.com/office/drawing/2014/main" id="{29DE8223-C1CE-9EE0-AFAD-1FFDF9C4039E}"/>
                </a:ext>
              </a:extLst>
            </p:cNvPr>
            <p:cNvSpPr>
              <a:spLocks noChangeShapeType="1"/>
            </p:cNvSpPr>
            <p:nvPr/>
          </p:nvSpPr>
          <p:spPr bwMode="auto">
            <a:xfrm flipH="1">
              <a:off x="4119" y="3062"/>
              <a:ext cx="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0" name="Line 176">
              <a:extLst>
                <a:ext uri="{FF2B5EF4-FFF2-40B4-BE49-F238E27FC236}">
                  <a16:creationId xmlns:a16="http://schemas.microsoft.com/office/drawing/2014/main" id="{F59A8521-DFA1-34B1-CA28-5741E518C8FE}"/>
                </a:ext>
              </a:extLst>
            </p:cNvPr>
            <p:cNvSpPr>
              <a:spLocks noChangeShapeType="1"/>
            </p:cNvSpPr>
            <p:nvPr/>
          </p:nvSpPr>
          <p:spPr bwMode="auto">
            <a:xfrm flipV="1">
              <a:off x="3991" y="2980"/>
              <a:ext cx="1" cy="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1" name="Freeform 177">
              <a:extLst>
                <a:ext uri="{FF2B5EF4-FFF2-40B4-BE49-F238E27FC236}">
                  <a16:creationId xmlns:a16="http://schemas.microsoft.com/office/drawing/2014/main" id="{26020BB1-DF7A-E6F3-F03C-0E1B9B6AA9A8}"/>
                </a:ext>
              </a:extLst>
            </p:cNvPr>
            <p:cNvSpPr>
              <a:spLocks noEditPoints="1"/>
            </p:cNvSpPr>
            <p:nvPr/>
          </p:nvSpPr>
          <p:spPr bwMode="auto">
            <a:xfrm>
              <a:off x="4093" y="2978"/>
              <a:ext cx="53" cy="84"/>
            </a:xfrm>
            <a:custGeom>
              <a:avLst/>
              <a:gdLst>
                <a:gd name="T0" fmla="*/ 18 w 53"/>
                <a:gd name="T1" fmla="*/ 58 h 84"/>
                <a:gd name="T2" fmla="*/ 18 w 53"/>
                <a:gd name="T3" fmla="*/ 0 h 84"/>
                <a:gd name="T4" fmla="*/ 35 w 53"/>
                <a:gd name="T5" fmla="*/ 0 h 84"/>
                <a:gd name="T6" fmla="*/ 35 w 53"/>
                <a:gd name="T7" fmla="*/ 58 h 84"/>
                <a:gd name="T8" fmla="*/ 18 w 53"/>
                <a:gd name="T9" fmla="*/ 58 h 84"/>
                <a:gd name="T10" fmla="*/ 53 w 53"/>
                <a:gd name="T11" fmla="*/ 49 h 84"/>
                <a:gd name="T12" fmla="*/ 26 w 53"/>
                <a:gd name="T13" fmla="*/ 84 h 84"/>
                <a:gd name="T14" fmla="*/ 0 w 53"/>
                <a:gd name="T15" fmla="*/ 49 h 84"/>
                <a:gd name="T16" fmla="*/ 53 w 53"/>
                <a:gd name="T17" fmla="*/ 49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84"/>
                <a:gd name="T29" fmla="*/ 53 w 5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84">
                  <a:moveTo>
                    <a:pt x="18" y="58"/>
                  </a:moveTo>
                  <a:lnTo>
                    <a:pt x="18" y="0"/>
                  </a:lnTo>
                  <a:lnTo>
                    <a:pt x="35" y="0"/>
                  </a:lnTo>
                  <a:lnTo>
                    <a:pt x="35" y="58"/>
                  </a:lnTo>
                  <a:lnTo>
                    <a:pt x="18" y="58"/>
                  </a:lnTo>
                  <a:close/>
                  <a:moveTo>
                    <a:pt x="53" y="49"/>
                  </a:moveTo>
                  <a:lnTo>
                    <a:pt x="26" y="84"/>
                  </a:lnTo>
                  <a:lnTo>
                    <a:pt x="0" y="49"/>
                  </a:lnTo>
                  <a:lnTo>
                    <a:pt x="53" y="49"/>
                  </a:lnTo>
                  <a:close/>
                </a:path>
              </a:pathLst>
            </a:custGeom>
            <a:solidFill>
              <a:srgbClr val="000000"/>
            </a:solidFill>
            <a:ln w="1588">
              <a:solidFill>
                <a:srgbClr val="000000"/>
              </a:solidFill>
              <a:bevel/>
              <a:headEnd/>
              <a:tailEnd/>
            </a:ln>
          </p:spPr>
          <p:txBody>
            <a:bodyPr/>
            <a:lstStyle/>
            <a:p>
              <a:endParaRPr lang="en-US"/>
            </a:p>
          </p:txBody>
        </p:sp>
        <p:sp>
          <p:nvSpPr>
            <p:cNvPr id="211042" name="Line 178">
              <a:extLst>
                <a:ext uri="{FF2B5EF4-FFF2-40B4-BE49-F238E27FC236}">
                  <a16:creationId xmlns:a16="http://schemas.microsoft.com/office/drawing/2014/main" id="{B525BC9C-CD0A-8A7F-B3C9-5E436956F368}"/>
                </a:ext>
              </a:extLst>
            </p:cNvPr>
            <p:cNvSpPr>
              <a:spLocks noChangeShapeType="1"/>
            </p:cNvSpPr>
            <p:nvPr/>
          </p:nvSpPr>
          <p:spPr bwMode="auto">
            <a:xfrm>
              <a:off x="3958" y="2980"/>
              <a:ext cx="19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3" name="Line 179">
              <a:extLst>
                <a:ext uri="{FF2B5EF4-FFF2-40B4-BE49-F238E27FC236}">
                  <a16:creationId xmlns:a16="http://schemas.microsoft.com/office/drawing/2014/main" id="{CE67FB94-3CE4-EE49-E48B-7DC269B82153}"/>
                </a:ext>
              </a:extLst>
            </p:cNvPr>
            <p:cNvSpPr>
              <a:spLocks noChangeShapeType="1"/>
            </p:cNvSpPr>
            <p:nvPr/>
          </p:nvSpPr>
          <p:spPr bwMode="auto">
            <a:xfrm>
              <a:off x="3998" y="2942"/>
              <a:ext cx="12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4" name="Line 180">
              <a:extLst>
                <a:ext uri="{FF2B5EF4-FFF2-40B4-BE49-F238E27FC236}">
                  <a16:creationId xmlns:a16="http://schemas.microsoft.com/office/drawing/2014/main" id="{8A434F89-C1F5-ACDF-8255-6F9270DD0C7B}"/>
                </a:ext>
              </a:extLst>
            </p:cNvPr>
            <p:cNvSpPr>
              <a:spLocks noChangeShapeType="1"/>
            </p:cNvSpPr>
            <p:nvPr/>
          </p:nvSpPr>
          <p:spPr bwMode="auto">
            <a:xfrm flipV="1">
              <a:off x="4059" y="2840"/>
              <a:ext cx="1" cy="1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5" name="Line 181">
              <a:extLst>
                <a:ext uri="{FF2B5EF4-FFF2-40B4-BE49-F238E27FC236}">
                  <a16:creationId xmlns:a16="http://schemas.microsoft.com/office/drawing/2014/main" id="{6CC22B1D-4289-B880-2F18-AB8E8C99B634}"/>
                </a:ext>
              </a:extLst>
            </p:cNvPr>
            <p:cNvSpPr>
              <a:spLocks noChangeShapeType="1"/>
            </p:cNvSpPr>
            <p:nvPr/>
          </p:nvSpPr>
          <p:spPr bwMode="auto">
            <a:xfrm flipH="1">
              <a:off x="3909" y="3065"/>
              <a:ext cx="9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6" name="Line 182">
              <a:extLst>
                <a:ext uri="{FF2B5EF4-FFF2-40B4-BE49-F238E27FC236}">
                  <a16:creationId xmlns:a16="http://schemas.microsoft.com/office/drawing/2014/main" id="{A5850A36-0086-8088-6852-1A3F1E6AA80A}"/>
                </a:ext>
              </a:extLst>
            </p:cNvPr>
            <p:cNvSpPr>
              <a:spLocks noChangeShapeType="1"/>
            </p:cNvSpPr>
            <p:nvPr/>
          </p:nvSpPr>
          <p:spPr bwMode="auto">
            <a:xfrm flipH="1">
              <a:off x="4119" y="3062"/>
              <a:ext cx="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47" name="Line 183">
              <a:extLst>
                <a:ext uri="{FF2B5EF4-FFF2-40B4-BE49-F238E27FC236}">
                  <a16:creationId xmlns:a16="http://schemas.microsoft.com/office/drawing/2014/main" id="{8BE55AC6-EDC3-6CEF-BF36-CD3F5091D9A0}"/>
                </a:ext>
              </a:extLst>
            </p:cNvPr>
            <p:cNvSpPr>
              <a:spLocks noChangeShapeType="1"/>
            </p:cNvSpPr>
            <p:nvPr/>
          </p:nvSpPr>
          <p:spPr bwMode="auto">
            <a:xfrm flipV="1">
              <a:off x="3991" y="2980"/>
              <a:ext cx="1" cy="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1048" name="Group 185">
              <a:extLst>
                <a:ext uri="{FF2B5EF4-FFF2-40B4-BE49-F238E27FC236}">
                  <a16:creationId xmlns:a16="http://schemas.microsoft.com/office/drawing/2014/main" id="{087787FB-FF2B-FC0D-9CFC-0CD579590815}"/>
                </a:ext>
              </a:extLst>
            </p:cNvPr>
            <p:cNvGrpSpPr>
              <a:grpSpLocks/>
            </p:cNvGrpSpPr>
            <p:nvPr/>
          </p:nvGrpSpPr>
          <p:grpSpPr bwMode="auto">
            <a:xfrm>
              <a:off x="4597" y="2966"/>
              <a:ext cx="338" cy="397"/>
              <a:chOff x="4597" y="2966"/>
              <a:chExt cx="338" cy="397"/>
            </a:xfrm>
          </p:grpSpPr>
          <p:sp>
            <p:nvSpPr>
              <p:cNvPr id="211141" name="Freeform 186">
                <a:extLst>
                  <a:ext uri="{FF2B5EF4-FFF2-40B4-BE49-F238E27FC236}">
                    <a16:creationId xmlns:a16="http://schemas.microsoft.com/office/drawing/2014/main" id="{060A028A-5CAA-225B-2266-6F662B0E9E84}"/>
                  </a:ext>
                </a:extLst>
              </p:cNvPr>
              <p:cNvSpPr>
                <a:spLocks/>
              </p:cNvSpPr>
              <p:nvPr/>
            </p:nvSpPr>
            <p:spPr bwMode="auto">
              <a:xfrm>
                <a:off x="4597" y="2966"/>
                <a:ext cx="338" cy="397"/>
              </a:xfrm>
              <a:custGeom>
                <a:avLst/>
                <a:gdLst>
                  <a:gd name="T0" fmla="*/ 338 w 338"/>
                  <a:gd name="T1" fmla="*/ 199 h 397"/>
                  <a:gd name="T2" fmla="*/ 0 w 338"/>
                  <a:gd name="T3" fmla="*/ 397 h 397"/>
                  <a:gd name="T4" fmla="*/ 0 w 338"/>
                  <a:gd name="T5" fmla="*/ 0 h 397"/>
                  <a:gd name="T6" fmla="*/ 338 w 338"/>
                  <a:gd name="T7" fmla="*/ 199 h 397"/>
                  <a:gd name="T8" fmla="*/ 0 60000 65536"/>
                  <a:gd name="T9" fmla="*/ 0 60000 65536"/>
                  <a:gd name="T10" fmla="*/ 0 60000 65536"/>
                  <a:gd name="T11" fmla="*/ 0 60000 65536"/>
                  <a:gd name="T12" fmla="*/ 0 w 338"/>
                  <a:gd name="T13" fmla="*/ 0 h 397"/>
                  <a:gd name="T14" fmla="*/ 338 w 338"/>
                  <a:gd name="T15" fmla="*/ 397 h 397"/>
                </a:gdLst>
                <a:ahLst/>
                <a:cxnLst>
                  <a:cxn ang="T8">
                    <a:pos x="T0" y="T1"/>
                  </a:cxn>
                  <a:cxn ang="T9">
                    <a:pos x="T2" y="T3"/>
                  </a:cxn>
                  <a:cxn ang="T10">
                    <a:pos x="T4" y="T5"/>
                  </a:cxn>
                  <a:cxn ang="T11">
                    <a:pos x="T6" y="T7"/>
                  </a:cxn>
                </a:cxnLst>
                <a:rect l="T12" t="T13" r="T14" b="T15"/>
                <a:pathLst>
                  <a:path w="338" h="397">
                    <a:moveTo>
                      <a:pt x="338" y="199"/>
                    </a:moveTo>
                    <a:lnTo>
                      <a:pt x="0" y="397"/>
                    </a:lnTo>
                    <a:lnTo>
                      <a:pt x="0" y="0"/>
                    </a:lnTo>
                    <a:lnTo>
                      <a:pt x="33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42" name="Freeform 187">
                <a:extLst>
                  <a:ext uri="{FF2B5EF4-FFF2-40B4-BE49-F238E27FC236}">
                    <a16:creationId xmlns:a16="http://schemas.microsoft.com/office/drawing/2014/main" id="{EE47238D-54CD-4CC2-61CF-E3B8D12B5E7F}"/>
                  </a:ext>
                </a:extLst>
              </p:cNvPr>
              <p:cNvSpPr>
                <a:spLocks/>
              </p:cNvSpPr>
              <p:nvPr/>
            </p:nvSpPr>
            <p:spPr bwMode="auto">
              <a:xfrm>
                <a:off x="4597" y="2966"/>
                <a:ext cx="338" cy="397"/>
              </a:xfrm>
              <a:custGeom>
                <a:avLst/>
                <a:gdLst>
                  <a:gd name="T0" fmla="*/ 338 w 338"/>
                  <a:gd name="T1" fmla="*/ 199 h 397"/>
                  <a:gd name="T2" fmla="*/ 0 w 338"/>
                  <a:gd name="T3" fmla="*/ 397 h 397"/>
                  <a:gd name="T4" fmla="*/ 0 w 338"/>
                  <a:gd name="T5" fmla="*/ 0 h 397"/>
                  <a:gd name="T6" fmla="*/ 338 w 338"/>
                  <a:gd name="T7" fmla="*/ 199 h 397"/>
                  <a:gd name="T8" fmla="*/ 0 60000 65536"/>
                  <a:gd name="T9" fmla="*/ 0 60000 65536"/>
                  <a:gd name="T10" fmla="*/ 0 60000 65536"/>
                  <a:gd name="T11" fmla="*/ 0 60000 65536"/>
                  <a:gd name="T12" fmla="*/ 0 w 338"/>
                  <a:gd name="T13" fmla="*/ 0 h 397"/>
                  <a:gd name="T14" fmla="*/ 338 w 338"/>
                  <a:gd name="T15" fmla="*/ 397 h 397"/>
                </a:gdLst>
                <a:ahLst/>
                <a:cxnLst>
                  <a:cxn ang="T8">
                    <a:pos x="T0" y="T1"/>
                  </a:cxn>
                  <a:cxn ang="T9">
                    <a:pos x="T2" y="T3"/>
                  </a:cxn>
                  <a:cxn ang="T10">
                    <a:pos x="T4" y="T5"/>
                  </a:cxn>
                  <a:cxn ang="T11">
                    <a:pos x="T6" y="T7"/>
                  </a:cxn>
                </a:cxnLst>
                <a:rect l="T12" t="T13" r="T14" b="T15"/>
                <a:pathLst>
                  <a:path w="338" h="397">
                    <a:moveTo>
                      <a:pt x="338" y="199"/>
                    </a:moveTo>
                    <a:lnTo>
                      <a:pt x="0" y="397"/>
                    </a:lnTo>
                    <a:lnTo>
                      <a:pt x="0" y="0"/>
                    </a:lnTo>
                    <a:lnTo>
                      <a:pt x="338" y="199"/>
                    </a:lnTo>
                    <a:close/>
                  </a:path>
                </a:pathLst>
              </a:custGeom>
              <a:noFill/>
              <a:ln w="396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1049" name="Line 188">
              <a:extLst>
                <a:ext uri="{FF2B5EF4-FFF2-40B4-BE49-F238E27FC236}">
                  <a16:creationId xmlns:a16="http://schemas.microsoft.com/office/drawing/2014/main" id="{D9BB3489-D6FD-F4B8-00A8-E9DD015AB35B}"/>
                </a:ext>
              </a:extLst>
            </p:cNvPr>
            <p:cNvSpPr>
              <a:spLocks noChangeShapeType="1"/>
            </p:cNvSpPr>
            <p:nvPr/>
          </p:nvSpPr>
          <p:spPr bwMode="auto">
            <a:xfrm>
              <a:off x="4618" y="3062"/>
              <a:ext cx="5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0" name="Line 189">
              <a:extLst>
                <a:ext uri="{FF2B5EF4-FFF2-40B4-BE49-F238E27FC236}">
                  <a16:creationId xmlns:a16="http://schemas.microsoft.com/office/drawing/2014/main" id="{9E6BE3F6-EEE3-F6B1-DE8A-BBC437081FAF}"/>
                </a:ext>
              </a:extLst>
            </p:cNvPr>
            <p:cNvSpPr>
              <a:spLocks noChangeShapeType="1"/>
            </p:cNvSpPr>
            <p:nvPr/>
          </p:nvSpPr>
          <p:spPr bwMode="auto">
            <a:xfrm flipH="1">
              <a:off x="4470" y="3257"/>
              <a:ext cx="12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1" name="Line 190">
              <a:extLst>
                <a:ext uri="{FF2B5EF4-FFF2-40B4-BE49-F238E27FC236}">
                  <a16:creationId xmlns:a16="http://schemas.microsoft.com/office/drawing/2014/main" id="{79CA136D-DE28-0B81-2BBB-B1BA3CFBA83E}"/>
                </a:ext>
              </a:extLst>
            </p:cNvPr>
            <p:cNvSpPr>
              <a:spLocks noChangeShapeType="1"/>
            </p:cNvSpPr>
            <p:nvPr/>
          </p:nvSpPr>
          <p:spPr bwMode="auto">
            <a:xfrm flipH="1">
              <a:off x="4475" y="3062"/>
              <a:ext cx="12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2" name="Line 191">
              <a:extLst>
                <a:ext uri="{FF2B5EF4-FFF2-40B4-BE49-F238E27FC236}">
                  <a16:creationId xmlns:a16="http://schemas.microsoft.com/office/drawing/2014/main" id="{93C1B459-667C-5CAB-E24A-C4E502AC573C}"/>
                </a:ext>
              </a:extLst>
            </p:cNvPr>
            <p:cNvSpPr>
              <a:spLocks noChangeShapeType="1"/>
            </p:cNvSpPr>
            <p:nvPr/>
          </p:nvSpPr>
          <p:spPr bwMode="auto">
            <a:xfrm flipH="1">
              <a:off x="4914" y="3162"/>
              <a:ext cx="12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1053" name="Group 192">
              <a:extLst>
                <a:ext uri="{FF2B5EF4-FFF2-40B4-BE49-F238E27FC236}">
                  <a16:creationId xmlns:a16="http://schemas.microsoft.com/office/drawing/2014/main" id="{5FC853BA-4EE6-76AC-A77C-99D9982EEC59}"/>
                </a:ext>
              </a:extLst>
            </p:cNvPr>
            <p:cNvGrpSpPr>
              <a:grpSpLocks/>
            </p:cNvGrpSpPr>
            <p:nvPr/>
          </p:nvGrpSpPr>
          <p:grpSpPr bwMode="auto">
            <a:xfrm>
              <a:off x="4597" y="2966"/>
              <a:ext cx="338" cy="397"/>
              <a:chOff x="4597" y="2966"/>
              <a:chExt cx="338" cy="397"/>
            </a:xfrm>
          </p:grpSpPr>
          <p:sp>
            <p:nvSpPr>
              <p:cNvPr id="211139" name="Freeform 193">
                <a:extLst>
                  <a:ext uri="{FF2B5EF4-FFF2-40B4-BE49-F238E27FC236}">
                    <a16:creationId xmlns:a16="http://schemas.microsoft.com/office/drawing/2014/main" id="{EDE1BD7C-3830-678E-D5E9-393D376E4B54}"/>
                  </a:ext>
                </a:extLst>
              </p:cNvPr>
              <p:cNvSpPr>
                <a:spLocks/>
              </p:cNvSpPr>
              <p:nvPr/>
            </p:nvSpPr>
            <p:spPr bwMode="auto">
              <a:xfrm>
                <a:off x="4597" y="2966"/>
                <a:ext cx="338" cy="397"/>
              </a:xfrm>
              <a:custGeom>
                <a:avLst/>
                <a:gdLst>
                  <a:gd name="T0" fmla="*/ 338 w 338"/>
                  <a:gd name="T1" fmla="*/ 199 h 397"/>
                  <a:gd name="T2" fmla="*/ 0 w 338"/>
                  <a:gd name="T3" fmla="*/ 397 h 397"/>
                  <a:gd name="T4" fmla="*/ 0 w 338"/>
                  <a:gd name="T5" fmla="*/ 0 h 397"/>
                  <a:gd name="T6" fmla="*/ 338 w 338"/>
                  <a:gd name="T7" fmla="*/ 199 h 397"/>
                  <a:gd name="T8" fmla="*/ 0 60000 65536"/>
                  <a:gd name="T9" fmla="*/ 0 60000 65536"/>
                  <a:gd name="T10" fmla="*/ 0 60000 65536"/>
                  <a:gd name="T11" fmla="*/ 0 60000 65536"/>
                  <a:gd name="T12" fmla="*/ 0 w 338"/>
                  <a:gd name="T13" fmla="*/ 0 h 397"/>
                  <a:gd name="T14" fmla="*/ 338 w 338"/>
                  <a:gd name="T15" fmla="*/ 397 h 397"/>
                </a:gdLst>
                <a:ahLst/>
                <a:cxnLst>
                  <a:cxn ang="T8">
                    <a:pos x="T0" y="T1"/>
                  </a:cxn>
                  <a:cxn ang="T9">
                    <a:pos x="T2" y="T3"/>
                  </a:cxn>
                  <a:cxn ang="T10">
                    <a:pos x="T4" y="T5"/>
                  </a:cxn>
                  <a:cxn ang="T11">
                    <a:pos x="T6" y="T7"/>
                  </a:cxn>
                </a:cxnLst>
                <a:rect l="T12" t="T13" r="T14" b="T15"/>
                <a:pathLst>
                  <a:path w="338" h="397">
                    <a:moveTo>
                      <a:pt x="338" y="199"/>
                    </a:moveTo>
                    <a:lnTo>
                      <a:pt x="0" y="397"/>
                    </a:lnTo>
                    <a:lnTo>
                      <a:pt x="0" y="0"/>
                    </a:lnTo>
                    <a:lnTo>
                      <a:pt x="33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40" name="Freeform 194">
                <a:extLst>
                  <a:ext uri="{FF2B5EF4-FFF2-40B4-BE49-F238E27FC236}">
                    <a16:creationId xmlns:a16="http://schemas.microsoft.com/office/drawing/2014/main" id="{72F82EED-0BB6-6EC1-5ACC-EDE6923FFF6B}"/>
                  </a:ext>
                </a:extLst>
              </p:cNvPr>
              <p:cNvSpPr>
                <a:spLocks/>
              </p:cNvSpPr>
              <p:nvPr/>
            </p:nvSpPr>
            <p:spPr bwMode="auto">
              <a:xfrm>
                <a:off x="4597" y="2966"/>
                <a:ext cx="338" cy="397"/>
              </a:xfrm>
              <a:custGeom>
                <a:avLst/>
                <a:gdLst>
                  <a:gd name="T0" fmla="*/ 338 w 338"/>
                  <a:gd name="T1" fmla="*/ 199 h 397"/>
                  <a:gd name="T2" fmla="*/ 0 w 338"/>
                  <a:gd name="T3" fmla="*/ 397 h 397"/>
                  <a:gd name="T4" fmla="*/ 0 w 338"/>
                  <a:gd name="T5" fmla="*/ 0 h 397"/>
                  <a:gd name="T6" fmla="*/ 338 w 338"/>
                  <a:gd name="T7" fmla="*/ 199 h 397"/>
                  <a:gd name="T8" fmla="*/ 0 60000 65536"/>
                  <a:gd name="T9" fmla="*/ 0 60000 65536"/>
                  <a:gd name="T10" fmla="*/ 0 60000 65536"/>
                  <a:gd name="T11" fmla="*/ 0 60000 65536"/>
                  <a:gd name="T12" fmla="*/ 0 w 338"/>
                  <a:gd name="T13" fmla="*/ 0 h 397"/>
                  <a:gd name="T14" fmla="*/ 338 w 338"/>
                  <a:gd name="T15" fmla="*/ 397 h 397"/>
                </a:gdLst>
                <a:ahLst/>
                <a:cxnLst>
                  <a:cxn ang="T8">
                    <a:pos x="T0" y="T1"/>
                  </a:cxn>
                  <a:cxn ang="T9">
                    <a:pos x="T2" y="T3"/>
                  </a:cxn>
                  <a:cxn ang="T10">
                    <a:pos x="T4" y="T5"/>
                  </a:cxn>
                  <a:cxn ang="T11">
                    <a:pos x="T6" y="T7"/>
                  </a:cxn>
                </a:cxnLst>
                <a:rect l="T12" t="T13" r="T14" b="T15"/>
                <a:pathLst>
                  <a:path w="338" h="397">
                    <a:moveTo>
                      <a:pt x="338" y="199"/>
                    </a:moveTo>
                    <a:lnTo>
                      <a:pt x="0" y="397"/>
                    </a:lnTo>
                    <a:lnTo>
                      <a:pt x="0" y="0"/>
                    </a:lnTo>
                    <a:lnTo>
                      <a:pt x="338" y="199"/>
                    </a:lnTo>
                    <a:close/>
                  </a:path>
                </a:pathLst>
              </a:custGeom>
              <a:noFill/>
              <a:ln w="396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1054" name="Rectangle 195">
              <a:extLst>
                <a:ext uri="{FF2B5EF4-FFF2-40B4-BE49-F238E27FC236}">
                  <a16:creationId xmlns:a16="http://schemas.microsoft.com/office/drawing/2014/main" id="{56152711-0004-4389-9CBE-FA170CCDF318}"/>
                </a:ext>
              </a:extLst>
            </p:cNvPr>
            <p:cNvSpPr>
              <a:spLocks noChangeArrowheads="1"/>
            </p:cNvSpPr>
            <p:nvPr/>
          </p:nvSpPr>
          <p:spPr bwMode="auto">
            <a:xfrm rot="10800000">
              <a:off x="4612" y="3161"/>
              <a:ext cx="7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a:t>
              </a:r>
              <a:endParaRPr lang="en-US" altLang="en-US" sz="2000" b="1" i="0">
                <a:ea typeface="굴림" panose="020B0600000101010101" pitchFamily="34" charset="-127"/>
              </a:endParaRPr>
            </a:p>
          </p:txBody>
        </p:sp>
        <p:sp>
          <p:nvSpPr>
            <p:cNvPr id="211055" name="Line 196">
              <a:extLst>
                <a:ext uri="{FF2B5EF4-FFF2-40B4-BE49-F238E27FC236}">
                  <a16:creationId xmlns:a16="http://schemas.microsoft.com/office/drawing/2014/main" id="{632061BE-12F8-D873-FD86-A539DA2464C8}"/>
                </a:ext>
              </a:extLst>
            </p:cNvPr>
            <p:cNvSpPr>
              <a:spLocks noChangeShapeType="1"/>
            </p:cNvSpPr>
            <p:nvPr/>
          </p:nvSpPr>
          <p:spPr bwMode="auto">
            <a:xfrm>
              <a:off x="4618" y="3062"/>
              <a:ext cx="5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6" name="Line 197">
              <a:extLst>
                <a:ext uri="{FF2B5EF4-FFF2-40B4-BE49-F238E27FC236}">
                  <a16:creationId xmlns:a16="http://schemas.microsoft.com/office/drawing/2014/main" id="{C97FF791-50C0-EC52-6E5E-03ABDF96817C}"/>
                </a:ext>
              </a:extLst>
            </p:cNvPr>
            <p:cNvSpPr>
              <a:spLocks noChangeShapeType="1"/>
            </p:cNvSpPr>
            <p:nvPr/>
          </p:nvSpPr>
          <p:spPr bwMode="auto">
            <a:xfrm flipH="1">
              <a:off x="4470" y="3257"/>
              <a:ext cx="12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7" name="Line 198">
              <a:extLst>
                <a:ext uri="{FF2B5EF4-FFF2-40B4-BE49-F238E27FC236}">
                  <a16:creationId xmlns:a16="http://schemas.microsoft.com/office/drawing/2014/main" id="{F168FD58-26DA-E267-8FE1-A72947302AAB}"/>
                </a:ext>
              </a:extLst>
            </p:cNvPr>
            <p:cNvSpPr>
              <a:spLocks noChangeShapeType="1"/>
            </p:cNvSpPr>
            <p:nvPr/>
          </p:nvSpPr>
          <p:spPr bwMode="auto">
            <a:xfrm flipH="1">
              <a:off x="4475" y="3062"/>
              <a:ext cx="12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8" name="Line 199">
              <a:extLst>
                <a:ext uri="{FF2B5EF4-FFF2-40B4-BE49-F238E27FC236}">
                  <a16:creationId xmlns:a16="http://schemas.microsoft.com/office/drawing/2014/main" id="{0E15C01E-668A-B9B1-B11C-A7AD4D1FBA98}"/>
                </a:ext>
              </a:extLst>
            </p:cNvPr>
            <p:cNvSpPr>
              <a:spLocks noChangeShapeType="1"/>
            </p:cNvSpPr>
            <p:nvPr/>
          </p:nvSpPr>
          <p:spPr bwMode="auto">
            <a:xfrm flipH="1">
              <a:off x="4914" y="3162"/>
              <a:ext cx="12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59" name="Line 200">
              <a:extLst>
                <a:ext uri="{FF2B5EF4-FFF2-40B4-BE49-F238E27FC236}">
                  <a16:creationId xmlns:a16="http://schemas.microsoft.com/office/drawing/2014/main" id="{2D19B26F-854E-DBE2-0E69-B389793C9176}"/>
                </a:ext>
              </a:extLst>
            </p:cNvPr>
            <p:cNvSpPr>
              <a:spLocks noChangeShapeType="1"/>
            </p:cNvSpPr>
            <p:nvPr/>
          </p:nvSpPr>
          <p:spPr bwMode="auto">
            <a:xfrm flipV="1">
              <a:off x="4712"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0" name="Line 201">
              <a:extLst>
                <a:ext uri="{FF2B5EF4-FFF2-40B4-BE49-F238E27FC236}">
                  <a16:creationId xmlns:a16="http://schemas.microsoft.com/office/drawing/2014/main" id="{50809D6A-2C8F-14BE-73DB-B531C2412280}"/>
                </a:ext>
              </a:extLst>
            </p:cNvPr>
            <p:cNvSpPr>
              <a:spLocks noChangeShapeType="1"/>
            </p:cNvSpPr>
            <p:nvPr/>
          </p:nvSpPr>
          <p:spPr bwMode="auto">
            <a:xfrm flipV="1">
              <a:off x="4769"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1" name="Line 202">
              <a:extLst>
                <a:ext uri="{FF2B5EF4-FFF2-40B4-BE49-F238E27FC236}">
                  <a16:creationId xmlns:a16="http://schemas.microsoft.com/office/drawing/2014/main" id="{F08E497A-26E4-13E8-729A-538CA38D2F56}"/>
                </a:ext>
              </a:extLst>
            </p:cNvPr>
            <p:cNvSpPr>
              <a:spLocks noChangeShapeType="1"/>
            </p:cNvSpPr>
            <p:nvPr/>
          </p:nvSpPr>
          <p:spPr bwMode="auto">
            <a:xfrm flipH="1">
              <a:off x="4585"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2" name="Line 203">
              <a:extLst>
                <a:ext uri="{FF2B5EF4-FFF2-40B4-BE49-F238E27FC236}">
                  <a16:creationId xmlns:a16="http://schemas.microsoft.com/office/drawing/2014/main" id="{8819511A-55EE-295D-16E4-75A648C4DE08}"/>
                </a:ext>
              </a:extLst>
            </p:cNvPr>
            <p:cNvSpPr>
              <a:spLocks noChangeShapeType="1"/>
            </p:cNvSpPr>
            <p:nvPr/>
          </p:nvSpPr>
          <p:spPr bwMode="auto">
            <a:xfrm flipH="1">
              <a:off x="4763"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3" name="Line 204">
              <a:extLst>
                <a:ext uri="{FF2B5EF4-FFF2-40B4-BE49-F238E27FC236}">
                  <a16:creationId xmlns:a16="http://schemas.microsoft.com/office/drawing/2014/main" id="{BDAFDEF3-68E2-0B86-86C0-B1964DF66796}"/>
                </a:ext>
              </a:extLst>
            </p:cNvPr>
            <p:cNvSpPr>
              <a:spLocks noChangeShapeType="1"/>
            </p:cNvSpPr>
            <p:nvPr/>
          </p:nvSpPr>
          <p:spPr bwMode="auto">
            <a:xfrm flipV="1">
              <a:off x="4712"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4" name="Line 205">
              <a:extLst>
                <a:ext uri="{FF2B5EF4-FFF2-40B4-BE49-F238E27FC236}">
                  <a16:creationId xmlns:a16="http://schemas.microsoft.com/office/drawing/2014/main" id="{2A94C656-E7FC-CD7C-FE5E-F5D54139FB52}"/>
                </a:ext>
              </a:extLst>
            </p:cNvPr>
            <p:cNvSpPr>
              <a:spLocks noChangeShapeType="1"/>
            </p:cNvSpPr>
            <p:nvPr/>
          </p:nvSpPr>
          <p:spPr bwMode="auto">
            <a:xfrm flipV="1">
              <a:off x="4769" y="2672"/>
              <a:ext cx="1" cy="13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5" name="Line 206">
              <a:extLst>
                <a:ext uri="{FF2B5EF4-FFF2-40B4-BE49-F238E27FC236}">
                  <a16:creationId xmlns:a16="http://schemas.microsoft.com/office/drawing/2014/main" id="{4BD60F3E-1572-5897-E3D0-2D7F8C498E4F}"/>
                </a:ext>
              </a:extLst>
            </p:cNvPr>
            <p:cNvSpPr>
              <a:spLocks noChangeShapeType="1"/>
            </p:cNvSpPr>
            <p:nvPr/>
          </p:nvSpPr>
          <p:spPr bwMode="auto">
            <a:xfrm flipH="1">
              <a:off x="4585"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6" name="Line 207">
              <a:extLst>
                <a:ext uri="{FF2B5EF4-FFF2-40B4-BE49-F238E27FC236}">
                  <a16:creationId xmlns:a16="http://schemas.microsoft.com/office/drawing/2014/main" id="{0ABC2A50-F1B9-7200-3CB4-7D333087D612}"/>
                </a:ext>
              </a:extLst>
            </p:cNvPr>
            <p:cNvSpPr>
              <a:spLocks noChangeShapeType="1"/>
            </p:cNvSpPr>
            <p:nvPr/>
          </p:nvSpPr>
          <p:spPr bwMode="auto">
            <a:xfrm flipH="1">
              <a:off x="4763" y="2738"/>
              <a:ext cx="1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7" name="Line 208">
              <a:extLst>
                <a:ext uri="{FF2B5EF4-FFF2-40B4-BE49-F238E27FC236}">
                  <a16:creationId xmlns:a16="http://schemas.microsoft.com/office/drawing/2014/main" id="{314FBBA3-6575-A4AA-C259-6763CA44AAA8}"/>
                </a:ext>
              </a:extLst>
            </p:cNvPr>
            <p:cNvSpPr>
              <a:spLocks noChangeShapeType="1"/>
            </p:cNvSpPr>
            <p:nvPr/>
          </p:nvSpPr>
          <p:spPr bwMode="auto">
            <a:xfrm>
              <a:off x="4207" y="3062"/>
              <a:ext cx="3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8" name="Line 210">
              <a:extLst>
                <a:ext uri="{FF2B5EF4-FFF2-40B4-BE49-F238E27FC236}">
                  <a16:creationId xmlns:a16="http://schemas.microsoft.com/office/drawing/2014/main" id="{4E4552D0-CB48-CBF6-DB4B-6870C115C304}"/>
                </a:ext>
              </a:extLst>
            </p:cNvPr>
            <p:cNvSpPr>
              <a:spLocks noChangeShapeType="1"/>
            </p:cNvSpPr>
            <p:nvPr/>
          </p:nvSpPr>
          <p:spPr bwMode="auto">
            <a:xfrm flipV="1">
              <a:off x="4477" y="3317"/>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69" name="Line 211">
              <a:extLst>
                <a:ext uri="{FF2B5EF4-FFF2-40B4-BE49-F238E27FC236}">
                  <a16:creationId xmlns:a16="http://schemas.microsoft.com/office/drawing/2014/main" id="{4D539B29-120A-A631-A326-60C42A0B8279}"/>
                </a:ext>
              </a:extLst>
            </p:cNvPr>
            <p:cNvSpPr>
              <a:spLocks noChangeShapeType="1"/>
            </p:cNvSpPr>
            <p:nvPr/>
          </p:nvSpPr>
          <p:spPr bwMode="auto">
            <a:xfrm>
              <a:off x="4418" y="344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0" name="Line 212">
              <a:extLst>
                <a:ext uri="{FF2B5EF4-FFF2-40B4-BE49-F238E27FC236}">
                  <a16:creationId xmlns:a16="http://schemas.microsoft.com/office/drawing/2014/main" id="{99800BD0-8D7F-3337-13E5-42803D4CBCD7}"/>
                </a:ext>
              </a:extLst>
            </p:cNvPr>
            <p:cNvSpPr>
              <a:spLocks noChangeShapeType="1"/>
            </p:cNvSpPr>
            <p:nvPr/>
          </p:nvSpPr>
          <p:spPr bwMode="auto">
            <a:xfrm>
              <a:off x="4442" y="3479"/>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1" name="Line 213">
              <a:extLst>
                <a:ext uri="{FF2B5EF4-FFF2-40B4-BE49-F238E27FC236}">
                  <a16:creationId xmlns:a16="http://schemas.microsoft.com/office/drawing/2014/main" id="{3B1B6B40-C29B-6DCA-B383-E4870F971B7A}"/>
                </a:ext>
              </a:extLst>
            </p:cNvPr>
            <p:cNvSpPr>
              <a:spLocks noChangeShapeType="1"/>
            </p:cNvSpPr>
            <p:nvPr/>
          </p:nvSpPr>
          <p:spPr bwMode="auto">
            <a:xfrm>
              <a:off x="4460" y="3513"/>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2" name="Line 214">
              <a:extLst>
                <a:ext uri="{FF2B5EF4-FFF2-40B4-BE49-F238E27FC236}">
                  <a16:creationId xmlns:a16="http://schemas.microsoft.com/office/drawing/2014/main" id="{9657AE0A-3F31-7228-EDEA-529CBF3B71F9}"/>
                </a:ext>
              </a:extLst>
            </p:cNvPr>
            <p:cNvSpPr>
              <a:spLocks noChangeShapeType="1"/>
            </p:cNvSpPr>
            <p:nvPr/>
          </p:nvSpPr>
          <p:spPr bwMode="auto">
            <a:xfrm flipV="1">
              <a:off x="4477" y="3317"/>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3" name="Line 215">
              <a:extLst>
                <a:ext uri="{FF2B5EF4-FFF2-40B4-BE49-F238E27FC236}">
                  <a16:creationId xmlns:a16="http://schemas.microsoft.com/office/drawing/2014/main" id="{3B09F10B-E31D-F9AC-5F61-3AB8E36186AC}"/>
                </a:ext>
              </a:extLst>
            </p:cNvPr>
            <p:cNvSpPr>
              <a:spLocks noChangeShapeType="1"/>
            </p:cNvSpPr>
            <p:nvPr/>
          </p:nvSpPr>
          <p:spPr bwMode="auto">
            <a:xfrm>
              <a:off x="4418" y="344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4" name="Line 216">
              <a:extLst>
                <a:ext uri="{FF2B5EF4-FFF2-40B4-BE49-F238E27FC236}">
                  <a16:creationId xmlns:a16="http://schemas.microsoft.com/office/drawing/2014/main" id="{213C4C1E-E2A8-8817-36C5-29E2B6D20F7E}"/>
                </a:ext>
              </a:extLst>
            </p:cNvPr>
            <p:cNvSpPr>
              <a:spLocks noChangeShapeType="1"/>
            </p:cNvSpPr>
            <p:nvPr/>
          </p:nvSpPr>
          <p:spPr bwMode="auto">
            <a:xfrm>
              <a:off x="4442" y="3479"/>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5" name="Line 217">
              <a:extLst>
                <a:ext uri="{FF2B5EF4-FFF2-40B4-BE49-F238E27FC236}">
                  <a16:creationId xmlns:a16="http://schemas.microsoft.com/office/drawing/2014/main" id="{79266356-9A9F-806F-5672-1731EC6CAD84}"/>
                </a:ext>
              </a:extLst>
            </p:cNvPr>
            <p:cNvSpPr>
              <a:spLocks noChangeShapeType="1"/>
            </p:cNvSpPr>
            <p:nvPr/>
          </p:nvSpPr>
          <p:spPr bwMode="auto">
            <a:xfrm>
              <a:off x="4460" y="3513"/>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6" name="Line 218">
              <a:extLst>
                <a:ext uri="{FF2B5EF4-FFF2-40B4-BE49-F238E27FC236}">
                  <a16:creationId xmlns:a16="http://schemas.microsoft.com/office/drawing/2014/main" id="{ACFA6F90-C41D-75A3-4D1E-E1A5A719AEBE}"/>
                </a:ext>
              </a:extLst>
            </p:cNvPr>
            <p:cNvSpPr>
              <a:spLocks noChangeShapeType="1"/>
            </p:cNvSpPr>
            <p:nvPr/>
          </p:nvSpPr>
          <p:spPr bwMode="auto">
            <a:xfrm flipH="1">
              <a:off x="4464" y="2737"/>
              <a:ext cx="12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7" name="Line 219">
              <a:extLst>
                <a:ext uri="{FF2B5EF4-FFF2-40B4-BE49-F238E27FC236}">
                  <a16:creationId xmlns:a16="http://schemas.microsoft.com/office/drawing/2014/main" id="{CB14772B-0CAF-A6F5-AB55-9588B84FD83D}"/>
                </a:ext>
              </a:extLst>
            </p:cNvPr>
            <p:cNvSpPr>
              <a:spLocks noChangeShapeType="1"/>
            </p:cNvSpPr>
            <p:nvPr/>
          </p:nvSpPr>
          <p:spPr bwMode="auto">
            <a:xfrm>
              <a:off x="4472" y="2733"/>
              <a:ext cx="1" cy="3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8" name="Line 220">
              <a:extLst>
                <a:ext uri="{FF2B5EF4-FFF2-40B4-BE49-F238E27FC236}">
                  <a16:creationId xmlns:a16="http://schemas.microsoft.com/office/drawing/2014/main" id="{5D16FAA6-6FA1-31E9-95A6-3FC6E9C88BFC}"/>
                </a:ext>
              </a:extLst>
            </p:cNvPr>
            <p:cNvSpPr>
              <a:spLocks noChangeShapeType="1"/>
            </p:cNvSpPr>
            <p:nvPr/>
          </p:nvSpPr>
          <p:spPr bwMode="auto">
            <a:xfrm flipV="1">
              <a:off x="5046" y="2732"/>
              <a:ext cx="1" cy="43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79" name="Line 221">
              <a:extLst>
                <a:ext uri="{FF2B5EF4-FFF2-40B4-BE49-F238E27FC236}">
                  <a16:creationId xmlns:a16="http://schemas.microsoft.com/office/drawing/2014/main" id="{D5BEEE92-91EC-A11D-F6AF-2335B087610F}"/>
                </a:ext>
              </a:extLst>
            </p:cNvPr>
            <p:cNvSpPr>
              <a:spLocks noChangeShapeType="1"/>
            </p:cNvSpPr>
            <p:nvPr/>
          </p:nvSpPr>
          <p:spPr bwMode="auto">
            <a:xfrm>
              <a:off x="4889" y="2737"/>
              <a:ext cx="16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0" name="Line 222">
              <a:extLst>
                <a:ext uri="{FF2B5EF4-FFF2-40B4-BE49-F238E27FC236}">
                  <a16:creationId xmlns:a16="http://schemas.microsoft.com/office/drawing/2014/main" id="{BE438B72-ACE1-7AAB-C79B-076391E98E52}"/>
                </a:ext>
              </a:extLst>
            </p:cNvPr>
            <p:cNvSpPr>
              <a:spLocks noChangeShapeType="1"/>
            </p:cNvSpPr>
            <p:nvPr/>
          </p:nvSpPr>
          <p:spPr bwMode="auto">
            <a:xfrm flipV="1">
              <a:off x="4358" y="1989"/>
              <a:ext cx="1" cy="10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1" name="Line 223">
              <a:extLst>
                <a:ext uri="{FF2B5EF4-FFF2-40B4-BE49-F238E27FC236}">
                  <a16:creationId xmlns:a16="http://schemas.microsoft.com/office/drawing/2014/main" id="{23523A45-6FEE-BA7F-32AC-F49303EC5028}"/>
                </a:ext>
              </a:extLst>
            </p:cNvPr>
            <p:cNvSpPr>
              <a:spLocks noChangeShapeType="1"/>
            </p:cNvSpPr>
            <p:nvPr/>
          </p:nvSpPr>
          <p:spPr bwMode="auto">
            <a:xfrm flipV="1">
              <a:off x="3944" y="2392"/>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2" name="Line 224">
              <a:extLst>
                <a:ext uri="{FF2B5EF4-FFF2-40B4-BE49-F238E27FC236}">
                  <a16:creationId xmlns:a16="http://schemas.microsoft.com/office/drawing/2014/main" id="{0A4807A7-29BC-C3D8-8EF9-AE10BA69D6DF}"/>
                </a:ext>
              </a:extLst>
            </p:cNvPr>
            <p:cNvSpPr>
              <a:spLocks noChangeShapeType="1"/>
            </p:cNvSpPr>
            <p:nvPr/>
          </p:nvSpPr>
          <p:spPr bwMode="auto">
            <a:xfrm>
              <a:off x="3885" y="2519"/>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3" name="Line 225">
              <a:extLst>
                <a:ext uri="{FF2B5EF4-FFF2-40B4-BE49-F238E27FC236}">
                  <a16:creationId xmlns:a16="http://schemas.microsoft.com/office/drawing/2014/main" id="{D588DEBB-758E-4747-B52E-787B0DF65F98}"/>
                </a:ext>
              </a:extLst>
            </p:cNvPr>
            <p:cNvSpPr>
              <a:spLocks noChangeShapeType="1"/>
            </p:cNvSpPr>
            <p:nvPr/>
          </p:nvSpPr>
          <p:spPr bwMode="auto">
            <a:xfrm>
              <a:off x="3909" y="2553"/>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4" name="Line 226">
              <a:extLst>
                <a:ext uri="{FF2B5EF4-FFF2-40B4-BE49-F238E27FC236}">
                  <a16:creationId xmlns:a16="http://schemas.microsoft.com/office/drawing/2014/main" id="{E3CA17B0-A6F3-0E74-8435-E4C6E4EB2FF1}"/>
                </a:ext>
              </a:extLst>
            </p:cNvPr>
            <p:cNvSpPr>
              <a:spLocks noChangeShapeType="1"/>
            </p:cNvSpPr>
            <p:nvPr/>
          </p:nvSpPr>
          <p:spPr bwMode="auto">
            <a:xfrm>
              <a:off x="3927" y="2588"/>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5" name="Line 227">
              <a:extLst>
                <a:ext uri="{FF2B5EF4-FFF2-40B4-BE49-F238E27FC236}">
                  <a16:creationId xmlns:a16="http://schemas.microsoft.com/office/drawing/2014/main" id="{5869D234-AEDD-9EB3-1D16-2E708CE4D710}"/>
                </a:ext>
              </a:extLst>
            </p:cNvPr>
            <p:cNvSpPr>
              <a:spLocks noChangeShapeType="1"/>
            </p:cNvSpPr>
            <p:nvPr/>
          </p:nvSpPr>
          <p:spPr bwMode="auto">
            <a:xfrm flipV="1">
              <a:off x="3944" y="2392"/>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6" name="Line 228">
              <a:extLst>
                <a:ext uri="{FF2B5EF4-FFF2-40B4-BE49-F238E27FC236}">
                  <a16:creationId xmlns:a16="http://schemas.microsoft.com/office/drawing/2014/main" id="{BDECD6EA-BFA8-6BC3-F5FE-766228AE568D}"/>
                </a:ext>
              </a:extLst>
            </p:cNvPr>
            <p:cNvSpPr>
              <a:spLocks noChangeShapeType="1"/>
            </p:cNvSpPr>
            <p:nvPr/>
          </p:nvSpPr>
          <p:spPr bwMode="auto">
            <a:xfrm>
              <a:off x="3885" y="2519"/>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7" name="Line 229">
              <a:extLst>
                <a:ext uri="{FF2B5EF4-FFF2-40B4-BE49-F238E27FC236}">
                  <a16:creationId xmlns:a16="http://schemas.microsoft.com/office/drawing/2014/main" id="{74830FCA-5B64-C0AC-98CC-51A22209FDF8}"/>
                </a:ext>
              </a:extLst>
            </p:cNvPr>
            <p:cNvSpPr>
              <a:spLocks noChangeShapeType="1"/>
            </p:cNvSpPr>
            <p:nvPr/>
          </p:nvSpPr>
          <p:spPr bwMode="auto">
            <a:xfrm>
              <a:off x="3909" y="2553"/>
              <a:ext cx="6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8" name="Line 230">
              <a:extLst>
                <a:ext uri="{FF2B5EF4-FFF2-40B4-BE49-F238E27FC236}">
                  <a16:creationId xmlns:a16="http://schemas.microsoft.com/office/drawing/2014/main" id="{D3C92F78-06A6-343A-5009-9E08E6827D9E}"/>
                </a:ext>
              </a:extLst>
            </p:cNvPr>
            <p:cNvSpPr>
              <a:spLocks noChangeShapeType="1"/>
            </p:cNvSpPr>
            <p:nvPr/>
          </p:nvSpPr>
          <p:spPr bwMode="auto">
            <a:xfrm>
              <a:off x="3927" y="2588"/>
              <a:ext cx="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89" name="Line 231">
              <a:extLst>
                <a:ext uri="{FF2B5EF4-FFF2-40B4-BE49-F238E27FC236}">
                  <a16:creationId xmlns:a16="http://schemas.microsoft.com/office/drawing/2014/main" id="{B1F1228B-E327-5A6B-BC1C-F4E42E75B9F8}"/>
                </a:ext>
              </a:extLst>
            </p:cNvPr>
            <p:cNvSpPr>
              <a:spLocks noChangeShapeType="1"/>
            </p:cNvSpPr>
            <p:nvPr/>
          </p:nvSpPr>
          <p:spPr bwMode="auto">
            <a:xfrm flipV="1">
              <a:off x="3333" y="2406"/>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0" name="Line 232">
              <a:extLst>
                <a:ext uri="{FF2B5EF4-FFF2-40B4-BE49-F238E27FC236}">
                  <a16:creationId xmlns:a16="http://schemas.microsoft.com/office/drawing/2014/main" id="{BCD73797-0A08-4736-3EFF-B0F000A599AC}"/>
                </a:ext>
              </a:extLst>
            </p:cNvPr>
            <p:cNvSpPr>
              <a:spLocks noChangeShapeType="1"/>
            </p:cNvSpPr>
            <p:nvPr/>
          </p:nvSpPr>
          <p:spPr bwMode="auto">
            <a:xfrm>
              <a:off x="3274" y="2533"/>
              <a:ext cx="11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1" name="Line 233">
              <a:extLst>
                <a:ext uri="{FF2B5EF4-FFF2-40B4-BE49-F238E27FC236}">
                  <a16:creationId xmlns:a16="http://schemas.microsoft.com/office/drawing/2014/main" id="{CC5C3CD0-3411-3320-0389-C104E33D2466}"/>
                </a:ext>
              </a:extLst>
            </p:cNvPr>
            <p:cNvSpPr>
              <a:spLocks noChangeShapeType="1"/>
            </p:cNvSpPr>
            <p:nvPr/>
          </p:nvSpPr>
          <p:spPr bwMode="auto">
            <a:xfrm>
              <a:off x="3298" y="2567"/>
              <a:ext cx="7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2" name="Line 234">
              <a:extLst>
                <a:ext uri="{FF2B5EF4-FFF2-40B4-BE49-F238E27FC236}">
                  <a16:creationId xmlns:a16="http://schemas.microsoft.com/office/drawing/2014/main" id="{A44F3146-9E1A-B321-1E74-61215FE7899B}"/>
                </a:ext>
              </a:extLst>
            </p:cNvPr>
            <p:cNvSpPr>
              <a:spLocks noChangeShapeType="1"/>
            </p:cNvSpPr>
            <p:nvPr/>
          </p:nvSpPr>
          <p:spPr bwMode="auto">
            <a:xfrm>
              <a:off x="3317" y="2602"/>
              <a:ext cx="3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3" name="Line 235">
              <a:extLst>
                <a:ext uri="{FF2B5EF4-FFF2-40B4-BE49-F238E27FC236}">
                  <a16:creationId xmlns:a16="http://schemas.microsoft.com/office/drawing/2014/main" id="{641B5F9D-E08F-A065-5B03-134272B554BC}"/>
                </a:ext>
              </a:extLst>
            </p:cNvPr>
            <p:cNvSpPr>
              <a:spLocks noChangeShapeType="1"/>
            </p:cNvSpPr>
            <p:nvPr/>
          </p:nvSpPr>
          <p:spPr bwMode="auto">
            <a:xfrm flipV="1">
              <a:off x="3333" y="2406"/>
              <a:ext cx="1" cy="1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4" name="Line 236">
              <a:extLst>
                <a:ext uri="{FF2B5EF4-FFF2-40B4-BE49-F238E27FC236}">
                  <a16:creationId xmlns:a16="http://schemas.microsoft.com/office/drawing/2014/main" id="{1469F4FD-02C1-3F5D-5E02-C8FC97A18CC3}"/>
                </a:ext>
              </a:extLst>
            </p:cNvPr>
            <p:cNvSpPr>
              <a:spLocks noChangeShapeType="1"/>
            </p:cNvSpPr>
            <p:nvPr/>
          </p:nvSpPr>
          <p:spPr bwMode="auto">
            <a:xfrm>
              <a:off x="3274" y="2533"/>
              <a:ext cx="11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5" name="Line 237">
              <a:extLst>
                <a:ext uri="{FF2B5EF4-FFF2-40B4-BE49-F238E27FC236}">
                  <a16:creationId xmlns:a16="http://schemas.microsoft.com/office/drawing/2014/main" id="{D19A616E-D908-A260-E595-A75B4402E856}"/>
                </a:ext>
              </a:extLst>
            </p:cNvPr>
            <p:cNvSpPr>
              <a:spLocks noChangeShapeType="1"/>
            </p:cNvSpPr>
            <p:nvPr/>
          </p:nvSpPr>
          <p:spPr bwMode="auto">
            <a:xfrm>
              <a:off x="3298" y="2567"/>
              <a:ext cx="7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6" name="Line 238">
              <a:extLst>
                <a:ext uri="{FF2B5EF4-FFF2-40B4-BE49-F238E27FC236}">
                  <a16:creationId xmlns:a16="http://schemas.microsoft.com/office/drawing/2014/main" id="{3BD2E6E7-5427-F9F7-EAF2-79ACCE6A42A4}"/>
                </a:ext>
              </a:extLst>
            </p:cNvPr>
            <p:cNvSpPr>
              <a:spLocks noChangeShapeType="1"/>
            </p:cNvSpPr>
            <p:nvPr/>
          </p:nvSpPr>
          <p:spPr bwMode="auto">
            <a:xfrm>
              <a:off x="3317" y="2602"/>
              <a:ext cx="3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7" name="Line 240">
              <a:extLst>
                <a:ext uri="{FF2B5EF4-FFF2-40B4-BE49-F238E27FC236}">
                  <a16:creationId xmlns:a16="http://schemas.microsoft.com/office/drawing/2014/main" id="{82E38264-479B-CBA2-141E-7C44E3D49966}"/>
                </a:ext>
              </a:extLst>
            </p:cNvPr>
            <p:cNvSpPr>
              <a:spLocks noChangeShapeType="1"/>
            </p:cNvSpPr>
            <p:nvPr/>
          </p:nvSpPr>
          <p:spPr bwMode="auto">
            <a:xfrm flipV="1">
              <a:off x="3947" y="2003"/>
              <a:ext cx="1" cy="1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8" name="Line 241">
              <a:extLst>
                <a:ext uri="{FF2B5EF4-FFF2-40B4-BE49-F238E27FC236}">
                  <a16:creationId xmlns:a16="http://schemas.microsoft.com/office/drawing/2014/main" id="{DC93AD86-6635-E97A-5A46-EA7E076E7A18}"/>
                </a:ext>
              </a:extLst>
            </p:cNvPr>
            <p:cNvSpPr>
              <a:spLocks noChangeShapeType="1"/>
            </p:cNvSpPr>
            <p:nvPr/>
          </p:nvSpPr>
          <p:spPr bwMode="auto">
            <a:xfrm flipV="1">
              <a:off x="4230" y="1995"/>
              <a:ext cx="1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99" name="Line 245">
              <a:extLst>
                <a:ext uri="{FF2B5EF4-FFF2-40B4-BE49-F238E27FC236}">
                  <a16:creationId xmlns:a16="http://schemas.microsoft.com/office/drawing/2014/main" id="{2D069494-3094-C5F2-C32C-D40E92B886BD}"/>
                </a:ext>
              </a:extLst>
            </p:cNvPr>
            <p:cNvSpPr>
              <a:spLocks noChangeShapeType="1"/>
            </p:cNvSpPr>
            <p:nvPr/>
          </p:nvSpPr>
          <p:spPr bwMode="auto">
            <a:xfrm>
              <a:off x="5003" y="3162"/>
              <a:ext cx="27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0" name="Line 246">
              <a:extLst>
                <a:ext uri="{FF2B5EF4-FFF2-40B4-BE49-F238E27FC236}">
                  <a16:creationId xmlns:a16="http://schemas.microsoft.com/office/drawing/2014/main" id="{87077915-3B0F-FAFB-3924-184DC56A9C87}"/>
                </a:ext>
              </a:extLst>
            </p:cNvPr>
            <p:cNvSpPr>
              <a:spLocks noChangeShapeType="1"/>
            </p:cNvSpPr>
            <p:nvPr/>
          </p:nvSpPr>
          <p:spPr bwMode="auto">
            <a:xfrm flipV="1">
              <a:off x="3334" y="1484"/>
              <a:ext cx="1" cy="17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1" name="Line 247">
              <a:extLst>
                <a:ext uri="{FF2B5EF4-FFF2-40B4-BE49-F238E27FC236}">
                  <a16:creationId xmlns:a16="http://schemas.microsoft.com/office/drawing/2014/main" id="{7F8CBFE8-AE19-2AB9-B8A6-40372918539A}"/>
                </a:ext>
              </a:extLst>
            </p:cNvPr>
            <p:cNvSpPr>
              <a:spLocks noChangeShapeType="1"/>
            </p:cNvSpPr>
            <p:nvPr/>
          </p:nvSpPr>
          <p:spPr bwMode="auto">
            <a:xfrm>
              <a:off x="3249" y="1632"/>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2" name="Line 248">
              <a:extLst>
                <a:ext uri="{FF2B5EF4-FFF2-40B4-BE49-F238E27FC236}">
                  <a16:creationId xmlns:a16="http://schemas.microsoft.com/office/drawing/2014/main" id="{6C6EE02A-F47E-B068-4526-3269419E9F50}"/>
                </a:ext>
              </a:extLst>
            </p:cNvPr>
            <p:cNvSpPr>
              <a:spLocks noChangeShapeType="1"/>
            </p:cNvSpPr>
            <p:nvPr/>
          </p:nvSpPr>
          <p:spPr bwMode="auto">
            <a:xfrm>
              <a:off x="3210" y="1672"/>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3" name="Line 249">
              <a:extLst>
                <a:ext uri="{FF2B5EF4-FFF2-40B4-BE49-F238E27FC236}">
                  <a16:creationId xmlns:a16="http://schemas.microsoft.com/office/drawing/2014/main" id="{C1260EC6-23D4-7D12-90E3-DD562EA0D8FF}"/>
                </a:ext>
              </a:extLst>
            </p:cNvPr>
            <p:cNvSpPr>
              <a:spLocks noChangeShapeType="1"/>
            </p:cNvSpPr>
            <p:nvPr/>
          </p:nvSpPr>
          <p:spPr bwMode="auto">
            <a:xfrm flipH="1">
              <a:off x="3109" y="1733"/>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4" name="Line 255">
              <a:extLst>
                <a:ext uri="{FF2B5EF4-FFF2-40B4-BE49-F238E27FC236}">
                  <a16:creationId xmlns:a16="http://schemas.microsoft.com/office/drawing/2014/main" id="{FC18BD35-AD0D-A3F5-B62F-F5443FB39814}"/>
                </a:ext>
              </a:extLst>
            </p:cNvPr>
            <p:cNvSpPr>
              <a:spLocks noChangeShapeType="1"/>
            </p:cNvSpPr>
            <p:nvPr/>
          </p:nvSpPr>
          <p:spPr bwMode="auto">
            <a:xfrm>
              <a:off x="3249" y="1632"/>
              <a:ext cx="1" cy="194"/>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5" name="Line 256">
              <a:extLst>
                <a:ext uri="{FF2B5EF4-FFF2-40B4-BE49-F238E27FC236}">
                  <a16:creationId xmlns:a16="http://schemas.microsoft.com/office/drawing/2014/main" id="{3F0753D0-DBEE-EC9E-575F-FBBDB371261C}"/>
                </a:ext>
              </a:extLst>
            </p:cNvPr>
            <p:cNvSpPr>
              <a:spLocks noChangeShapeType="1"/>
            </p:cNvSpPr>
            <p:nvPr/>
          </p:nvSpPr>
          <p:spPr bwMode="auto">
            <a:xfrm>
              <a:off x="3210" y="1672"/>
              <a:ext cx="1" cy="12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6" name="Line 257">
              <a:extLst>
                <a:ext uri="{FF2B5EF4-FFF2-40B4-BE49-F238E27FC236}">
                  <a16:creationId xmlns:a16="http://schemas.microsoft.com/office/drawing/2014/main" id="{236A7E9B-32AF-3696-960A-0AF2E2A872E7}"/>
                </a:ext>
              </a:extLst>
            </p:cNvPr>
            <p:cNvSpPr>
              <a:spLocks noChangeShapeType="1"/>
            </p:cNvSpPr>
            <p:nvPr/>
          </p:nvSpPr>
          <p:spPr bwMode="auto">
            <a:xfrm flipH="1">
              <a:off x="3109" y="1733"/>
              <a:ext cx="1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7" name="Freeform 258">
              <a:extLst>
                <a:ext uri="{FF2B5EF4-FFF2-40B4-BE49-F238E27FC236}">
                  <a16:creationId xmlns:a16="http://schemas.microsoft.com/office/drawing/2014/main" id="{8A92E23E-AC1D-061C-932B-2033BF44032B}"/>
                </a:ext>
              </a:extLst>
            </p:cNvPr>
            <p:cNvSpPr>
              <a:spLocks noEditPoints="1"/>
            </p:cNvSpPr>
            <p:nvPr/>
          </p:nvSpPr>
          <p:spPr bwMode="auto">
            <a:xfrm>
              <a:off x="3256" y="1638"/>
              <a:ext cx="84" cy="53"/>
            </a:xfrm>
            <a:custGeom>
              <a:avLst/>
              <a:gdLst>
                <a:gd name="T0" fmla="*/ 84 w 84"/>
                <a:gd name="T1" fmla="*/ 35 h 53"/>
                <a:gd name="T2" fmla="*/ 26 w 84"/>
                <a:gd name="T3" fmla="*/ 35 h 53"/>
                <a:gd name="T4" fmla="*/ 26 w 84"/>
                <a:gd name="T5" fmla="*/ 18 h 53"/>
                <a:gd name="T6" fmla="*/ 84 w 84"/>
                <a:gd name="T7" fmla="*/ 18 h 53"/>
                <a:gd name="T8" fmla="*/ 84 w 84"/>
                <a:gd name="T9" fmla="*/ 35 h 53"/>
                <a:gd name="T10" fmla="*/ 35 w 84"/>
                <a:gd name="T11" fmla="*/ 53 h 53"/>
                <a:gd name="T12" fmla="*/ 0 w 84"/>
                <a:gd name="T13" fmla="*/ 27 h 53"/>
                <a:gd name="T14" fmla="*/ 35 w 84"/>
                <a:gd name="T15" fmla="*/ 0 h 53"/>
                <a:gd name="T16" fmla="*/ 35 w 84"/>
                <a:gd name="T17" fmla="*/ 53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53"/>
                <a:gd name="T29" fmla="*/ 84 w 84"/>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53">
                  <a:moveTo>
                    <a:pt x="84" y="35"/>
                  </a:moveTo>
                  <a:lnTo>
                    <a:pt x="26" y="35"/>
                  </a:lnTo>
                  <a:lnTo>
                    <a:pt x="26" y="18"/>
                  </a:lnTo>
                  <a:lnTo>
                    <a:pt x="84" y="18"/>
                  </a:lnTo>
                  <a:lnTo>
                    <a:pt x="84" y="35"/>
                  </a:lnTo>
                  <a:close/>
                  <a:moveTo>
                    <a:pt x="35" y="53"/>
                  </a:moveTo>
                  <a:lnTo>
                    <a:pt x="0" y="27"/>
                  </a:lnTo>
                  <a:lnTo>
                    <a:pt x="35" y="0"/>
                  </a:lnTo>
                  <a:lnTo>
                    <a:pt x="35" y="53"/>
                  </a:lnTo>
                  <a:close/>
                </a:path>
              </a:pathLst>
            </a:custGeom>
            <a:solidFill>
              <a:srgbClr val="000000"/>
            </a:solidFill>
            <a:ln w="1588">
              <a:solidFill>
                <a:srgbClr val="000000"/>
              </a:solidFill>
              <a:bevel/>
              <a:headEnd/>
              <a:tailEnd/>
            </a:ln>
          </p:spPr>
          <p:txBody>
            <a:bodyPr/>
            <a:lstStyle/>
            <a:p>
              <a:endParaRPr lang="en-US"/>
            </a:p>
          </p:txBody>
        </p:sp>
        <p:sp>
          <p:nvSpPr>
            <p:cNvPr id="211108" name="Line 261">
              <a:extLst>
                <a:ext uri="{FF2B5EF4-FFF2-40B4-BE49-F238E27FC236}">
                  <a16:creationId xmlns:a16="http://schemas.microsoft.com/office/drawing/2014/main" id="{614CE288-7E58-81BC-96C3-28296439CB7D}"/>
                </a:ext>
              </a:extLst>
            </p:cNvPr>
            <p:cNvSpPr>
              <a:spLocks noChangeShapeType="1"/>
            </p:cNvSpPr>
            <p:nvPr/>
          </p:nvSpPr>
          <p:spPr bwMode="auto">
            <a:xfrm>
              <a:off x="3251" y="1795"/>
              <a:ext cx="8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09" name="Line 265">
              <a:extLst>
                <a:ext uri="{FF2B5EF4-FFF2-40B4-BE49-F238E27FC236}">
                  <a16:creationId xmlns:a16="http://schemas.microsoft.com/office/drawing/2014/main" id="{125FA0F7-4AA8-5619-F48B-65030052FA42}"/>
                </a:ext>
              </a:extLst>
            </p:cNvPr>
            <p:cNvSpPr>
              <a:spLocks noChangeShapeType="1"/>
            </p:cNvSpPr>
            <p:nvPr/>
          </p:nvSpPr>
          <p:spPr bwMode="auto">
            <a:xfrm flipH="1">
              <a:off x="2990" y="1999"/>
              <a:ext cx="12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10" name="Rectangle 266">
              <a:extLst>
                <a:ext uri="{FF2B5EF4-FFF2-40B4-BE49-F238E27FC236}">
                  <a16:creationId xmlns:a16="http://schemas.microsoft.com/office/drawing/2014/main" id="{E04EAFEC-5106-8B4E-3237-A2336E180A92}"/>
                </a:ext>
              </a:extLst>
            </p:cNvPr>
            <p:cNvSpPr>
              <a:spLocks noChangeArrowheads="1"/>
            </p:cNvSpPr>
            <p:nvPr/>
          </p:nvSpPr>
          <p:spPr bwMode="auto">
            <a:xfrm>
              <a:off x="2850" y="2978"/>
              <a:ext cx="21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V</a:t>
              </a:r>
              <a:r>
                <a:rPr lang="en-US" altLang="en-US" sz="1600" b="1" i="0" baseline="-25000">
                  <a:solidFill>
                    <a:srgbClr val="000000"/>
                  </a:solidFill>
                  <a:ea typeface="굴림" panose="020B0600000101010101" pitchFamily="34" charset="-127"/>
                </a:rPr>
                <a:t>DD</a:t>
              </a:r>
              <a:endParaRPr lang="en-US" altLang="en-US" sz="2000" b="1" i="0">
                <a:ea typeface="굴림" panose="020B0600000101010101" pitchFamily="34" charset="-127"/>
              </a:endParaRPr>
            </a:p>
          </p:txBody>
        </p:sp>
        <p:sp>
          <p:nvSpPr>
            <p:cNvPr id="211111" name="Rectangle 267">
              <a:extLst>
                <a:ext uri="{FF2B5EF4-FFF2-40B4-BE49-F238E27FC236}">
                  <a16:creationId xmlns:a16="http://schemas.microsoft.com/office/drawing/2014/main" id="{E14C37D2-3B62-F85E-0EAA-0B81AF2EC1ED}"/>
                </a:ext>
              </a:extLst>
            </p:cNvPr>
            <p:cNvSpPr>
              <a:spLocks noChangeArrowheads="1"/>
            </p:cNvSpPr>
            <p:nvPr/>
          </p:nvSpPr>
          <p:spPr bwMode="auto">
            <a:xfrm>
              <a:off x="4016" y="1553"/>
              <a:ext cx="2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Ф</a:t>
              </a:r>
              <a:r>
                <a:rPr lang="en-US" altLang="en-US" sz="1600" b="1" i="0" baseline="-25000">
                  <a:solidFill>
                    <a:srgbClr val="000000"/>
                  </a:solidFill>
                  <a:ea typeface="굴림" panose="020B0600000101010101" pitchFamily="34" charset="-127"/>
                </a:rPr>
                <a:t>SC1</a:t>
              </a:r>
              <a:endParaRPr lang="en-US" altLang="en-US" sz="2000" b="1" i="0">
                <a:ea typeface="굴림" panose="020B0600000101010101" pitchFamily="34" charset="-127"/>
              </a:endParaRPr>
            </a:p>
          </p:txBody>
        </p:sp>
        <p:sp>
          <p:nvSpPr>
            <p:cNvPr id="211112" name="Rectangle 268">
              <a:extLst>
                <a:ext uri="{FF2B5EF4-FFF2-40B4-BE49-F238E27FC236}">
                  <a16:creationId xmlns:a16="http://schemas.microsoft.com/office/drawing/2014/main" id="{B07092E0-0116-2FC4-D21A-C49DEBABD374}"/>
                </a:ext>
              </a:extLst>
            </p:cNvPr>
            <p:cNvSpPr>
              <a:spLocks noChangeArrowheads="1"/>
            </p:cNvSpPr>
            <p:nvPr/>
          </p:nvSpPr>
          <p:spPr bwMode="auto">
            <a:xfrm>
              <a:off x="4701" y="2489"/>
              <a:ext cx="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C</a:t>
              </a:r>
              <a:endParaRPr lang="en-US" altLang="en-US" sz="2000" b="1" i="0">
                <a:ea typeface="굴림" panose="020B0600000101010101" pitchFamily="34" charset="-127"/>
              </a:endParaRPr>
            </a:p>
          </p:txBody>
        </p:sp>
        <p:sp>
          <p:nvSpPr>
            <p:cNvPr id="211113" name="Rectangle 269">
              <a:extLst>
                <a:ext uri="{FF2B5EF4-FFF2-40B4-BE49-F238E27FC236}">
                  <a16:creationId xmlns:a16="http://schemas.microsoft.com/office/drawing/2014/main" id="{0FFA4E38-BB52-E951-B678-BBDCB54BB01E}"/>
                </a:ext>
              </a:extLst>
            </p:cNvPr>
            <p:cNvSpPr>
              <a:spLocks noChangeArrowheads="1"/>
            </p:cNvSpPr>
            <p:nvPr/>
          </p:nvSpPr>
          <p:spPr bwMode="auto">
            <a:xfrm>
              <a:off x="3334" y="2805"/>
              <a:ext cx="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R</a:t>
              </a:r>
              <a:endParaRPr lang="en-US" altLang="en-US" sz="2000" b="1" i="0">
                <a:ea typeface="굴림" panose="020B0600000101010101" pitchFamily="34" charset="-127"/>
              </a:endParaRPr>
            </a:p>
          </p:txBody>
        </p:sp>
        <p:sp>
          <p:nvSpPr>
            <p:cNvPr id="211114" name="Rectangle 270">
              <a:extLst>
                <a:ext uri="{FF2B5EF4-FFF2-40B4-BE49-F238E27FC236}">
                  <a16:creationId xmlns:a16="http://schemas.microsoft.com/office/drawing/2014/main" id="{35ABF745-7D31-F4CE-1204-624462FD5489}"/>
                </a:ext>
              </a:extLst>
            </p:cNvPr>
            <p:cNvSpPr>
              <a:spLocks noChangeArrowheads="1"/>
            </p:cNvSpPr>
            <p:nvPr/>
          </p:nvSpPr>
          <p:spPr bwMode="auto">
            <a:xfrm>
              <a:off x="4003" y="2660"/>
              <a:ext cx="10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Ф</a:t>
              </a:r>
              <a:endParaRPr lang="en-US" altLang="en-US" sz="2000" b="1" i="0">
                <a:ea typeface="굴림" panose="020B0600000101010101" pitchFamily="34" charset="-127"/>
              </a:endParaRPr>
            </a:p>
          </p:txBody>
        </p:sp>
        <p:sp>
          <p:nvSpPr>
            <p:cNvPr id="211115" name="Line 271">
              <a:extLst>
                <a:ext uri="{FF2B5EF4-FFF2-40B4-BE49-F238E27FC236}">
                  <a16:creationId xmlns:a16="http://schemas.microsoft.com/office/drawing/2014/main" id="{9C917CCB-0086-16E1-B0A8-42B14D726A6D}"/>
                </a:ext>
              </a:extLst>
            </p:cNvPr>
            <p:cNvSpPr>
              <a:spLocks noChangeShapeType="1"/>
            </p:cNvSpPr>
            <p:nvPr/>
          </p:nvSpPr>
          <p:spPr bwMode="auto">
            <a:xfrm>
              <a:off x="4477" y="3249"/>
              <a:ext cx="1" cy="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1116" name="Group 272">
              <a:extLst>
                <a:ext uri="{FF2B5EF4-FFF2-40B4-BE49-F238E27FC236}">
                  <a16:creationId xmlns:a16="http://schemas.microsoft.com/office/drawing/2014/main" id="{82D199A3-6027-8B9E-44BB-2906FA027E57}"/>
                </a:ext>
              </a:extLst>
            </p:cNvPr>
            <p:cNvGrpSpPr>
              <a:grpSpLocks/>
            </p:cNvGrpSpPr>
            <p:nvPr/>
          </p:nvGrpSpPr>
          <p:grpSpPr bwMode="auto">
            <a:xfrm>
              <a:off x="3096" y="1977"/>
              <a:ext cx="42" cy="42"/>
              <a:chOff x="3096" y="1977"/>
              <a:chExt cx="42" cy="42"/>
            </a:xfrm>
          </p:grpSpPr>
          <p:sp>
            <p:nvSpPr>
              <p:cNvPr id="211137" name="Oval 273">
                <a:extLst>
                  <a:ext uri="{FF2B5EF4-FFF2-40B4-BE49-F238E27FC236}">
                    <a16:creationId xmlns:a16="http://schemas.microsoft.com/office/drawing/2014/main" id="{078B3423-A9B8-B638-4339-DCFB9A0C6E50}"/>
                  </a:ext>
                </a:extLst>
              </p:cNvPr>
              <p:cNvSpPr>
                <a:spLocks noChangeArrowheads="1"/>
              </p:cNvSpPr>
              <p:nvPr/>
            </p:nvSpPr>
            <p:spPr bwMode="auto">
              <a:xfrm>
                <a:off x="3096" y="1977"/>
                <a:ext cx="42" cy="42"/>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38" name="Oval 274">
                <a:extLst>
                  <a:ext uri="{FF2B5EF4-FFF2-40B4-BE49-F238E27FC236}">
                    <a16:creationId xmlns:a16="http://schemas.microsoft.com/office/drawing/2014/main" id="{1F32C082-D51A-EE22-CC09-4F83A0A9C638}"/>
                  </a:ext>
                </a:extLst>
              </p:cNvPr>
              <p:cNvSpPr>
                <a:spLocks noChangeArrowheads="1"/>
              </p:cNvSpPr>
              <p:nvPr/>
            </p:nvSpPr>
            <p:spPr bwMode="auto">
              <a:xfrm>
                <a:off x="3096" y="1977"/>
                <a:ext cx="42" cy="4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1117" name="Group 275">
              <a:extLst>
                <a:ext uri="{FF2B5EF4-FFF2-40B4-BE49-F238E27FC236}">
                  <a16:creationId xmlns:a16="http://schemas.microsoft.com/office/drawing/2014/main" id="{C5688EFB-5878-E889-4965-C8BA8D51DD37}"/>
                </a:ext>
              </a:extLst>
            </p:cNvPr>
            <p:cNvGrpSpPr>
              <a:grpSpLocks/>
            </p:cNvGrpSpPr>
            <p:nvPr/>
          </p:nvGrpSpPr>
          <p:grpSpPr bwMode="auto">
            <a:xfrm>
              <a:off x="3317" y="1976"/>
              <a:ext cx="42" cy="43"/>
              <a:chOff x="3317" y="1976"/>
              <a:chExt cx="42" cy="43"/>
            </a:xfrm>
          </p:grpSpPr>
          <p:sp>
            <p:nvSpPr>
              <p:cNvPr id="211135" name="Oval 276">
                <a:extLst>
                  <a:ext uri="{FF2B5EF4-FFF2-40B4-BE49-F238E27FC236}">
                    <a16:creationId xmlns:a16="http://schemas.microsoft.com/office/drawing/2014/main" id="{E45ACD54-FE53-53A0-77C9-1C72F0BE4578}"/>
                  </a:ext>
                </a:extLst>
              </p:cNvPr>
              <p:cNvSpPr>
                <a:spLocks noChangeArrowheads="1"/>
              </p:cNvSpPr>
              <p:nvPr/>
            </p:nvSpPr>
            <p:spPr bwMode="auto">
              <a:xfrm>
                <a:off x="3317" y="1976"/>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36" name="Oval 277">
                <a:extLst>
                  <a:ext uri="{FF2B5EF4-FFF2-40B4-BE49-F238E27FC236}">
                    <a16:creationId xmlns:a16="http://schemas.microsoft.com/office/drawing/2014/main" id="{872997A1-C511-BAF7-C36C-F130B96CD99B}"/>
                  </a:ext>
                </a:extLst>
              </p:cNvPr>
              <p:cNvSpPr>
                <a:spLocks noChangeArrowheads="1"/>
              </p:cNvSpPr>
              <p:nvPr/>
            </p:nvSpPr>
            <p:spPr bwMode="auto">
              <a:xfrm>
                <a:off x="3317" y="1976"/>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1118" name="Group 278">
              <a:extLst>
                <a:ext uri="{FF2B5EF4-FFF2-40B4-BE49-F238E27FC236}">
                  <a16:creationId xmlns:a16="http://schemas.microsoft.com/office/drawing/2014/main" id="{6734C7EE-2A08-6AA7-4AEE-5502888467B9}"/>
                </a:ext>
              </a:extLst>
            </p:cNvPr>
            <p:cNvGrpSpPr>
              <a:grpSpLocks/>
            </p:cNvGrpSpPr>
            <p:nvPr/>
          </p:nvGrpSpPr>
          <p:grpSpPr bwMode="auto">
            <a:xfrm>
              <a:off x="3925" y="1978"/>
              <a:ext cx="43" cy="42"/>
              <a:chOff x="3925" y="1978"/>
              <a:chExt cx="43" cy="42"/>
            </a:xfrm>
          </p:grpSpPr>
          <p:sp>
            <p:nvSpPr>
              <p:cNvPr id="211133" name="Oval 279">
                <a:extLst>
                  <a:ext uri="{FF2B5EF4-FFF2-40B4-BE49-F238E27FC236}">
                    <a16:creationId xmlns:a16="http://schemas.microsoft.com/office/drawing/2014/main" id="{62836C5A-195A-75B9-ECB9-0100B0357538}"/>
                  </a:ext>
                </a:extLst>
              </p:cNvPr>
              <p:cNvSpPr>
                <a:spLocks noChangeArrowheads="1"/>
              </p:cNvSpPr>
              <p:nvPr/>
            </p:nvSpPr>
            <p:spPr bwMode="auto">
              <a:xfrm>
                <a:off x="3925" y="1978"/>
                <a:ext cx="43" cy="42"/>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34" name="Oval 280">
                <a:extLst>
                  <a:ext uri="{FF2B5EF4-FFF2-40B4-BE49-F238E27FC236}">
                    <a16:creationId xmlns:a16="http://schemas.microsoft.com/office/drawing/2014/main" id="{E878C3C2-D4D4-3E7E-1994-99FC6245D931}"/>
                  </a:ext>
                </a:extLst>
              </p:cNvPr>
              <p:cNvSpPr>
                <a:spLocks noChangeArrowheads="1"/>
              </p:cNvSpPr>
              <p:nvPr/>
            </p:nvSpPr>
            <p:spPr bwMode="auto">
              <a:xfrm>
                <a:off x="3925" y="1978"/>
                <a:ext cx="43" cy="4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1119" name="Group 281">
              <a:extLst>
                <a:ext uri="{FF2B5EF4-FFF2-40B4-BE49-F238E27FC236}">
                  <a16:creationId xmlns:a16="http://schemas.microsoft.com/office/drawing/2014/main" id="{7FBDD8B5-FD0C-F482-73CC-A8E79B998C9A}"/>
                </a:ext>
              </a:extLst>
            </p:cNvPr>
            <p:cNvGrpSpPr>
              <a:grpSpLocks/>
            </p:cNvGrpSpPr>
            <p:nvPr/>
          </p:nvGrpSpPr>
          <p:grpSpPr bwMode="auto">
            <a:xfrm>
              <a:off x="4335" y="3040"/>
              <a:ext cx="42" cy="43"/>
              <a:chOff x="4335" y="3040"/>
              <a:chExt cx="42" cy="43"/>
            </a:xfrm>
          </p:grpSpPr>
          <p:sp>
            <p:nvSpPr>
              <p:cNvPr id="211131" name="Oval 282">
                <a:extLst>
                  <a:ext uri="{FF2B5EF4-FFF2-40B4-BE49-F238E27FC236}">
                    <a16:creationId xmlns:a16="http://schemas.microsoft.com/office/drawing/2014/main" id="{B82CB062-C968-DBE6-2C7E-C8DC0786CFEC}"/>
                  </a:ext>
                </a:extLst>
              </p:cNvPr>
              <p:cNvSpPr>
                <a:spLocks noChangeArrowheads="1"/>
              </p:cNvSpPr>
              <p:nvPr/>
            </p:nvSpPr>
            <p:spPr bwMode="auto">
              <a:xfrm>
                <a:off x="4335" y="3040"/>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32" name="Oval 283">
                <a:extLst>
                  <a:ext uri="{FF2B5EF4-FFF2-40B4-BE49-F238E27FC236}">
                    <a16:creationId xmlns:a16="http://schemas.microsoft.com/office/drawing/2014/main" id="{F5C7A771-3012-9706-2EE8-C45E0DA7DEFA}"/>
                  </a:ext>
                </a:extLst>
              </p:cNvPr>
              <p:cNvSpPr>
                <a:spLocks noChangeArrowheads="1"/>
              </p:cNvSpPr>
              <p:nvPr/>
            </p:nvSpPr>
            <p:spPr bwMode="auto">
              <a:xfrm>
                <a:off x="4335" y="3040"/>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1120" name="Group 284">
              <a:extLst>
                <a:ext uri="{FF2B5EF4-FFF2-40B4-BE49-F238E27FC236}">
                  <a16:creationId xmlns:a16="http://schemas.microsoft.com/office/drawing/2014/main" id="{B787B196-7BE3-CFE2-0685-CA6455B50801}"/>
                </a:ext>
              </a:extLst>
            </p:cNvPr>
            <p:cNvGrpSpPr>
              <a:grpSpLocks/>
            </p:cNvGrpSpPr>
            <p:nvPr/>
          </p:nvGrpSpPr>
          <p:grpSpPr bwMode="auto">
            <a:xfrm>
              <a:off x="4452" y="3041"/>
              <a:ext cx="42" cy="43"/>
              <a:chOff x="4452" y="3041"/>
              <a:chExt cx="42" cy="43"/>
            </a:xfrm>
          </p:grpSpPr>
          <p:sp>
            <p:nvSpPr>
              <p:cNvPr id="211129" name="Oval 285">
                <a:extLst>
                  <a:ext uri="{FF2B5EF4-FFF2-40B4-BE49-F238E27FC236}">
                    <a16:creationId xmlns:a16="http://schemas.microsoft.com/office/drawing/2014/main" id="{061CF340-FB17-6821-9EAB-072AFBE39965}"/>
                  </a:ext>
                </a:extLst>
              </p:cNvPr>
              <p:cNvSpPr>
                <a:spLocks noChangeArrowheads="1"/>
              </p:cNvSpPr>
              <p:nvPr/>
            </p:nvSpPr>
            <p:spPr bwMode="auto">
              <a:xfrm>
                <a:off x="4452" y="3041"/>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30" name="Oval 286">
                <a:extLst>
                  <a:ext uri="{FF2B5EF4-FFF2-40B4-BE49-F238E27FC236}">
                    <a16:creationId xmlns:a16="http://schemas.microsoft.com/office/drawing/2014/main" id="{FE05EA0B-ED01-F20A-F14F-01D5A402008C}"/>
                  </a:ext>
                </a:extLst>
              </p:cNvPr>
              <p:cNvSpPr>
                <a:spLocks noChangeArrowheads="1"/>
              </p:cNvSpPr>
              <p:nvPr/>
            </p:nvSpPr>
            <p:spPr bwMode="auto">
              <a:xfrm>
                <a:off x="4452" y="3041"/>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grpSp>
          <p:nvGrpSpPr>
            <p:cNvPr id="211121" name="Group 287">
              <a:extLst>
                <a:ext uri="{FF2B5EF4-FFF2-40B4-BE49-F238E27FC236}">
                  <a16:creationId xmlns:a16="http://schemas.microsoft.com/office/drawing/2014/main" id="{3AACBC5A-EE26-FDDE-FBCC-DC7217A8E091}"/>
                </a:ext>
              </a:extLst>
            </p:cNvPr>
            <p:cNvGrpSpPr>
              <a:grpSpLocks/>
            </p:cNvGrpSpPr>
            <p:nvPr/>
          </p:nvGrpSpPr>
          <p:grpSpPr bwMode="auto">
            <a:xfrm>
              <a:off x="5024" y="3139"/>
              <a:ext cx="42" cy="43"/>
              <a:chOff x="5024" y="3139"/>
              <a:chExt cx="42" cy="43"/>
            </a:xfrm>
          </p:grpSpPr>
          <p:sp>
            <p:nvSpPr>
              <p:cNvPr id="211127" name="Oval 288">
                <a:extLst>
                  <a:ext uri="{FF2B5EF4-FFF2-40B4-BE49-F238E27FC236}">
                    <a16:creationId xmlns:a16="http://schemas.microsoft.com/office/drawing/2014/main" id="{6B09B4D8-E56C-1691-8CBC-02D68B2AD7C3}"/>
                  </a:ext>
                </a:extLst>
              </p:cNvPr>
              <p:cNvSpPr>
                <a:spLocks noChangeArrowheads="1"/>
              </p:cNvSpPr>
              <p:nvPr/>
            </p:nvSpPr>
            <p:spPr bwMode="auto">
              <a:xfrm>
                <a:off x="5024" y="3139"/>
                <a:ext cx="42" cy="43"/>
              </a:xfrm>
              <a:prstGeom prst="ellipse">
                <a:avLst/>
              </a:prstGeom>
              <a:solidFill>
                <a:srgbClr val="000000"/>
              </a:solidFill>
              <a:ln w="0">
                <a:solidFill>
                  <a:srgbClr val="000000"/>
                </a:solidFill>
                <a:round/>
                <a:headEnd/>
                <a:tailEnd/>
              </a:ln>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128" name="Oval 289">
                <a:extLst>
                  <a:ext uri="{FF2B5EF4-FFF2-40B4-BE49-F238E27FC236}">
                    <a16:creationId xmlns:a16="http://schemas.microsoft.com/office/drawing/2014/main" id="{39D55D67-43DF-1E48-7DD8-0BC4ABD03993}"/>
                  </a:ext>
                </a:extLst>
              </p:cNvPr>
              <p:cNvSpPr>
                <a:spLocks noChangeArrowheads="1"/>
              </p:cNvSpPr>
              <p:nvPr/>
            </p:nvSpPr>
            <p:spPr bwMode="auto">
              <a:xfrm>
                <a:off x="5024" y="3139"/>
                <a:ext cx="42" cy="43"/>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sp>
          <p:nvSpPr>
            <p:cNvPr id="211122" name="Rectangle 290">
              <a:extLst>
                <a:ext uri="{FF2B5EF4-FFF2-40B4-BE49-F238E27FC236}">
                  <a16:creationId xmlns:a16="http://schemas.microsoft.com/office/drawing/2014/main" id="{5AB066BC-7964-BACC-0BBF-9F7BBFF7BE9F}"/>
                </a:ext>
              </a:extLst>
            </p:cNvPr>
            <p:cNvSpPr>
              <a:spLocks noChangeArrowheads="1"/>
            </p:cNvSpPr>
            <p:nvPr/>
          </p:nvSpPr>
          <p:spPr bwMode="auto">
            <a:xfrm>
              <a:off x="3433" y="2194"/>
              <a:ext cx="2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Ф</a:t>
              </a:r>
              <a:r>
                <a:rPr lang="en-US" altLang="en-US" sz="1600" b="1" i="0" baseline="-25000">
                  <a:solidFill>
                    <a:srgbClr val="000000"/>
                  </a:solidFill>
                  <a:ea typeface="굴림" panose="020B0600000101010101" pitchFamily="34" charset="-127"/>
                </a:rPr>
                <a:t>SC2</a:t>
              </a:r>
              <a:endParaRPr lang="en-US" altLang="en-US" sz="2000" b="1" i="0">
                <a:ea typeface="굴림" panose="020B0600000101010101" pitchFamily="34" charset="-127"/>
              </a:endParaRPr>
            </a:p>
          </p:txBody>
        </p:sp>
        <p:sp>
          <p:nvSpPr>
            <p:cNvPr id="211123" name="Rectangle 291">
              <a:extLst>
                <a:ext uri="{FF2B5EF4-FFF2-40B4-BE49-F238E27FC236}">
                  <a16:creationId xmlns:a16="http://schemas.microsoft.com/office/drawing/2014/main" id="{CAAEF9EE-2350-CC3B-3C56-7AA04A71FE85}"/>
                </a:ext>
              </a:extLst>
            </p:cNvPr>
            <p:cNvSpPr>
              <a:spLocks noChangeArrowheads="1"/>
            </p:cNvSpPr>
            <p:nvPr/>
          </p:nvSpPr>
          <p:spPr bwMode="auto">
            <a:xfrm>
              <a:off x="2695" y="1906"/>
              <a:ext cx="2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Ф</a:t>
              </a:r>
              <a:r>
                <a:rPr lang="en-US" altLang="en-US" sz="1600" b="1" i="0" baseline="-25000">
                  <a:solidFill>
                    <a:srgbClr val="000000"/>
                  </a:solidFill>
                  <a:ea typeface="굴림" panose="020B0600000101010101" pitchFamily="34" charset="-127"/>
                </a:rPr>
                <a:t>SC1</a:t>
              </a:r>
              <a:endParaRPr lang="en-US" altLang="en-US" sz="2000" b="1" i="0">
                <a:ea typeface="굴림" panose="020B0600000101010101" pitchFamily="34" charset="-127"/>
              </a:endParaRPr>
            </a:p>
          </p:txBody>
        </p:sp>
        <p:sp>
          <p:nvSpPr>
            <p:cNvPr id="211124" name="Rectangle 292">
              <a:extLst>
                <a:ext uri="{FF2B5EF4-FFF2-40B4-BE49-F238E27FC236}">
                  <a16:creationId xmlns:a16="http://schemas.microsoft.com/office/drawing/2014/main" id="{405D5E0C-B201-BD0D-40FF-6DDAF6731D06}"/>
                </a:ext>
              </a:extLst>
            </p:cNvPr>
            <p:cNvSpPr>
              <a:spLocks noChangeArrowheads="1"/>
            </p:cNvSpPr>
            <p:nvPr/>
          </p:nvSpPr>
          <p:spPr bwMode="auto">
            <a:xfrm>
              <a:off x="3477" y="1696"/>
              <a:ext cx="21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C</a:t>
              </a:r>
              <a:r>
                <a:rPr lang="en-US" altLang="en-US" sz="1600" b="1" i="0" baseline="-25000">
                  <a:solidFill>
                    <a:srgbClr val="000000"/>
                  </a:solidFill>
                  <a:ea typeface="굴림" panose="020B0600000101010101" pitchFamily="34" charset="-127"/>
                </a:rPr>
                <a:t>SC</a:t>
              </a:r>
              <a:endParaRPr lang="en-US" altLang="en-US" sz="2000" b="1" i="0">
                <a:ea typeface="굴림" panose="020B0600000101010101" pitchFamily="34" charset="-127"/>
              </a:endParaRPr>
            </a:p>
          </p:txBody>
        </p:sp>
        <p:sp>
          <p:nvSpPr>
            <p:cNvPr id="211125" name="Rectangle 293">
              <a:extLst>
                <a:ext uri="{FF2B5EF4-FFF2-40B4-BE49-F238E27FC236}">
                  <a16:creationId xmlns:a16="http://schemas.microsoft.com/office/drawing/2014/main" id="{E699B9DC-956E-9C1E-2527-678F7A3533FE}"/>
                </a:ext>
              </a:extLst>
            </p:cNvPr>
            <p:cNvSpPr>
              <a:spLocks noChangeArrowheads="1"/>
            </p:cNvSpPr>
            <p:nvPr/>
          </p:nvSpPr>
          <p:spPr bwMode="auto">
            <a:xfrm>
              <a:off x="3215" y="1261"/>
              <a:ext cx="21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600" b="1" i="0">
                  <a:solidFill>
                    <a:srgbClr val="000000"/>
                  </a:solidFill>
                  <a:ea typeface="굴림" panose="020B0600000101010101" pitchFamily="34" charset="-127"/>
                </a:rPr>
                <a:t>V</a:t>
              </a:r>
              <a:r>
                <a:rPr lang="en-US" altLang="en-US" sz="1600" b="1" i="0" baseline="-25000">
                  <a:solidFill>
                    <a:srgbClr val="000000"/>
                  </a:solidFill>
                  <a:ea typeface="굴림" panose="020B0600000101010101" pitchFamily="34" charset="-127"/>
                </a:rPr>
                <a:t>DD</a:t>
              </a:r>
              <a:endParaRPr lang="en-US" altLang="en-US" sz="2000" b="1" i="0">
                <a:ea typeface="굴림" panose="020B0600000101010101" pitchFamily="34" charset="-127"/>
              </a:endParaRPr>
            </a:p>
          </p:txBody>
        </p:sp>
        <p:sp>
          <p:nvSpPr>
            <p:cNvPr id="211126" name="Freeform 296">
              <a:extLst>
                <a:ext uri="{FF2B5EF4-FFF2-40B4-BE49-F238E27FC236}">
                  <a16:creationId xmlns:a16="http://schemas.microsoft.com/office/drawing/2014/main" id="{5C8D497F-BF09-E9D0-FFFF-01AA38EFD96B}"/>
                </a:ext>
              </a:extLst>
            </p:cNvPr>
            <p:cNvSpPr>
              <a:spLocks noEditPoints="1"/>
            </p:cNvSpPr>
            <p:nvPr/>
          </p:nvSpPr>
          <p:spPr bwMode="auto">
            <a:xfrm>
              <a:off x="4210" y="1917"/>
              <a:ext cx="53" cy="84"/>
            </a:xfrm>
            <a:custGeom>
              <a:avLst/>
              <a:gdLst>
                <a:gd name="T0" fmla="*/ 18 w 53"/>
                <a:gd name="T1" fmla="*/ 58 h 84"/>
                <a:gd name="T2" fmla="*/ 18 w 53"/>
                <a:gd name="T3" fmla="*/ 0 h 84"/>
                <a:gd name="T4" fmla="*/ 35 w 53"/>
                <a:gd name="T5" fmla="*/ 0 h 84"/>
                <a:gd name="T6" fmla="*/ 35 w 53"/>
                <a:gd name="T7" fmla="*/ 58 h 84"/>
                <a:gd name="T8" fmla="*/ 18 w 53"/>
                <a:gd name="T9" fmla="*/ 58 h 84"/>
                <a:gd name="T10" fmla="*/ 53 w 53"/>
                <a:gd name="T11" fmla="*/ 49 h 84"/>
                <a:gd name="T12" fmla="*/ 26 w 53"/>
                <a:gd name="T13" fmla="*/ 84 h 84"/>
                <a:gd name="T14" fmla="*/ 0 w 53"/>
                <a:gd name="T15" fmla="*/ 49 h 84"/>
                <a:gd name="T16" fmla="*/ 53 w 53"/>
                <a:gd name="T17" fmla="*/ 49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84"/>
                <a:gd name="T29" fmla="*/ 53 w 5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84">
                  <a:moveTo>
                    <a:pt x="18" y="58"/>
                  </a:moveTo>
                  <a:lnTo>
                    <a:pt x="18" y="0"/>
                  </a:lnTo>
                  <a:lnTo>
                    <a:pt x="35" y="0"/>
                  </a:lnTo>
                  <a:lnTo>
                    <a:pt x="35" y="58"/>
                  </a:lnTo>
                  <a:lnTo>
                    <a:pt x="18" y="58"/>
                  </a:lnTo>
                  <a:close/>
                  <a:moveTo>
                    <a:pt x="53" y="49"/>
                  </a:moveTo>
                  <a:lnTo>
                    <a:pt x="26" y="84"/>
                  </a:lnTo>
                  <a:lnTo>
                    <a:pt x="0" y="49"/>
                  </a:lnTo>
                  <a:lnTo>
                    <a:pt x="53" y="49"/>
                  </a:lnTo>
                  <a:close/>
                </a:path>
              </a:pathLst>
            </a:custGeom>
            <a:solidFill>
              <a:srgbClr val="000000"/>
            </a:solidFill>
            <a:ln w="1588">
              <a:solidFill>
                <a:srgbClr val="000000"/>
              </a:solidFill>
              <a:bevel/>
              <a:headEnd/>
              <a:tailEnd/>
            </a:ln>
          </p:spPr>
          <p:txBody>
            <a:bodyPr/>
            <a:lstStyle/>
            <a:p>
              <a:endParaRPr lang="en-US"/>
            </a:p>
          </p:txBody>
        </p:sp>
      </p:grpSp>
      <p:grpSp>
        <p:nvGrpSpPr>
          <p:cNvPr id="210962" name="Group 301">
            <a:extLst>
              <a:ext uri="{FF2B5EF4-FFF2-40B4-BE49-F238E27FC236}">
                <a16:creationId xmlns:a16="http://schemas.microsoft.com/office/drawing/2014/main" id="{5AE5CEB6-115E-6070-2A52-B8EBF1D8C3E2}"/>
              </a:ext>
            </a:extLst>
          </p:cNvPr>
          <p:cNvGrpSpPr>
            <a:grpSpLocks/>
          </p:cNvGrpSpPr>
          <p:nvPr/>
        </p:nvGrpSpPr>
        <p:grpSpPr bwMode="auto">
          <a:xfrm>
            <a:off x="1293813" y="3798888"/>
            <a:ext cx="2166937" cy="828675"/>
            <a:chOff x="815" y="2393"/>
            <a:chExt cx="1365" cy="522"/>
          </a:xfrm>
        </p:grpSpPr>
        <p:sp>
          <p:nvSpPr>
            <p:cNvPr id="210963" name="Text Box 12">
              <a:extLst>
                <a:ext uri="{FF2B5EF4-FFF2-40B4-BE49-F238E27FC236}">
                  <a16:creationId xmlns:a16="http://schemas.microsoft.com/office/drawing/2014/main" id="{AE6B6AFA-B80C-E01E-FDA0-95E65EDCA5D6}"/>
                </a:ext>
              </a:extLst>
            </p:cNvPr>
            <p:cNvSpPr txBox="1">
              <a:spLocks noChangeArrowheads="1"/>
            </p:cNvSpPr>
            <p:nvPr/>
          </p:nvSpPr>
          <p:spPr bwMode="auto">
            <a:xfrm>
              <a:off x="815" y="2508"/>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b="1" i="0">
                  <a:solidFill>
                    <a:srgbClr val="000066"/>
                  </a:solidFill>
                  <a:ea typeface="굴림" panose="020B0600000101010101" pitchFamily="34" charset="-127"/>
                </a:rPr>
                <a:t>f</a:t>
              </a:r>
              <a:r>
                <a:rPr lang="en-US" altLang="en-US" b="1" i="0" baseline="-25000">
                  <a:solidFill>
                    <a:srgbClr val="000066"/>
                  </a:solidFill>
                  <a:ea typeface="굴림" panose="020B0600000101010101" pitchFamily="34" charset="-127"/>
                </a:rPr>
                <a:t>sc  </a:t>
              </a:r>
              <a:r>
                <a:rPr lang="en-US" altLang="en-US" b="1" i="0">
                  <a:solidFill>
                    <a:srgbClr val="000066"/>
                  </a:solidFill>
                  <a:ea typeface="굴림" panose="020B0600000101010101" pitchFamily="34" charset="-127"/>
                </a:rPr>
                <a:t>=</a:t>
              </a:r>
              <a:endParaRPr lang="en-US" altLang="en-US" b="1" i="0" baseline="-25000">
                <a:solidFill>
                  <a:srgbClr val="000066"/>
                </a:solidFill>
                <a:ea typeface="굴림" panose="020B0600000101010101" pitchFamily="34" charset="-127"/>
              </a:endParaRPr>
            </a:p>
          </p:txBody>
        </p:sp>
        <p:sp>
          <p:nvSpPr>
            <p:cNvPr id="210964" name="Text Box 294">
              <a:extLst>
                <a:ext uri="{FF2B5EF4-FFF2-40B4-BE49-F238E27FC236}">
                  <a16:creationId xmlns:a16="http://schemas.microsoft.com/office/drawing/2014/main" id="{8CDA8656-CEFA-10C5-77B3-E587CC2F6913}"/>
                </a:ext>
              </a:extLst>
            </p:cNvPr>
            <p:cNvSpPr txBox="1">
              <a:spLocks noChangeArrowheads="1"/>
            </p:cNvSpPr>
            <p:nvPr/>
          </p:nvSpPr>
          <p:spPr bwMode="auto">
            <a:xfrm>
              <a:off x="1346" y="2627"/>
              <a:ext cx="8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b="1" i="0">
                  <a:solidFill>
                    <a:srgbClr val="000066"/>
                  </a:solidFill>
                  <a:ea typeface="굴림" panose="020B0600000101010101" pitchFamily="34" charset="-127"/>
                </a:rPr>
                <a:t>R</a:t>
              </a:r>
              <a:r>
                <a:rPr lang="en-US" altLang="en-US" b="1" i="0" baseline="-25000">
                  <a:solidFill>
                    <a:srgbClr val="000066"/>
                  </a:solidFill>
                  <a:ea typeface="굴림" panose="020B0600000101010101" pitchFamily="34" charset="-127"/>
                </a:rPr>
                <a:t>eq</a:t>
              </a:r>
              <a:r>
                <a:rPr lang="en-US" altLang="en-US" b="1" i="0">
                  <a:solidFill>
                    <a:srgbClr val="000066"/>
                  </a:solidFill>
                  <a:ea typeface="굴림" panose="020B0600000101010101" pitchFamily="34" charset="-127"/>
                </a:rPr>
                <a:t>C</a:t>
              </a:r>
              <a:r>
                <a:rPr lang="en-US" altLang="en-US" b="1" i="0" baseline="-25000">
                  <a:solidFill>
                    <a:srgbClr val="000066"/>
                  </a:solidFill>
                  <a:ea typeface="굴림" panose="020B0600000101010101" pitchFamily="34" charset="-127"/>
                </a:rPr>
                <a:t>sc</a:t>
              </a:r>
            </a:p>
          </p:txBody>
        </p:sp>
        <p:sp>
          <p:nvSpPr>
            <p:cNvPr id="210965" name="Line 295">
              <a:extLst>
                <a:ext uri="{FF2B5EF4-FFF2-40B4-BE49-F238E27FC236}">
                  <a16:creationId xmlns:a16="http://schemas.microsoft.com/office/drawing/2014/main" id="{1A1CECF7-5416-43AE-6272-8F49119B3E4F}"/>
                </a:ext>
              </a:extLst>
            </p:cNvPr>
            <p:cNvSpPr>
              <a:spLocks noChangeShapeType="1"/>
            </p:cNvSpPr>
            <p:nvPr/>
          </p:nvSpPr>
          <p:spPr bwMode="auto">
            <a:xfrm>
              <a:off x="1401" y="2659"/>
              <a:ext cx="5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966" name="Text Box 298">
              <a:extLst>
                <a:ext uri="{FF2B5EF4-FFF2-40B4-BE49-F238E27FC236}">
                  <a16:creationId xmlns:a16="http://schemas.microsoft.com/office/drawing/2014/main" id="{B75AFBA4-D57E-ED5B-C3BF-9317D2009FAD}"/>
                </a:ext>
              </a:extLst>
            </p:cNvPr>
            <p:cNvSpPr txBox="1">
              <a:spLocks noChangeArrowheads="1"/>
            </p:cNvSpPr>
            <p:nvPr/>
          </p:nvSpPr>
          <p:spPr bwMode="auto">
            <a:xfrm>
              <a:off x="1518" y="239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b="1" i="0">
                  <a:solidFill>
                    <a:srgbClr val="000066"/>
                  </a:solidFill>
                  <a:ea typeface="굴림" panose="020B0600000101010101" pitchFamily="34" charset="-127"/>
                </a:rPr>
                <a:t>1</a:t>
              </a:r>
              <a:endParaRPr lang="en-US" altLang="en-US" b="1" i="0" baseline="-25000">
                <a:solidFill>
                  <a:srgbClr val="000066"/>
                </a:solidFill>
                <a:ea typeface="굴림" panose="020B0600000101010101" pitchFamily="34" charset="-127"/>
              </a:endParaRPr>
            </a:p>
          </p:txBody>
        </p:sp>
      </p:gr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灯片编号占位符 11">
            <a:extLst>
              <a:ext uri="{FF2B5EF4-FFF2-40B4-BE49-F238E27FC236}">
                <a16:creationId xmlns:a16="http://schemas.microsoft.com/office/drawing/2014/main" id="{6572ED4A-425E-AC2D-5690-B1558B40A25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20EB5AC-9A9A-475E-AD12-4FE83D1643D7}" type="slidenum">
              <a:rPr lang="en-US" altLang="en-US" sz="1600">
                <a:ea typeface="굴림" panose="020B0600000101010101" pitchFamily="34" charset="-127"/>
              </a:rPr>
              <a:pPr eaLnBrk="1" hangingPunct="1">
                <a:spcBef>
                  <a:spcPct val="0"/>
                </a:spcBef>
                <a:buFontTx/>
                <a:buNone/>
              </a:pPr>
              <a:t>205</a:t>
            </a:fld>
            <a:endParaRPr lang="en-US" altLang="en-US" sz="1600">
              <a:ea typeface="굴림" panose="020B0600000101010101" pitchFamily="34" charset="-127"/>
            </a:endParaRPr>
          </a:p>
        </p:txBody>
      </p:sp>
      <p:pic>
        <p:nvPicPr>
          <p:cNvPr id="211971" name="Picture 13">
            <a:extLst>
              <a:ext uri="{FF2B5EF4-FFF2-40B4-BE49-F238E27FC236}">
                <a16:creationId xmlns:a16="http://schemas.microsoft.com/office/drawing/2014/main" id="{E7E9C7A0-A766-4058-F14A-3C66CDD08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68" b="-3398"/>
          <a:stretch>
            <a:fillRect/>
          </a:stretch>
        </p:blipFill>
        <p:spPr bwMode="auto">
          <a:xfrm>
            <a:off x="1919288" y="1216025"/>
            <a:ext cx="55324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
        <p:nvSpPr>
          <p:cNvPr id="211972" name="Rectangle 14">
            <a:extLst>
              <a:ext uri="{FF2B5EF4-FFF2-40B4-BE49-F238E27FC236}">
                <a16:creationId xmlns:a16="http://schemas.microsoft.com/office/drawing/2014/main" id="{2B3EBB83-5A22-24E6-27AE-846300137EA9}"/>
              </a:ext>
            </a:extLst>
          </p:cNvPr>
          <p:cNvSpPr>
            <a:spLocks noChangeArrowheads="1"/>
          </p:cNvSpPr>
          <p:nvPr/>
        </p:nvSpPr>
        <p:spPr bwMode="auto">
          <a:xfrm>
            <a:off x="1766888" y="1177925"/>
            <a:ext cx="3009900" cy="3190875"/>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sp>
        <p:nvSpPr>
          <p:cNvPr id="211973" name="Rectangle 15">
            <a:extLst>
              <a:ext uri="{FF2B5EF4-FFF2-40B4-BE49-F238E27FC236}">
                <a16:creationId xmlns:a16="http://schemas.microsoft.com/office/drawing/2014/main" id="{C5240FC6-AB0C-857C-53F8-8B6E397A175A}"/>
              </a:ext>
            </a:extLst>
          </p:cNvPr>
          <p:cNvSpPr>
            <a:spLocks noChangeArrowheads="1"/>
          </p:cNvSpPr>
          <p:nvPr/>
        </p:nvSpPr>
        <p:spPr bwMode="auto">
          <a:xfrm>
            <a:off x="4889500" y="1176338"/>
            <a:ext cx="2438400" cy="3190875"/>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400" b="1" i="0">
              <a:ea typeface="굴림" panose="020B0600000101010101" pitchFamily="34" charset="-127"/>
            </a:endParaRPr>
          </a:p>
        </p:txBody>
      </p:sp>
      <p:grpSp>
        <p:nvGrpSpPr>
          <p:cNvPr id="211974" name="Group 35">
            <a:extLst>
              <a:ext uri="{FF2B5EF4-FFF2-40B4-BE49-F238E27FC236}">
                <a16:creationId xmlns:a16="http://schemas.microsoft.com/office/drawing/2014/main" id="{02C7CFC4-60FB-AF23-1578-A84C4C62087F}"/>
              </a:ext>
            </a:extLst>
          </p:cNvPr>
          <p:cNvGrpSpPr>
            <a:grpSpLocks/>
          </p:cNvGrpSpPr>
          <p:nvPr/>
        </p:nvGrpSpPr>
        <p:grpSpPr bwMode="auto">
          <a:xfrm>
            <a:off x="1627188" y="4668838"/>
            <a:ext cx="6040437" cy="1397000"/>
            <a:chOff x="802" y="2873"/>
            <a:chExt cx="3805" cy="880"/>
          </a:xfrm>
        </p:grpSpPr>
        <p:sp>
          <p:nvSpPr>
            <p:cNvPr id="211976" name="Line 17">
              <a:extLst>
                <a:ext uri="{FF2B5EF4-FFF2-40B4-BE49-F238E27FC236}">
                  <a16:creationId xmlns:a16="http://schemas.microsoft.com/office/drawing/2014/main" id="{10716D5B-3FD7-BEC4-6DFC-931D9CC85FF9}"/>
                </a:ext>
              </a:extLst>
            </p:cNvPr>
            <p:cNvSpPr>
              <a:spLocks noChangeShapeType="1"/>
            </p:cNvSpPr>
            <p:nvPr/>
          </p:nvSpPr>
          <p:spPr bwMode="auto">
            <a:xfrm>
              <a:off x="1153" y="3068"/>
              <a:ext cx="36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77" name="Line 19">
              <a:extLst>
                <a:ext uri="{FF2B5EF4-FFF2-40B4-BE49-F238E27FC236}">
                  <a16:creationId xmlns:a16="http://schemas.microsoft.com/office/drawing/2014/main" id="{A710566B-F99F-4D30-1FDF-3A7E9D420598}"/>
                </a:ext>
              </a:extLst>
            </p:cNvPr>
            <p:cNvSpPr>
              <a:spLocks noChangeShapeType="1"/>
            </p:cNvSpPr>
            <p:nvPr/>
          </p:nvSpPr>
          <p:spPr bwMode="auto">
            <a:xfrm>
              <a:off x="2018" y="3067"/>
              <a:ext cx="77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78" name="Line 20">
              <a:extLst>
                <a:ext uri="{FF2B5EF4-FFF2-40B4-BE49-F238E27FC236}">
                  <a16:creationId xmlns:a16="http://schemas.microsoft.com/office/drawing/2014/main" id="{69ACDC30-5DF5-8B57-2667-63BA217A91CC}"/>
                </a:ext>
              </a:extLst>
            </p:cNvPr>
            <p:cNvSpPr>
              <a:spLocks noChangeShapeType="1"/>
            </p:cNvSpPr>
            <p:nvPr/>
          </p:nvSpPr>
          <p:spPr bwMode="auto">
            <a:xfrm>
              <a:off x="3492" y="3639"/>
              <a:ext cx="61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79" name="Line 22">
              <a:extLst>
                <a:ext uri="{FF2B5EF4-FFF2-40B4-BE49-F238E27FC236}">
                  <a16:creationId xmlns:a16="http://schemas.microsoft.com/office/drawing/2014/main" id="{0C24ED0F-0E4E-5D31-59ED-D3FC85EFCB92}"/>
                </a:ext>
              </a:extLst>
            </p:cNvPr>
            <p:cNvSpPr>
              <a:spLocks noChangeShapeType="1"/>
            </p:cNvSpPr>
            <p:nvPr/>
          </p:nvSpPr>
          <p:spPr bwMode="auto">
            <a:xfrm flipH="1">
              <a:off x="1791" y="3181"/>
              <a:ext cx="0" cy="20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1980" name="Line 23">
              <a:extLst>
                <a:ext uri="{FF2B5EF4-FFF2-40B4-BE49-F238E27FC236}">
                  <a16:creationId xmlns:a16="http://schemas.microsoft.com/office/drawing/2014/main" id="{18877CE7-2ED0-7E31-88FE-5185D1A32B0E}"/>
                </a:ext>
              </a:extLst>
            </p:cNvPr>
            <p:cNvSpPr>
              <a:spLocks noChangeShapeType="1"/>
            </p:cNvSpPr>
            <p:nvPr/>
          </p:nvSpPr>
          <p:spPr bwMode="auto">
            <a:xfrm>
              <a:off x="1791" y="3385"/>
              <a:ext cx="148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81" name="Line 24">
              <a:extLst>
                <a:ext uri="{FF2B5EF4-FFF2-40B4-BE49-F238E27FC236}">
                  <a16:creationId xmlns:a16="http://schemas.microsoft.com/office/drawing/2014/main" id="{142688F0-34F6-7714-4FD8-ED8A76C3854E}"/>
                </a:ext>
              </a:extLst>
            </p:cNvPr>
            <p:cNvSpPr>
              <a:spLocks noChangeShapeType="1"/>
            </p:cNvSpPr>
            <p:nvPr/>
          </p:nvSpPr>
          <p:spPr bwMode="auto">
            <a:xfrm>
              <a:off x="3288" y="3249"/>
              <a:ext cx="0" cy="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82" name="Line 25">
              <a:extLst>
                <a:ext uri="{FF2B5EF4-FFF2-40B4-BE49-F238E27FC236}">
                  <a16:creationId xmlns:a16="http://schemas.microsoft.com/office/drawing/2014/main" id="{94A89789-FDA7-479A-ED06-5875BBC30123}"/>
                </a:ext>
              </a:extLst>
            </p:cNvPr>
            <p:cNvSpPr>
              <a:spLocks noChangeShapeType="1"/>
            </p:cNvSpPr>
            <p:nvPr/>
          </p:nvSpPr>
          <p:spPr bwMode="auto">
            <a:xfrm>
              <a:off x="2695" y="3643"/>
              <a:ext cx="36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83" name="Text Box 26">
              <a:extLst>
                <a:ext uri="{FF2B5EF4-FFF2-40B4-BE49-F238E27FC236}">
                  <a16:creationId xmlns:a16="http://schemas.microsoft.com/office/drawing/2014/main" id="{F9C6A75C-C566-459B-B2CF-003C81687EDB}"/>
                </a:ext>
              </a:extLst>
            </p:cNvPr>
            <p:cNvSpPr txBox="1">
              <a:spLocks noChangeArrowheads="1"/>
            </p:cNvSpPr>
            <p:nvPr/>
          </p:nvSpPr>
          <p:spPr bwMode="auto">
            <a:xfrm>
              <a:off x="3974" y="3524"/>
              <a:ext cx="63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651" algn="ctr">
                  <a:solidFill>
                    <a:srgbClr val="000000"/>
                  </a:solidFill>
                  <a:miter lim="800000"/>
                  <a:headEnd/>
                  <a:tailEnd/>
                </a14:hiddenLine>
              </a:ext>
            </a:extLst>
          </p:spPr>
          <p:txBody>
            <a:bodyPr lIns="69824" tIns="34911" rIns="69824" bIns="34911"/>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1800" b="1" i="0">
                  <a:ea typeface="宋体" panose="02010600030101010101" pitchFamily="2" charset="-122"/>
                </a:rPr>
                <a:t>V</a:t>
              </a:r>
              <a:r>
                <a:rPr lang="en-US" altLang="zh-CN" sz="1800" b="1" i="0" baseline="-25000">
                  <a:ea typeface="宋体" panose="02010600030101010101" pitchFamily="2" charset="-122"/>
                </a:rPr>
                <a:t>out</a:t>
              </a:r>
              <a:endParaRPr lang="en-US" altLang="en-US" sz="1800" b="1" i="0">
                <a:ea typeface="宋体" panose="02010600030101010101" pitchFamily="2" charset="-122"/>
              </a:endParaRPr>
            </a:p>
          </p:txBody>
        </p:sp>
        <p:sp>
          <p:nvSpPr>
            <p:cNvPr id="211984" name="Text Box 27">
              <a:extLst>
                <a:ext uri="{FF2B5EF4-FFF2-40B4-BE49-F238E27FC236}">
                  <a16:creationId xmlns:a16="http://schemas.microsoft.com/office/drawing/2014/main" id="{A00D7495-44DE-BD17-E095-0BBEC6202D25}"/>
                </a:ext>
              </a:extLst>
            </p:cNvPr>
            <p:cNvSpPr txBox="1">
              <a:spLocks noChangeArrowheads="1"/>
            </p:cNvSpPr>
            <p:nvPr/>
          </p:nvSpPr>
          <p:spPr bwMode="auto">
            <a:xfrm>
              <a:off x="2367" y="3498"/>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in</a:t>
              </a:r>
            </a:p>
          </p:txBody>
        </p:sp>
        <p:sp>
          <p:nvSpPr>
            <p:cNvPr id="211985" name="Text Box 28">
              <a:extLst>
                <a:ext uri="{FF2B5EF4-FFF2-40B4-BE49-F238E27FC236}">
                  <a16:creationId xmlns:a16="http://schemas.microsoft.com/office/drawing/2014/main" id="{F924FB8D-6226-B0B7-E11B-FB781843DF58}"/>
                </a:ext>
              </a:extLst>
            </p:cNvPr>
            <p:cNvSpPr txBox="1">
              <a:spLocks noChangeArrowheads="1"/>
            </p:cNvSpPr>
            <p:nvPr/>
          </p:nvSpPr>
          <p:spPr bwMode="auto">
            <a:xfrm>
              <a:off x="802" y="2970"/>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800" b="1" i="0">
                  <a:ea typeface="굴림" panose="020B0600000101010101" pitchFamily="34" charset="-127"/>
                </a:rPr>
                <a:t>V</a:t>
              </a:r>
              <a:r>
                <a:rPr lang="en-US" altLang="en-US" sz="1800" b="1" i="0" baseline="-25000">
                  <a:ea typeface="굴림" panose="020B0600000101010101" pitchFamily="34" charset="-127"/>
                </a:rPr>
                <a:t>ref</a:t>
              </a:r>
            </a:p>
          </p:txBody>
        </p:sp>
        <p:sp>
          <p:nvSpPr>
            <p:cNvPr id="211986" name="Text Box 29">
              <a:extLst>
                <a:ext uri="{FF2B5EF4-FFF2-40B4-BE49-F238E27FC236}">
                  <a16:creationId xmlns:a16="http://schemas.microsoft.com/office/drawing/2014/main" id="{7D7616A4-6244-F9D6-2606-8E741E46A54C}"/>
                </a:ext>
              </a:extLst>
            </p:cNvPr>
            <p:cNvSpPr txBox="1">
              <a:spLocks noChangeArrowheads="1"/>
            </p:cNvSpPr>
            <p:nvPr/>
          </p:nvSpPr>
          <p:spPr bwMode="auto">
            <a:xfrm>
              <a:off x="1667" y="3430"/>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b="1" i="0">
                  <a:ea typeface="굴림" panose="020B0600000101010101" pitchFamily="34" charset="-127"/>
                  <a:sym typeface="Symbol" panose="05050102010706020507" pitchFamily="18" charset="2"/>
                </a:rPr>
                <a:t>Ф</a:t>
              </a:r>
              <a:endParaRPr lang="ru-RU" altLang="en-US" sz="1800" b="1" i="0" baseline="-25000">
                <a:ea typeface="굴림" panose="020B0600000101010101" pitchFamily="34" charset="-127"/>
                <a:sym typeface="Symbol" panose="05050102010706020507" pitchFamily="18" charset="2"/>
              </a:endParaRPr>
            </a:p>
          </p:txBody>
        </p:sp>
        <p:sp>
          <p:nvSpPr>
            <p:cNvPr id="211987" name="Text Box 30">
              <a:extLst>
                <a:ext uri="{FF2B5EF4-FFF2-40B4-BE49-F238E27FC236}">
                  <a16:creationId xmlns:a16="http://schemas.microsoft.com/office/drawing/2014/main" id="{E2F77D7C-246F-2B79-B071-567B73CA5B19}"/>
                </a:ext>
              </a:extLst>
            </p:cNvPr>
            <p:cNvSpPr txBox="1">
              <a:spLocks noChangeArrowheads="1"/>
            </p:cNvSpPr>
            <p:nvPr/>
          </p:nvSpPr>
          <p:spPr bwMode="auto">
            <a:xfrm>
              <a:off x="2184" y="2873"/>
              <a:ext cx="5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600" b="1" i="0">
                  <a:solidFill>
                    <a:srgbClr val="000066"/>
                  </a:solidFill>
                  <a:ea typeface="굴림" panose="020B0600000101010101" pitchFamily="34" charset="-127"/>
                </a:rPr>
                <a:t>error</a:t>
              </a:r>
              <a:endParaRPr lang="en-US" altLang="en-US" sz="1600" b="1" i="0" baseline="-25000">
                <a:solidFill>
                  <a:srgbClr val="000066"/>
                </a:solidFill>
                <a:ea typeface="굴림" panose="020B0600000101010101" pitchFamily="34" charset="-127"/>
              </a:endParaRPr>
            </a:p>
          </p:txBody>
        </p:sp>
        <p:sp>
          <p:nvSpPr>
            <p:cNvPr id="211988" name="Text Box 32">
              <a:extLst>
                <a:ext uri="{FF2B5EF4-FFF2-40B4-BE49-F238E27FC236}">
                  <a16:creationId xmlns:a16="http://schemas.microsoft.com/office/drawing/2014/main" id="{DFF45B44-AFAB-D4B2-6904-4F77468CB25D}"/>
                </a:ext>
              </a:extLst>
            </p:cNvPr>
            <p:cNvSpPr txBox="1">
              <a:spLocks noChangeArrowheads="1"/>
            </p:cNvSpPr>
            <p:nvPr/>
          </p:nvSpPr>
          <p:spPr bwMode="auto">
            <a:xfrm>
              <a:off x="1519" y="2976"/>
              <a:ext cx="494" cy="2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i="0">
                  <a:ea typeface="굴림" panose="020B0600000101010101" pitchFamily="34" charset="-127"/>
                </a:rPr>
                <a:t>Master</a:t>
              </a:r>
            </a:p>
          </p:txBody>
        </p:sp>
        <p:sp>
          <p:nvSpPr>
            <p:cNvPr id="211989" name="Text Box 33">
              <a:extLst>
                <a:ext uri="{FF2B5EF4-FFF2-40B4-BE49-F238E27FC236}">
                  <a16:creationId xmlns:a16="http://schemas.microsoft.com/office/drawing/2014/main" id="{9AC471CA-4652-E36A-69E0-31F9D430E7B1}"/>
                </a:ext>
              </a:extLst>
            </p:cNvPr>
            <p:cNvSpPr txBox="1">
              <a:spLocks noChangeArrowheads="1"/>
            </p:cNvSpPr>
            <p:nvPr/>
          </p:nvSpPr>
          <p:spPr bwMode="auto">
            <a:xfrm>
              <a:off x="2792" y="2908"/>
              <a:ext cx="1003" cy="3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1400" b="1" i="0">
                  <a:ea typeface="宋体" panose="02010600030101010101" pitchFamily="2" charset="-122"/>
                </a:rPr>
                <a:t>Duty Cycle</a:t>
              </a:r>
            </a:p>
            <a:p>
              <a:pPr algn="ctr" eaLnBrk="1" hangingPunct="1">
                <a:spcBef>
                  <a:spcPct val="0"/>
                </a:spcBef>
                <a:buFontTx/>
                <a:buNone/>
              </a:pPr>
              <a:r>
                <a:rPr lang="en-US" altLang="zh-CN" sz="1400" b="1" i="0">
                  <a:ea typeface="宋体" panose="02010600030101010101" pitchFamily="2" charset="-122"/>
                </a:rPr>
                <a:t>Clock Generator</a:t>
              </a:r>
              <a:endParaRPr lang="en-US" altLang="en-US" sz="1400" b="1" i="0">
                <a:ea typeface="宋体" panose="02010600030101010101" pitchFamily="2" charset="-122"/>
              </a:endParaRPr>
            </a:p>
          </p:txBody>
        </p:sp>
        <p:sp>
          <p:nvSpPr>
            <p:cNvPr id="211990" name="Text Box 34">
              <a:extLst>
                <a:ext uri="{FF2B5EF4-FFF2-40B4-BE49-F238E27FC236}">
                  <a16:creationId xmlns:a16="http://schemas.microsoft.com/office/drawing/2014/main" id="{6CCCB5DB-FCBC-B059-2D40-201297FEA9DE}"/>
                </a:ext>
              </a:extLst>
            </p:cNvPr>
            <p:cNvSpPr txBox="1">
              <a:spLocks noChangeArrowheads="1"/>
            </p:cNvSpPr>
            <p:nvPr/>
          </p:nvSpPr>
          <p:spPr bwMode="auto">
            <a:xfrm>
              <a:off x="3066" y="3543"/>
              <a:ext cx="426" cy="2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i="0">
                  <a:ea typeface="굴림" panose="020B0600000101010101" pitchFamily="34" charset="-127"/>
                </a:rPr>
                <a:t>Slave</a:t>
              </a:r>
            </a:p>
          </p:txBody>
        </p:sp>
      </p:grpSp>
      <p:sp>
        <p:nvSpPr>
          <p:cNvPr id="211975" name="Rectangle 36">
            <a:extLst>
              <a:ext uri="{FF2B5EF4-FFF2-40B4-BE49-F238E27FC236}">
                <a16:creationId xmlns:a16="http://schemas.microsoft.com/office/drawing/2014/main" id="{568D6067-C513-6D5F-2D66-8AFF53050509}"/>
              </a:ext>
            </a:extLst>
          </p:cNvPr>
          <p:cNvSpPr>
            <a:spLocks noGrp="1" noChangeArrowheads="1"/>
          </p:cNvSpPr>
          <p:nvPr>
            <p:ph type="title" idx="4294967295"/>
          </p:nvPr>
        </p:nvSpPr>
        <p:spPr/>
        <p:txBody>
          <a:bodyPr/>
          <a:lstStyle/>
          <a:p>
            <a:pPr eaLnBrk="1" hangingPunct="1"/>
            <a:r>
              <a:rPr lang="en-US" altLang="en-US"/>
              <a:t>Master-Slave Tuning Circuit</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灯片编号占位符 11">
            <a:extLst>
              <a:ext uri="{FF2B5EF4-FFF2-40B4-BE49-F238E27FC236}">
                <a16:creationId xmlns:a16="http://schemas.microsoft.com/office/drawing/2014/main" id="{8435DF87-5C57-6891-1F4B-5AAAF6D257A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8E593C9-5E3A-4725-9F36-6DD32EF7D578}" type="slidenum">
              <a:rPr lang="en-US" altLang="en-US" sz="1600">
                <a:ea typeface="굴림" panose="020B0600000101010101" pitchFamily="34" charset="-127"/>
              </a:rPr>
              <a:pPr eaLnBrk="1" hangingPunct="1">
                <a:spcBef>
                  <a:spcPct val="0"/>
                </a:spcBef>
                <a:buFontTx/>
                <a:buNone/>
              </a:pPr>
              <a:t>206</a:t>
            </a:fld>
            <a:endParaRPr lang="en-US" altLang="en-US" sz="1600">
              <a:ea typeface="굴림" panose="020B0600000101010101" pitchFamily="34" charset="-127"/>
            </a:endParaRPr>
          </a:p>
        </p:txBody>
      </p:sp>
      <p:sp>
        <p:nvSpPr>
          <p:cNvPr id="212995" name="Rectangle 2">
            <a:extLst>
              <a:ext uri="{FF2B5EF4-FFF2-40B4-BE49-F238E27FC236}">
                <a16:creationId xmlns:a16="http://schemas.microsoft.com/office/drawing/2014/main" id="{D64B62FC-7373-48DA-BCCF-87B8C0EC46F3}"/>
              </a:ext>
            </a:extLst>
          </p:cNvPr>
          <p:cNvSpPr>
            <a:spLocks noGrp="1" noChangeArrowheads="1"/>
          </p:cNvSpPr>
          <p:nvPr>
            <p:ph type="title" idx="4294967295"/>
          </p:nvPr>
        </p:nvSpPr>
        <p:spPr/>
        <p:txBody>
          <a:bodyPr/>
          <a:lstStyle/>
          <a:p>
            <a:pPr eaLnBrk="1" hangingPunct="1"/>
            <a:r>
              <a:rPr lang="en-US" altLang="en-US"/>
              <a:t>Differential Time Constant Comparison</a:t>
            </a:r>
          </a:p>
        </p:txBody>
      </p:sp>
      <p:pic>
        <p:nvPicPr>
          <p:cNvPr id="212996" name="Picture 3">
            <a:extLst>
              <a:ext uri="{FF2B5EF4-FFF2-40B4-BE49-F238E27FC236}">
                <a16:creationId xmlns:a16="http://schemas.microsoft.com/office/drawing/2014/main" id="{11ECCFD5-3016-A201-5C84-D41027832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125538"/>
            <a:ext cx="632936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
        <p:nvSpPr>
          <p:cNvPr id="212997" name="Line 4">
            <a:extLst>
              <a:ext uri="{FF2B5EF4-FFF2-40B4-BE49-F238E27FC236}">
                <a16:creationId xmlns:a16="http://schemas.microsoft.com/office/drawing/2014/main" id="{B8E5A439-70A5-C08E-AB1C-0DA4385CF249}"/>
              </a:ext>
            </a:extLst>
          </p:cNvPr>
          <p:cNvSpPr>
            <a:spLocks noChangeShapeType="1"/>
          </p:cNvSpPr>
          <p:nvPr/>
        </p:nvSpPr>
        <p:spPr bwMode="auto">
          <a:xfrm>
            <a:off x="846138" y="4638675"/>
            <a:ext cx="416242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2998" name="Line 5">
            <a:extLst>
              <a:ext uri="{FF2B5EF4-FFF2-40B4-BE49-F238E27FC236}">
                <a16:creationId xmlns:a16="http://schemas.microsoft.com/office/drawing/2014/main" id="{17BA6A50-CC40-87FD-A636-B79C9F261D2F}"/>
              </a:ext>
            </a:extLst>
          </p:cNvPr>
          <p:cNvSpPr>
            <a:spLocks noChangeShapeType="1"/>
          </p:cNvSpPr>
          <p:nvPr/>
        </p:nvSpPr>
        <p:spPr bwMode="auto">
          <a:xfrm flipV="1">
            <a:off x="5018088" y="3943350"/>
            <a:ext cx="0" cy="657225"/>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2999" name="Line 6">
            <a:extLst>
              <a:ext uri="{FF2B5EF4-FFF2-40B4-BE49-F238E27FC236}">
                <a16:creationId xmlns:a16="http://schemas.microsoft.com/office/drawing/2014/main" id="{401CA575-DBAD-167A-BD60-CE9B0D6D0BF0}"/>
              </a:ext>
            </a:extLst>
          </p:cNvPr>
          <p:cNvSpPr>
            <a:spLocks noChangeShapeType="1"/>
          </p:cNvSpPr>
          <p:nvPr/>
        </p:nvSpPr>
        <p:spPr bwMode="auto">
          <a:xfrm>
            <a:off x="5008563" y="3924300"/>
            <a:ext cx="609600"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3000" name="Line 7">
            <a:extLst>
              <a:ext uri="{FF2B5EF4-FFF2-40B4-BE49-F238E27FC236}">
                <a16:creationId xmlns:a16="http://schemas.microsoft.com/office/drawing/2014/main" id="{5D412419-2FD9-C923-40B7-74EDB2C0FD52}"/>
              </a:ext>
            </a:extLst>
          </p:cNvPr>
          <p:cNvSpPr>
            <a:spLocks noChangeShapeType="1"/>
          </p:cNvSpPr>
          <p:nvPr/>
        </p:nvSpPr>
        <p:spPr bwMode="auto">
          <a:xfrm>
            <a:off x="854075" y="6008688"/>
            <a:ext cx="442912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3001" name="Line 8">
            <a:extLst>
              <a:ext uri="{FF2B5EF4-FFF2-40B4-BE49-F238E27FC236}">
                <a16:creationId xmlns:a16="http://schemas.microsoft.com/office/drawing/2014/main" id="{2042089F-8438-8581-3804-8950C73FE3CD}"/>
              </a:ext>
            </a:extLst>
          </p:cNvPr>
          <p:cNvSpPr>
            <a:spLocks noChangeShapeType="1"/>
          </p:cNvSpPr>
          <p:nvPr/>
        </p:nvSpPr>
        <p:spPr bwMode="auto">
          <a:xfrm flipV="1">
            <a:off x="5283200" y="4113213"/>
            <a:ext cx="0" cy="188595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3002" name="Line 9">
            <a:extLst>
              <a:ext uri="{FF2B5EF4-FFF2-40B4-BE49-F238E27FC236}">
                <a16:creationId xmlns:a16="http://schemas.microsoft.com/office/drawing/2014/main" id="{55BD9C25-95FD-AC76-0BD1-4C1016BCF7E7}"/>
              </a:ext>
            </a:extLst>
          </p:cNvPr>
          <p:cNvSpPr>
            <a:spLocks noChangeShapeType="1"/>
          </p:cNvSpPr>
          <p:nvPr/>
        </p:nvSpPr>
        <p:spPr bwMode="auto">
          <a:xfrm>
            <a:off x="5275263" y="4143375"/>
            <a:ext cx="200025" cy="0"/>
          </a:xfrm>
          <a:prstGeom prst="line">
            <a:avLst/>
          </a:prstGeom>
          <a:noFill/>
          <a:ln w="15875">
            <a:solidFill>
              <a:srgbClr val="0000FF"/>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3003" name="Text Box 10">
            <a:extLst>
              <a:ext uri="{FF2B5EF4-FFF2-40B4-BE49-F238E27FC236}">
                <a16:creationId xmlns:a16="http://schemas.microsoft.com/office/drawing/2014/main" id="{04AB0860-571D-1187-91A8-30F10DF859F2}"/>
              </a:ext>
            </a:extLst>
          </p:cNvPr>
          <p:cNvSpPr txBox="1">
            <a:spLocks noChangeArrowheads="1"/>
          </p:cNvSpPr>
          <p:nvPr/>
        </p:nvSpPr>
        <p:spPr bwMode="auto">
          <a:xfrm>
            <a:off x="790575" y="5695950"/>
            <a:ext cx="2230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Switched-capacitor path</a:t>
            </a:r>
          </a:p>
        </p:txBody>
      </p:sp>
      <p:sp>
        <p:nvSpPr>
          <p:cNvPr id="213004" name="Text Box 11">
            <a:extLst>
              <a:ext uri="{FF2B5EF4-FFF2-40B4-BE49-F238E27FC236}">
                <a16:creationId xmlns:a16="http://schemas.microsoft.com/office/drawing/2014/main" id="{A2B4CEED-7F5C-D8B6-2C0C-707CCC88DCF6}"/>
              </a:ext>
            </a:extLst>
          </p:cNvPr>
          <p:cNvSpPr txBox="1">
            <a:spLocks noChangeArrowheads="1"/>
          </p:cNvSpPr>
          <p:nvPr/>
        </p:nvSpPr>
        <p:spPr bwMode="auto">
          <a:xfrm>
            <a:off x="803275" y="4335463"/>
            <a:ext cx="1130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SRMC path</a:t>
            </a:r>
          </a:p>
        </p:txBody>
      </p:sp>
      <p:sp>
        <p:nvSpPr>
          <p:cNvPr id="213005" name="Text Box 12">
            <a:extLst>
              <a:ext uri="{FF2B5EF4-FFF2-40B4-BE49-F238E27FC236}">
                <a16:creationId xmlns:a16="http://schemas.microsoft.com/office/drawing/2014/main" id="{91F198A1-BA4A-3D42-86DA-B1998981512E}"/>
              </a:ext>
            </a:extLst>
          </p:cNvPr>
          <p:cNvSpPr txBox="1">
            <a:spLocks noChangeArrowheads="1"/>
          </p:cNvSpPr>
          <p:nvPr/>
        </p:nvSpPr>
        <p:spPr bwMode="auto">
          <a:xfrm>
            <a:off x="6088063" y="2551113"/>
            <a:ext cx="173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Digital Tuning Cell</a:t>
            </a:r>
          </a:p>
        </p:txBody>
      </p:sp>
      <p:sp>
        <p:nvSpPr>
          <p:cNvPr id="213006" name="Text Box 13">
            <a:extLst>
              <a:ext uri="{FF2B5EF4-FFF2-40B4-BE49-F238E27FC236}">
                <a16:creationId xmlns:a16="http://schemas.microsoft.com/office/drawing/2014/main" id="{8288D3C0-3F8D-AFCF-A13F-91076E71D763}"/>
              </a:ext>
            </a:extLst>
          </p:cNvPr>
          <p:cNvSpPr txBox="1">
            <a:spLocks noChangeArrowheads="1"/>
          </p:cNvSpPr>
          <p:nvPr/>
        </p:nvSpPr>
        <p:spPr bwMode="auto">
          <a:xfrm>
            <a:off x="6697663" y="4762500"/>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Loop Filter</a:t>
            </a:r>
          </a:p>
        </p:txBody>
      </p:sp>
      <p:sp>
        <p:nvSpPr>
          <p:cNvPr id="213007" name="Text Box 14">
            <a:extLst>
              <a:ext uri="{FF2B5EF4-FFF2-40B4-BE49-F238E27FC236}">
                <a16:creationId xmlns:a16="http://schemas.microsoft.com/office/drawing/2014/main" id="{E3957789-E0DF-A121-A7CA-5BF7431C75D3}"/>
              </a:ext>
            </a:extLst>
          </p:cNvPr>
          <p:cNvSpPr txBox="1">
            <a:spLocks noChangeArrowheads="1"/>
          </p:cNvSpPr>
          <p:nvPr/>
        </p:nvSpPr>
        <p:spPr bwMode="auto">
          <a:xfrm>
            <a:off x="5407025" y="4598988"/>
            <a:ext cx="1011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Error</a:t>
            </a:r>
          </a:p>
          <a:p>
            <a:pPr algn="ctr" eaLnBrk="1" hangingPunct="1">
              <a:spcBef>
                <a:spcPct val="0"/>
              </a:spcBef>
              <a:buFontTx/>
              <a:buNone/>
            </a:pPr>
            <a:r>
              <a:rPr lang="en-US" altLang="en-US" sz="1400" b="1" i="0">
                <a:solidFill>
                  <a:srgbClr val="0000FF"/>
                </a:solidFill>
                <a:ea typeface="굴림" panose="020B0600000101010101" pitchFamily="34" charset="-127"/>
              </a:rPr>
              <a:t>Integrator</a:t>
            </a:r>
          </a:p>
        </p:txBody>
      </p:sp>
      <p:grpSp>
        <p:nvGrpSpPr>
          <p:cNvPr id="213008" name="Group 15">
            <a:extLst>
              <a:ext uri="{FF2B5EF4-FFF2-40B4-BE49-F238E27FC236}">
                <a16:creationId xmlns:a16="http://schemas.microsoft.com/office/drawing/2014/main" id="{3C406959-721A-6DAC-65F6-1C3865687FA4}"/>
              </a:ext>
            </a:extLst>
          </p:cNvPr>
          <p:cNvGrpSpPr>
            <a:grpSpLocks/>
          </p:cNvGrpSpPr>
          <p:nvPr/>
        </p:nvGrpSpPr>
        <p:grpSpPr bwMode="auto">
          <a:xfrm>
            <a:off x="8172450" y="3608388"/>
            <a:ext cx="555625" cy="579437"/>
            <a:chOff x="5148" y="2273"/>
            <a:chExt cx="350" cy="365"/>
          </a:xfrm>
        </p:grpSpPr>
        <p:sp>
          <p:nvSpPr>
            <p:cNvPr id="731152" name="Text Box 16">
              <a:extLst>
                <a:ext uri="{FF2B5EF4-FFF2-40B4-BE49-F238E27FC236}">
                  <a16:creationId xmlns:a16="http://schemas.microsoft.com/office/drawing/2014/main" id="{E1147EA5-1BCC-B859-2F37-E0508DE0568D}"/>
                </a:ext>
              </a:extLst>
            </p:cNvPr>
            <p:cNvSpPr txBox="1">
              <a:spLocks noChangeArrowheads="1"/>
            </p:cNvSpPr>
            <p:nvPr/>
          </p:nvSpPr>
          <p:spPr bwMode="auto">
            <a:xfrm>
              <a:off x="5154" y="2273"/>
              <a:ext cx="344" cy="365"/>
            </a:xfrm>
            <a:prstGeom prst="rect">
              <a:avLst/>
            </a:prstGeom>
            <a:noFill/>
            <a:ln w="9525">
              <a:noFill/>
              <a:miter lim="800000"/>
              <a:headEnd/>
              <a:tailEnd/>
            </a:ln>
            <a:effectLst/>
          </p:spPr>
          <p:txBody>
            <a:bodyPr wrap="none">
              <a:spAutoFit/>
            </a:bodyPr>
            <a:lstStyle/>
            <a:p>
              <a:pPr>
                <a:defRPr/>
              </a:pPr>
              <a:r>
                <a:rPr lang="en-US" sz="3200" b="1" i="0">
                  <a:solidFill>
                    <a:srgbClr val="FF6600"/>
                  </a:solidFill>
                  <a:effectLst>
                    <a:outerShdw blurRad="38100" dist="38100" dir="2700000" algn="tl">
                      <a:srgbClr val="C0C0C0"/>
                    </a:outerShdw>
                  </a:effectLst>
                  <a:latin typeface="Arial" charset="0"/>
                  <a:ea typeface="+mn-ea"/>
                  <a:cs typeface="Arial" charset="0"/>
                  <a:sym typeface="Wingdings" pitchFamily="2" charset="2"/>
                </a:rPr>
                <a:t></a:t>
              </a:r>
            </a:p>
          </p:txBody>
        </p:sp>
        <p:sp>
          <p:nvSpPr>
            <p:cNvPr id="213010" name="Rectangle 17">
              <a:extLst>
                <a:ext uri="{FF2B5EF4-FFF2-40B4-BE49-F238E27FC236}">
                  <a16:creationId xmlns:a16="http://schemas.microsoft.com/office/drawing/2014/main" id="{9A61CD37-CAD7-D4E7-4777-ECBACF246A51}"/>
                </a:ext>
              </a:extLst>
            </p:cNvPr>
            <p:cNvSpPr>
              <a:spLocks noChangeArrowheads="1"/>
            </p:cNvSpPr>
            <p:nvPr/>
          </p:nvSpPr>
          <p:spPr bwMode="auto">
            <a:xfrm>
              <a:off x="5192" y="2422"/>
              <a:ext cx="28" cy="7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400" i="0">
                <a:ea typeface="굴림" panose="020B0600000101010101" pitchFamily="34" charset="-127"/>
              </a:endParaRPr>
            </a:p>
          </p:txBody>
        </p:sp>
        <p:sp>
          <p:nvSpPr>
            <p:cNvPr id="213011" name="Rectangle 18">
              <a:extLst>
                <a:ext uri="{FF2B5EF4-FFF2-40B4-BE49-F238E27FC236}">
                  <a16:creationId xmlns:a16="http://schemas.microsoft.com/office/drawing/2014/main" id="{491EAA92-EEA5-F467-7BDE-12384CAB88FB}"/>
                </a:ext>
              </a:extLst>
            </p:cNvPr>
            <p:cNvSpPr>
              <a:spLocks noChangeArrowheads="1"/>
            </p:cNvSpPr>
            <p:nvPr/>
          </p:nvSpPr>
          <p:spPr bwMode="auto">
            <a:xfrm>
              <a:off x="5148" y="2422"/>
              <a:ext cx="28" cy="7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400" i="0">
                <a:ea typeface="굴림" panose="020B0600000101010101" pitchFamily="34" charset="-127"/>
              </a:endParaRPr>
            </a:p>
          </p:txBody>
        </p:sp>
      </p:gr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灯片编号占位符 11">
            <a:extLst>
              <a:ext uri="{FF2B5EF4-FFF2-40B4-BE49-F238E27FC236}">
                <a16:creationId xmlns:a16="http://schemas.microsoft.com/office/drawing/2014/main" id="{19ACB942-CBC5-C57C-01A3-A137DD8AE3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351929A-005C-4EED-9600-5BD47C63155E}" type="slidenum">
              <a:rPr lang="en-US" altLang="en-US" sz="1600">
                <a:ea typeface="굴림" panose="020B0600000101010101" pitchFamily="34" charset="-127"/>
              </a:rPr>
              <a:pPr eaLnBrk="1" hangingPunct="1">
                <a:spcBef>
                  <a:spcPct val="0"/>
                </a:spcBef>
                <a:buFontTx/>
                <a:buNone/>
              </a:pPr>
              <a:t>207</a:t>
            </a:fld>
            <a:endParaRPr lang="en-US" altLang="en-US" sz="1600">
              <a:ea typeface="굴림" panose="020B0600000101010101" pitchFamily="34" charset="-127"/>
            </a:endParaRPr>
          </a:p>
        </p:txBody>
      </p:sp>
      <p:pic>
        <p:nvPicPr>
          <p:cNvPr id="214019" name="Picture 2">
            <a:extLst>
              <a:ext uri="{FF2B5EF4-FFF2-40B4-BE49-F238E27FC236}">
                <a16:creationId xmlns:a16="http://schemas.microsoft.com/office/drawing/2014/main" id="{30944C56-2AD8-C6BA-A342-79D2F66E8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016000"/>
            <a:ext cx="787082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
        <p:nvSpPr>
          <p:cNvPr id="214020" name="Rectangle 3">
            <a:extLst>
              <a:ext uri="{FF2B5EF4-FFF2-40B4-BE49-F238E27FC236}">
                <a16:creationId xmlns:a16="http://schemas.microsoft.com/office/drawing/2014/main" id="{24238062-8E01-2BFC-D515-D10E0ED53712}"/>
              </a:ext>
            </a:extLst>
          </p:cNvPr>
          <p:cNvSpPr>
            <a:spLocks noGrp="1" noChangeArrowheads="1"/>
          </p:cNvSpPr>
          <p:nvPr>
            <p:ph type="title" idx="4294967295"/>
          </p:nvPr>
        </p:nvSpPr>
        <p:spPr/>
        <p:txBody>
          <a:bodyPr/>
          <a:lstStyle/>
          <a:p>
            <a:pPr eaLnBrk="1" hangingPunct="1"/>
            <a:r>
              <a:rPr lang="en-US" altLang="en-US"/>
              <a:t>Duty Cycle Clock Generator Detail</a:t>
            </a:r>
          </a:p>
        </p:txBody>
      </p:sp>
      <p:sp>
        <p:nvSpPr>
          <p:cNvPr id="214021" name="Text Box 4">
            <a:extLst>
              <a:ext uri="{FF2B5EF4-FFF2-40B4-BE49-F238E27FC236}">
                <a16:creationId xmlns:a16="http://schemas.microsoft.com/office/drawing/2014/main" id="{7317133F-20C4-87E4-7913-38231604E842}"/>
              </a:ext>
            </a:extLst>
          </p:cNvPr>
          <p:cNvSpPr txBox="1">
            <a:spLocks noChangeArrowheads="1"/>
          </p:cNvSpPr>
          <p:nvPr/>
        </p:nvSpPr>
        <p:spPr bwMode="auto">
          <a:xfrm>
            <a:off x="1924050" y="5730875"/>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Reset Pulse Generator</a:t>
            </a:r>
          </a:p>
        </p:txBody>
      </p:sp>
      <p:sp>
        <p:nvSpPr>
          <p:cNvPr id="214022" name="Text Box 5">
            <a:extLst>
              <a:ext uri="{FF2B5EF4-FFF2-40B4-BE49-F238E27FC236}">
                <a16:creationId xmlns:a16="http://schemas.microsoft.com/office/drawing/2014/main" id="{EA79B63B-A318-9F23-D61F-DD740A82E3A6}"/>
              </a:ext>
            </a:extLst>
          </p:cNvPr>
          <p:cNvSpPr txBox="1">
            <a:spLocks noChangeArrowheads="1"/>
          </p:cNvSpPr>
          <p:nvPr/>
        </p:nvSpPr>
        <p:spPr bwMode="auto">
          <a:xfrm>
            <a:off x="6297613" y="3519488"/>
            <a:ext cx="1612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Non Overlapping</a:t>
            </a:r>
          </a:p>
          <a:p>
            <a:pPr algn="ctr" eaLnBrk="1" hangingPunct="1">
              <a:spcBef>
                <a:spcPct val="0"/>
              </a:spcBef>
              <a:buFontTx/>
              <a:buNone/>
            </a:pPr>
            <a:r>
              <a:rPr lang="en-US" altLang="en-US" sz="1400" b="1" i="0">
                <a:solidFill>
                  <a:srgbClr val="0000FF"/>
                </a:solidFill>
                <a:ea typeface="굴림" panose="020B0600000101010101" pitchFamily="34" charset="-127"/>
              </a:rPr>
              <a:t>Clock Generator</a:t>
            </a:r>
          </a:p>
        </p:txBody>
      </p:sp>
      <p:sp>
        <p:nvSpPr>
          <p:cNvPr id="214023" name="Text Box 6">
            <a:extLst>
              <a:ext uri="{FF2B5EF4-FFF2-40B4-BE49-F238E27FC236}">
                <a16:creationId xmlns:a16="http://schemas.microsoft.com/office/drawing/2014/main" id="{789DEF52-B1B7-0067-3A31-CAA4CF1DCC8C}"/>
              </a:ext>
            </a:extLst>
          </p:cNvPr>
          <p:cNvSpPr txBox="1">
            <a:spLocks noChangeArrowheads="1"/>
          </p:cNvSpPr>
          <p:nvPr/>
        </p:nvSpPr>
        <p:spPr bwMode="auto">
          <a:xfrm>
            <a:off x="5195888" y="3613150"/>
            <a:ext cx="10017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Current </a:t>
            </a:r>
          </a:p>
          <a:p>
            <a:pPr algn="ctr" eaLnBrk="1" hangingPunct="1">
              <a:spcBef>
                <a:spcPct val="0"/>
              </a:spcBef>
              <a:buFontTx/>
              <a:buNone/>
            </a:pPr>
            <a:r>
              <a:rPr lang="en-US" altLang="en-US" sz="1400" b="1" i="0">
                <a:solidFill>
                  <a:srgbClr val="0000FF"/>
                </a:solidFill>
                <a:ea typeface="굴림" panose="020B0600000101010101" pitchFamily="34" charset="-127"/>
              </a:rPr>
              <a:t>Starved </a:t>
            </a:r>
          </a:p>
          <a:p>
            <a:pPr algn="ctr" eaLnBrk="1" hangingPunct="1">
              <a:spcBef>
                <a:spcPct val="0"/>
              </a:spcBef>
              <a:buFontTx/>
              <a:buNone/>
            </a:pPr>
            <a:r>
              <a:rPr lang="en-US" altLang="en-US" sz="1400" b="1" i="0">
                <a:solidFill>
                  <a:srgbClr val="0000FF"/>
                </a:solidFill>
                <a:ea typeface="굴림" panose="020B0600000101010101" pitchFamily="34" charset="-127"/>
              </a:rPr>
              <a:t>Capacitor</a:t>
            </a:r>
          </a:p>
        </p:txBody>
      </p:sp>
      <p:sp>
        <p:nvSpPr>
          <p:cNvPr id="214024" name="Text Box 7">
            <a:extLst>
              <a:ext uri="{FF2B5EF4-FFF2-40B4-BE49-F238E27FC236}">
                <a16:creationId xmlns:a16="http://schemas.microsoft.com/office/drawing/2014/main" id="{19999C48-95EB-509E-AB82-E0FFC82EEDF4}"/>
              </a:ext>
            </a:extLst>
          </p:cNvPr>
          <p:cNvSpPr txBox="1">
            <a:spLocks noChangeArrowheads="1"/>
          </p:cNvSpPr>
          <p:nvPr/>
        </p:nvSpPr>
        <p:spPr bwMode="auto">
          <a:xfrm>
            <a:off x="4919663" y="2459038"/>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Comparator</a:t>
            </a:r>
          </a:p>
        </p:txBody>
      </p:sp>
      <p:sp>
        <p:nvSpPr>
          <p:cNvPr id="214025" name="Freeform 8">
            <a:extLst>
              <a:ext uri="{FF2B5EF4-FFF2-40B4-BE49-F238E27FC236}">
                <a16:creationId xmlns:a16="http://schemas.microsoft.com/office/drawing/2014/main" id="{B08BD9BE-F993-E761-4F25-2B79471F0B54}"/>
              </a:ext>
            </a:extLst>
          </p:cNvPr>
          <p:cNvSpPr>
            <a:spLocks/>
          </p:cNvSpPr>
          <p:nvPr/>
        </p:nvSpPr>
        <p:spPr bwMode="auto">
          <a:xfrm>
            <a:off x="5362575" y="3425825"/>
            <a:ext cx="304800" cy="219075"/>
          </a:xfrm>
          <a:custGeom>
            <a:avLst/>
            <a:gdLst>
              <a:gd name="T0" fmla="*/ 2147483647 w 192"/>
              <a:gd name="T1" fmla="*/ 2147483647 h 138"/>
              <a:gd name="T2" fmla="*/ 2147483647 w 192"/>
              <a:gd name="T3" fmla="*/ 2147483647 h 138"/>
              <a:gd name="T4" fmla="*/ 0 w 192"/>
              <a:gd name="T5" fmla="*/ 0 h 138"/>
              <a:gd name="T6" fmla="*/ 0 60000 65536"/>
              <a:gd name="T7" fmla="*/ 0 60000 65536"/>
              <a:gd name="T8" fmla="*/ 0 60000 65536"/>
              <a:gd name="T9" fmla="*/ 0 w 192"/>
              <a:gd name="T10" fmla="*/ 0 h 138"/>
              <a:gd name="T11" fmla="*/ 192 w 192"/>
              <a:gd name="T12" fmla="*/ 138 h 138"/>
            </a:gdLst>
            <a:ahLst/>
            <a:cxnLst>
              <a:cxn ang="T6">
                <a:pos x="T0" y="T1"/>
              </a:cxn>
              <a:cxn ang="T7">
                <a:pos x="T2" y="T3"/>
              </a:cxn>
              <a:cxn ang="T8">
                <a:pos x="T4" y="T5"/>
              </a:cxn>
            </a:cxnLst>
            <a:rect l="T9" t="T10" r="T11" b="T12"/>
            <a:pathLst>
              <a:path w="192" h="138">
                <a:moveTo>
                  <a:pt x="192" y="138"/>
                </a:moveTo>
                <a:cubicBezTo>
                  <a:pt x="184" y="92"/>
                  <a:pt x="176" y="47"/>
                  <a:pt x="144" y="24"/>
                </a:cubicBezTo>
                <a:cubicBezTo>
                  <a:pt x="112" y="1"/>
                  <a:pt x="56" y="0"/>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14026" name="Line 9">
            <a:extLst>
              <a:ext uri="{FF2B5EF4-FFF2-40B4-BE49-F238E27FC236}">
                <a16:creationId xmlns:a16="http://schemas.microsoft.com/office/drawing/2014/main" id="{4CF4ACEC-44C4-1A55-F341-7E794A74216F}"/>
              </a:ext>
            </a:extLst>
          </p:cNvPr>
          <p:cNvSpPr>
            <a:spLocks noChangeShapeType="1"/>
          </p:cNvSpPr>
          <p:nvPr/>
        </p:nvSpPr>
        <p:spPr bwMode="auto">
          <a:xfrm>
            <a:off x="5524500" y="2730500"/>
            <a:ext cx="0" cy="2190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4027" name="Text Box 10">
            <a:extLst>
              <a:ext uri="{FF2B5EF4-FFF2-40B4-BE49-F238E27FC236}">
                <a16:creationId xmlns:a16="http://schemas.microsoft.com/office/drawing/2014/main" id="{CA12E817-169D-FAAA-70BC-6F471A2247A8}"/>
              </a:ext>
            </a:extLst>
          </p:cNvPr>
          <p:cNvSpPr txBox="1">
            <a:spLocks noChangeArrowheads="1"/>
          </p:cNvSpPr>
          <p:nvPr/>
        </p:nvSpPr>
        <p:spPr bwMode="auto">
          <a:xfrm>
            <a:off x="3082925" y="2857500"/>
            <a:ext cx="825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i="0">
                <a:solidFill>
                  <a:srgbClr val="0000FF"/>
                </a:solidFill>
                <a:ea typeface="굴림" panose="020B0600000101010101" pitchFamily="34" charset="-127"/>
              </a:rPr>
              <a:t>Voltage</a:t>
            </a:r>
          </a:p>
          <a:p>
            <a:pPr algn="ctr" eaLnBrk="1" hangingPunct="1">
              <a:spcBef>
                <a:spcPct val="0"/>
              </a:spcBef>
              <a:buFontTx/>
              <a:buNone/>
            </a:pPr>
            <a:r>
              <a:rPr lang="en-US" altLang="en-US" sz="1400" b="1" i="0">
                <a:solidFill>
                  <a:srgbClr val="0000FF"/>
                </a:solidFill>
                <a:ea typeface="굴림" panose="020B0600000101010101" pitchFamily="34" charset="-127"/>
              </a:rPr>
              <a:t>to</a:t>
            </a:r>
          </a:p>
          <a:p>
            <a:pPr algn="ctr" eaLnBrk="1" hangingPunct="1">
              <a:spcBef>
                <a:spcPct val="0"/>
              </a:spcBef>
              <a:buFontTx/>
              <a:buNone/>
            </a:pPr>
            <a:r>
              <a:rPr lang="en-US" altLang="en-US" sz="1400" b="1" i="0">
                <a:solidFill>
                  <a:srgbClr val="0000FF"/>
                </a:solidFill>
                <a:ea typeface="굴림" panose="020B0600000101010101" pitchFamily="34" charset="-127"/>
              </a:rPr>
              <a:t>Current</a:t>
            </a:r>
          </a:p>
          <a:p>
            <a:pPr algn="ctr" eaLnBrk="1" hangingPunct="1">
              <a:spcBef>
                <a:spcPct val="0"/>
              </a:spcBef>
              <a:buFontTx/>
              <a:buNone/>
            </a:pPr>
            <a:r>
              <a:rPr lang="en-US" altLang="en-US" sz="1400" b="1" i="0">
                <a:solidFill>
                  <a:srgbClr val="0000FF"/>
                </a:solidFill>
                <a:ea typeface="굴림" panose="020B0600000101010101" pitchFamily="34" charset="-127"/>
              </a:rPr>
              <a:t>Control</a:t>
            </a:r>
          </a:p>
        </p:txBody>
      </p:sp>
      <p:grpSp>
        <p:nvGrpSpPr>
          <p:cNvPr id="214028" name="Group 11">
            <a:extLst>
              <a:ext uri="{FF2B5EF4-FFF2-40B4-BE49-F238E27FC236}">
                <a16:creationId xmlns:a16="http://schemas.microsoft.com/office/drawing/2014/main" id="{890B0B0A-2833-2921-4B19-0D82825C35C7}"/>
              </a:ext>
            </a:extLst>
          </p:cNvPr>
          <p:cNvGrpSpPr>
            <a:grpSpLocks/>
          </p:cNvGrpSpPr>
          <p:nvPr/>
        </p:nvGrpSpPr>
        <p:grpSpPr bwMode="auto">
          <a:xfrm>
            <a:off x="1209675" y="3824288"/>
            <a:ext cx="560388" cy="579437"/>
            <a:chOff x="762" y="2409"/>
            <a:chExt cx="353" cy="365"/>
          </a:xfrm>
        </p:grpSpPr>
        <p:sp>
          <p:nvSpPr>
            <p:cNvPr id="732172" name="Text Box 12">
              <a:extLst>
                <a:ext uri="{FF2B5EF4-FFF2-40B4-BE49-F238E27FC236}">
                  <a16:creationId xmlns:a16="http://schemas.microsoft.com/office/drawing/2014/main" id="{6316996C-B0D1-A56F-D010-62B1714ED33E}"/>
                </a:ext>
              </a:extLst>
            </p:cNvPr>
            <p:cNvSpPr txBox="1">
              <a:spLocks noChangeArrowheads="1"/>
            </p:cNvSpPr>
            <p:nvPr/>
          </p:nvSpPr>
          <p:spPr bwMode="auto">
            <a:xfrm>
              <a:off x="771" y="2409"/>
              <a:ext cx="344" cy="365"/>
            </a:xfrm>
            <a:prstGeom prst="rect">
              <a:avLst/>
            </a:prstGeom>
            <a:noFill/>
            <a:ln w="9525">
              <a:noFill/>
              <a:miter lim="800000"/>
              <a:headEnd/>
              <a:tailEnd/>
            </a:ln>
            <a:effectLst/>
          </p:spPr>
          <p:txBody>
            <a:bodyPr wrap="none">
              <a:spAutoFit/>
            </a:bodyPr>
            <a:lstStyle/>
            <a:p>
              <a:pPr>
                <a:defRPr/>
              </a:pPr>
              <a:r>
                <a:rPr lang="en-US" sz="3200" b="1" i="0">
                  <a:solidFill>
                    <a:srgbClr val="FF6600"/>
                  </a:solidFill>
                  <a:effectLst>
                    <a:outerShdw blurRad="38100" dist="38100" dir="2700000" algn="tl">
                      <a:srgbClr val="C0C0C0"/>
                    </a:outerShdw>
                  </a:effectLst>
                  <a:latin typeface="Arial" charset="0"/>
                  <a:ea typeface="+mn-ea"/>
                  <a:cs typeface="Arial" charset="0"/>
                  <a:sym typeface="Wingdings" pitchFamily="2" charset="2"/>
                </a:rPr>
                <a:t></a:t>
              </a:r>
            </a:p>
          </p:txBody>
        </p:sp>
        <p:sp>
          <p:nvSpPr>
            <p:cNvPr id="214030" name="Rectangle 13">
              <a:extLst>
                <a:ext uri="{FF2B5EF4-FFF2-40B4-BE49-F238E27FC236}">
                  <a16:creationId xmlns:a16="http://schemas.microsoft.com/office/drawing/2014/main" id="{E87A6DB0-F8F2-4C64-7D0D-065BFA789530}"/>
                </a:ext>
              </a:extLst>
            </p:cNvPr>
            <p:cNvSpPr>
              <a:spLocks noChangeArrowheads="1"/>
            </p:cNvSpPr>
            <p:nvPr/>
          </p:nvSpPr>
          <p:spPr bwMode="auto">
            <a:xfrm>
              <a:off x="806" y="2559"/>
              <a:ext cx="28" cy="7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400" i="0">
                <a:ea typeface="굴림" panose="020B0600000101010101" pitchFamily="34" charset="-127"/>
              </a:endParaRPr>
            </a:p>
          </p:txBody>
        </p:sp>
        <p:sp>
          <p:nvSpPr>
            <p:cNvPr id="214031" name="Rectangle 14">
              <a:extLst>
                <a:ext uri="{FF2B5EF4-FFF2-40B4-BE49-F238E27FC236}">
                  <a16:creationId xmlns:a16="http://schemas.microsoft.com/office/drawing/2014/main" id="{C06A34CD-3B22-02DB-4026-FD95C35FF763}"/>
                </a:ext>
              </a:extLst>
            </p:cNvPr>
            <p:cNvSpPr>
              <a:spLocks noChangeArrowheads="1"/>
            </p:cNvSpPr>
            <p:nvPr/>
          </p:nvSpPr>
          <p:spPr bwMode="auto">
            <a:xfrm>
              <a:off x="762" y="2559"/>
              <a:ext cx="28" cy="7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400" i="0">
                <a:ea typeface="굴림" panose="020B0600000101010101" pitchFamily="34" charset="-127"/>
              </a:endParaRPr>
            </a:p>
          </p:txBody>
        </p:sp>
      </p:gr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灯片编号占位符 11">
            <a:extLst>
              <a:ext uri="{FF2B5EF4-FFF2-40B4-BE49-F238E27FC236}">
                <a16:creationId xmlns:a16="http://schemas.microsoft.com/office/drawing/2014/main" id="{D301165F-7DE4-587B-4132-77E363B24F8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D35FF86-B451-4830-B8CD-B0D25182F8C3}" type="slidenum">
              <a:rPr lang="en-US" altLang="en-US" sz="1600">
                <a:ea typeface="굴림" panose="020B0600000101010101" pitchFamily="34" charset="-127"/>
              </a:rPr>
              <a:pPr eaLnBrk="1" hangingPunct="1">
                <a:spcBef>
                  <a:spcPct val="0"/>
                </a:spcBef>
                <a:buFontTx/>
                <a:buNone/>
              </a:pPr>
              <a:t>208</a:t>
            </a:fld>
            <a:endParaRPr lang="en-US" altLang="en-US" sz="1600">
              <a:ea typeface="굴림" panose="020B0600000101010101" pitchFamily="34" charset="-127"/>
            </a:endParaRPr>
          </a:p>
        </p:txBody>
      </p:sp>
      <p:sp>
        <p:nvSpPr>
          <p:cNvPr id="215043" name="Rectangle 2">
            <a:extLst>
              <a:ext uri="{FF2B5EF4-FFF2-40B4-BE49-F238E27FC236}">
                <a16:creationId xmlns:a16="http://schemas.microsoft.com/office/drawing/2014/main" id="{6587B480-6F27-EF1B-ADCF-9E82FFB813D3}"/>
              </a:ext>
            </a:extLst>
          </p:cNvPr>
          <p:cNvSpPr>
            <a:spLocks noGrp="1" noChangeArrowheads="1"/>
          </p:cNvSpPr>
          <p:nvPr>
            <p:ph type="title" idx="4294967295"/>
          </p:nvPr>
        </p:nvSpPr>
        <p:spPr/>
        <p:txBody>
          <a:bodyPr/>
          <a:lstStyle/>
          <a:p>
            <a:pPr eaLnBrk="1" hangingPunct="1"/>
            <a:r>
              <a:rPr lang="en-US" altLang="en-US"/>
              <a:t>SRMC Filter Prototype IC Layout</a:t>
            </a:r>
          </a:p>
        </p:txBody>
      </p:sp>
      <p:grpSp>
        <p:nvGrpSpPr>
          <p:cNvPr id="215044" name="Group 28">
            <a:extLst>
              <a:ext uri="{FF2B5EF4-FFF2-40B4-BE49-F238E27FC236}">
                <a16:creationId xmlns:a16="http://schemas.microsoft.com/office/drawing/2014/main" id="{DADF32B8-8C24-902C-2778-69A97702044B}"/>
              </a:ext>
            </a:extLst>
          </p:cNvPr>
          <p:cNvGrpSpPr>
            <a:grpSpLocks/>
          </p:cNvGrpSpPr>
          <p:nvPr/>
        </p:nvGrpSpPr>
        <p:grpSpPr bwMode="auto">
          <a:xfrm>
            <a:off x="1584325" y="1628775"/>
            <a:ext cx="5310188" cy="2741613"/>
            <a:chOff x="442" y="1249"/>
            <a:chExt cx="3345" cy="1727"/>
          </a:xfrm>
        </p:grpSpPr>
        <p:sp>
          <p:nvSpPr>
            <p:cNvPr id="215048" name="Line 5">
              <a:extLst>
                <a:ext uri="{FF2B5EF4-FFF2-40B4-BE49-F238E27FC236}">
                  <a16:creationId xmlns:a16="http://schemas.microsoft.com/office/drawing/2014/main" id="{338E3CD6-7F17-2D21-54A5-B3AACA227518}"/>
                </a:ext>
              </a:extLst>
            </p:cNvPr>
            <p:cNvSpPr>
              <a:spLocks noChangeShapeType="1"/>
            </p:cNvSpPr>
            <p:nvPr/>
          </p:nvSpPr>
          <p:spPr bwMode="auto">
            <a:xfrm>
              <a:off x="884" y="2750"/>
              <a:ext cx="2812" cy="0"/>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15049" name="Text Box 8">
              <a:extLst>
                <a:ext uri="{FF2B5EF4-FFF2-40B4-BE49-F238E27FC236}">
                  <a16:creationId xmlns:a16="http://schemas.microsoft.com/office/drawing/2014/main" id="{824863AB-4A11-E418-5375-9C7A36D9902D}"/>
                </a:ext>
              </a:extLst>
            </p:cNvPr>
            <p:cNvSpPr txBox="1">
              <a:spLocks noChangeArrowheads="1"/>
            </p:cNvSpPr>
            <p:nvPr/>
          </p:nvSpPr>
          <p:spPr bwMode="auto">
            <a:xfrm>
              <a:off x="1945" y="2693"/>
              <a:ext cx="57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800" b="1" i="0">
                  <a:ea typeface="굴림" panose="020B0600000101010101" pitchFamily="34" charset="-127"/>
                </a:rPr>
                <a:t>1.4mm</a:t>
              </a:r>
            </a:p>
          </p:txBody>
        </p:sp>
        <p:sp>
          <p:nvSpPr>
            <p:cNvPr id="215050" name="Line 9">
              <a:extLst>
                <a:ext uri="{FF2B5EF4-FFF2-40B4-BE49-F238E27FC236}">
                  <a16:creationId xmlns:a16="http://schemas.microsoft.com/office/drawing/2014/main" id="{80543D0E-90D5-9A2F-B95B-C4F89CABA35D}"/>
                </a:ext>
              </a:extLst>
            </p:cNvPr>
            <p:cNvSpPr>
              <a:spLocks noChangeShapeType="1"/>
            </p:cNvSpPr>
            <p:nvPr/>
          </p:nvSpPr>
          <p:spPr bwMode="auto">
            <a:xfrm rot="5400000">
              <a:off x="180" y="2047"/>
              <a:ext cx="1089" cy="0"/>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b"/>
            <a:lstStyle/>
            <a:p>
              <a:endParaRPr lang="en-US"/>
            </a:p>
          </p:txBody>
        </p:sp>
        <p:sp>
          <p:nvSpPr>
            <p:cNvPr id="215051" name="Line 10">
              <a:extLst>
                <a:ext uri="{FF2B5EF4-FFF2-40B4-BE49-F238E27FC236}">
                  <a16:creationId xmlns:a16="http://schemas.microsoft.com/office/drawing/2014/main" id="{CA53B378-BD45-597F-ED62-DEDA6640D99D}"/>
                </a:ext>
              </a:extLst>
            </p:cNvPr>
            <p:cNvSpPr>
              <a:spLocks noChangeShapeType="1"/>
            </p:cNvSpPr>
            <p:nvPr/>
          </p:nvSpPr>
          <p:spPr bwMode="auto">
            <a:xfrm rot="5400000">
              <a:off x="725" y="1434"/>
              <a:ext cx="0" cy="13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15052" name="Text Box 12">
              <a:extLst>
                <a:ext uri="{FF2B5EF4-FFF2-40B4-BE49-F238E27FC236}">
                  <a16:creationId xmlns:a16="http://schemas.microsoft.com/office/drawing/2014/main" id="{841D5535-953B-DE09-8C19-F5A1B7CB1761}"/>
                </a:ext>
              </a:extLst>
            </p:cNvPr>
            <p:cNvSpPr txBox="1">
              <a:spLocks noChangeArrowheads="1"/>
            </p:cNvSpPr>
            <p:nvPr/>
          </p:nvSpPr>
          <p:spPr bwMode="auto">
            <a:xfrm rot="-5400000">
              <a:off x="298" y="1891"/>
              <a:ext cx="57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nchor="b">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30000"/>
                </a:lnSpc>
                <a:buFont typeface="Wingdings" panose="05000000000000000000" pitchFamily="2" charset="2"/>
                <a:buNone/>
              </a:pPr>
              <a:r>
                <a:rPr lang="en-US" altLang="en-US" sz="1800" b="1" i="0">
                  <a:ea typeface="굴림" panose="020B0600000101010101" pitchFamily="34" charset="-127"/>
                </a:rPr>
                <a:t>0.5mm</a:t>
              </a:r>
            </a:p>
          </p:txBody>
        </p:sp>
        <p:pic>
          <p:nvPicPr>
            <p:cNvPr id="215053" name="Picture 13" descr="layout">
              <a:extLst>
                <a:ext uri="{FF2B5EF4-FFF2-40B4-BE49-F238E27FC236}">
                  <a16:creationId xmlns:a16="http://schemas.microsoft.com/office/drawing/2014/main" id="{D853318A-1F90-BE9F-259F-056CA1B1F28F}"/>
                </a:ext>
              </a:extLst>
            </p:cNvPr>
            <p:cNvPicPr>
              <a:picLocks noChangeAspect="1" noChangeArrowheads="1"/>
            </p:cNvPicPr>
            <p:nvPr/>
          </p:nvPicPr>
          <p:blipFill>
            <a:blip r:embed="rId2">
              <a:lum bright="50000" contrast="-50000"/>
              <a:grayscl/>
              <a:extLst>
                <a:ext uri="{28A0092B-C50C-407E-A947-70E740481C1C}">
                  <a14:useLocalDpi xmlns:a14="http://schemas.microsoft.com/office/drawing/2010/main" val="0"/>
                </a:ext>
              </a:extLst>
            </a:blip>
            <a:srcRect/>
            <a:stretch>
              <a:fillRect/>
            </a:stretch>
          </p:blipFill>
          <p:spPr bwMode="auto">
            <a:xfrm>
              <a:off x="866" y="1474"/>
              <a:ext cx="285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4" name="Line 14">
              <a:extLst>
                <a:ext uri="{FF2B5EF4-FFF2-40B4-BE49-F238E27FC236}">
                  <a16:creationId xmlns:a16="http://schemas.microsoft.com/office/drawing/2014/main" id="{3CA546E9-3C2B-EF7F-B4C0-8F4F9414CE31}"/>
                </a:ext>
              </a:extLst>
            </p:cNvPr>
            <p:cNvSpPr>
              <a:spLocks noChangeShapeType="1"/>
            </p:cNvSpPr>
            <p:nvPr/>
          </p:nvSpPr>
          <p:spPr bwMode="auto">
            <a:xfrm>
              <a:off x="1905" y="1409"/>
              <a:ext cx="0" cy="819"/>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55" name="Line 15">
              <a:extLst>
                <a:ext uri="{FF2B5EF4-FFF2-40B4-BE49-F238E27FC236}">
                  <a16:creationId xmlns:a16="http://schemas.microsoft.com/office/drawing/2014/main" id="{E3C9A9B4-C9F0-B408-9F55-9408B9657BB5}"/>
                </a:ext>
              </a:extLst>
            </p:cNvPr>
            <p:cNvSpPr>
              <a:spLocks noChangeShapeType="1"/>
            </p:cNvSpPr>
            <p:nvPr/>
          </p:nvSpPr>
          <p:spPr bwMode="auto">
            <a:xfrm>
              <a:off x="1905" y="2228"/>
              <a:ext cx="18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56" name="Text Box 16">
              <a:extLst>
                <a:ext uri="{FF2B5EF4-FFF2-40B4-BE49-F238E27FC236}">
                  <a16:creationId xmlns:a16="http://schemas.microsoft.com/office/drawing/2014/main" id="{AA3C61A5-A7D7-BF27-82FF-69220202CF4B}"/>
                </a:ext>
              </a:extLst>
            </p:cNvPr>
            <p:cNvSpPr txBox="1">
              <a:spLocks noChangeArrowheads="1"/>
            </p:cNvSpPr>
            <p:nvPr/>
          </p:nvSpPr>
          <p:spPr bwMode="auto">
            <a:xfrm>
              <a:off x="1134" y="1249"/>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Tuning</a:t>
              </a:r>
            </a:p>
          </p:txBody>
        </p:sp>
        <p:sp>
          <p:nvSpPr>
            <p:cNvPr id="215057" name="Text Box 17">
              <a:extLst>
                <a:ext uri="{FF2B5EF4-FFF2-40B4-BE49-F238E27FC236}">
                  <a16:creationId xmlns:a16="http://schemas.microsoft.com/office/drawing/2014/main" id="{5C0C576B-1AA7-D6CA-93ED-FDB657F2A2F2}"/>
                </a:ext>
              </a:extLst>
            </p:cNvPr>
            <p:cNvSpPr txBox="1">
              <a:spLocks noChangeArrowheads="1"/>
            </p:cNvSpPr>
            <p:nvPr/>
          </p:nvSpPr>
          <p:spPr bwMode="auto">
            <a:xfrm>
              <a:off x="2525" y="1253"/>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rPr>
                <a:t>Filter</a:t>
              </a:r>
            </a:p>
          </p:txBody>
        </p:sp>
        <p:sp>
          <p:nvSpPr>
            <p:cNvPr id="215058" name="Line 25">
              <a:extLst>
                <a:ext uri="{FF2B5EF4-FFF2-40B4-BE49-F238E27FC236}">
                  <a16:creationId xmlns:a16="http://schemas.microsoft.com/office/drawing/2014/main" id="{E5950481-E5CF-152E-9237-B4DDA3B83997}"/>
                </a:ext>
              </a:extLst>
            </p:cNvPr>
            <p:cNvSpPr>
              <a:spLocks noChangeShapeType="1"/>
            </p:cNvSpPr>
            <p:nvPr/>
          </p:nvSpPr>
          <p:spPr bwMode="auto">
            <a:xfrm rot="5400000">
              <a:off x="725" y="2523"/>
              <a:ext cx="0" cy="13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15059" name="Line 26">
              <a:extLst>
                <a:ext uri="{FF2B5EF4-FFF2-40B4-BE49-F238E27FC236}">
                  <a16:creationId xmlns:a16="http://schemas.microsoft.com/office/drawing/2014/main" id="{A928E740-497D-08F8-1C77-67A90F2C63E2}"/>
                </a:ext>
              </a:extLst>
            </p:cNvPr>
            <p:cNvSpPr>
              <a:spLocks noChangeShapeType="1"/>
            </p:cNvSpPr>
            <p:nvPr/>
          </p:nvSpPr>
          <p:spPr bwMode="auto">
            <a:xfrm>
              <a:off x="884" y="2682"/>
              <a:ext cx="0" cy="13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215060" name="Line 27">
              <a:extLst>
                <a:ext uri="{FF2B5EF4-FFF2-40B4-BE49-F238E27FC236}">
                  <a16:creationId xmlns:a16="http://schemas.microsoft.com/office/drawing/2014/main" id="{C26E1D23-1CC3-0546-64B3-08BF47DE85B1}"/>
                </a:ext>
              </a:extLst>
            </p:cNvPr>
            <p:cNvSpPr>
              <a:spLocks noChangeShapeType="1"/>
            </p:cNvSpPr>
            <p:nvPr/>
          </p:nvSpPr>
          <p:spPr bwMode="auto">
            <a:xfrm>
              <a:off x="3696" y="2682"/>
              <a:ext cx="0" cy="13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en-US"/>
            </a:p>
          </p:txBody>
        </p:sp>
      </p:grpSp>
      <p:pic>
        <p:nvPicPr>
          <p:cNvPr id="215045" name="Picture 29">
            <a:extLst>
              <a:ext uri="{FF2B5EF4-FFF2-40B4-BE49-F238E27FC236}">
                <a16:creationId xmlns:a16="http://schemas.microsoft.com/office/drawing/2014/main" id="{DA5ED74E-00A7-B243-A67C-078A12A103CE}"/>
              </a:ext>
            </a:extLst>
          </p:cNvPr>
          <p:cNvPicPr>
            <a:picLocks noChangeAspect="1" noChangeArrowheads="1"/>
          </p:cNvPicPr>
          <p:nvPr>
            <p:ph idx="4294967295"/>
          </p:nvPr>
        </p:nvPicPr>
        <p:blipFill>
          <a:blip r:embed="rId3">
            <a:lum bright="20000" contrast="20000"/>
            <a:extLst>
              <a:ext uri="{28A0092B-C50C-407E-A947-70E740481C1C}">
                <a14:useLocalDpi xmlns:a14="http://schemas.microsoft.com/office/drawing/2010/main" val="0"/>
              </a:ext>
            </a:extLst>
          </a:blip>
          <a:srcRect t="4367"/>
          <a:stretch>
            <a:fillRect/>
          </a:stretch>
        </p:blipFill>
        <p:spPr>
          <a:xfrm>
            <a:off x="2339975" y="4541838"/>
            <a:ext cx="4391025" cy="1658937"/>
          </a:xfrm>
          <a:noFill/>
        </p:spPr>
      </p:pic>
      <p:sp>
        <p:nvSpPr>
          <p:cNvPr id="215046" name="Rectangle 32">
            <a:extLst>
              <a:ext uri="{FF2B5EF4-FFF2-40B4-BE49-F238E27FC236}">
                <a16:creationId xmlns:a16="http://schemas.microsoft.com/office/drawing/2014/main" id="{B7040BC6-21D6-3A98-2B34-DD18AD64B756}"/>
              </a:ext>
            </a:extLst>
          </p:cNvPr>
          <p:cNvSpPr>
            <a:spLocks noChangeArrowheads="1"/>
          </p:cNvSpPr>
          <p:nvPr/>
        </p:nvSpPr>
        <p:spPr bwMode="auto">
          <a:xfrm>
            <a:off x="3827463" y="4976813"/>
            <a:ext cx="15398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n-US" altLang="en-US" sz="1800" b="1">
                <a:ea typeface="굴림" panose="020B0600000101010101" pitchFamily="34" charset="-127"/>
              </a:rPr>
              <a:t>Die Photo</a:t>
            </a:r>
          </a:p>
          <a:p>
            <a:pPr algn="ctr" eaLnBrk="1" hangingPunct="1">
              <a:buFontTx/>
              <a:buNone/>
            </a:pPr>
            <a:r>
              <a:rPr lang="en-US" altLang="en-US" sz="1600" b="1" i="0">
                <a:ea typeface="굴림" panose="020B0600000101010101" pitchFamily="34" charset="-127"/>
              </a:rPr>
              <a:t>0.18</a:t>
            </a:r>
            <a:r>
              <a:rPr lang="en-US" altLang="en-US" sz="1600" b="1" i="0">
                <a:latin typeface="Arial Unicode MS" pitchFamily="34" charset="-128"/>
                <a:ea typeface="Arial Unicode MS" pitchFamily="34" charset="-128"/>
              </a:rPr>
              <a:t>µ</a:t>
            </a:r>
            <a:r>
              <a:rPr lang="en-US" altLang="en-US" sz="1600" b="1" i="0">
                <a:ea typeface="굴림" panose="020B0600000101010101" pitchFamily="34" charset="-127"/>
              </a:rPr>
              <a:t>m CMOS</a:t>
            </a:r>
          </a:p>
        </p:txBody>
      </p:sp>
      <p:sp>
        <p:nvSpPr>
          <p:cNvPr id="215047" name="Text Box 34">
            <a:extLst>
              <a:ext uri="{FF2B5EF4-FFF2-40B4-BE49-F238E27FC236}">
                <a16:creationId xmlns:a16="http://schemas.microsoft.com/office/drawing/2014/main" id="{28549A9E-308A-D07C-5DF3-218A82EC42BC}"/>
              </a:ext>
            </a:extLst>
          </p:cNvPr>
          <p:cNvSpPr txBox="1">
            <a:spLocks noChangeArrowheads="1"/>
          </p:cNvSpPr>
          <p:nvPr/>
        </p:nvSpPr>
        <p:spPr bwMode="auto">
          <a:xfrm>
            <a:off x="2395538" y="1160463"/>
            <a:ext cx="440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i="0">
                <a:ea typeface="굴림" panose="020B0600000101010101" pitchFamily="34" charset="-127"/>
              </a:rPr>
              <a:t>Kurahashi </a:t>
            </a:r>
            <a:r>
              <a:rPr lang="en-US" altLang="en-US" sz="1800" b="1">
                <a:ea typeface="굴림" panose="020B0600000101010101" pitchFamily="34" charset="-127"/>
              </a:rPr>
              <a:t>et al.,</a:t>
            </a:r>
            <a:r>
              <a:rPr lang="en-US" altLang="en-US" sz="1800" b="1" i="0">
                <a:ea typeface="굴림" panose="020B0600000101010101" pitchFamily="34" charset="-127"/>
              </a:rPr>
              <a:t> CICC-2006 (to appear)</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灯片编号占位符 11">
            <a:extLst>
              <a:ext uri="{FF2B5EF4-FFF2-40B4-BE49-F238E27FC236}">
                <a16:creationId xmlns:a16="http://schemas.microsoft.com/office/drawing/2014/main" id="{646FD53A-8F3D-44A8-D1F8-A92DCEFF449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D44157A-7EF2-4239-B283-FB2D3ABDE05F}" type="slidenum">
              <a:rPr lang="en-US" altLang="en-US" sz="1600">
                <a:ea typeface="굴림" panose="020B0600000101010101" pitchFamily="34" charset="-127"/>
              </a:rPr>
              <a:pPr eaLnBrk="1" hangingPunct="1">
                <a:spcBef>
                  <a:spcPct val="0"/>
                </a:spcBef>
                <a:buFontTx/>
                <a:buNone/>
              </a:pPr>
              <a:t>209</a:t>
            </a:fld>
            <a:endParaRPr lang="en-US" altLang="en-US" sz="1600">
              <a:ea typeface="굴림" panose="020B0600000101010101" pitchFamily="34" charset="-127"/>
            </a:endParaRPr>
          </a:p>
        </p:txBody>
      </p:sp>
      <p:sp>
        <p:nvSpPr>
          <p:cNvPr id="216067" name="Rectangle 2">
            <a:extLst>
              <a:ext uri="{FF2B5EF4-FFF2-40B4-BE49-F238E27FC236}">
                <a16:creationId xmlns:a16="http://schemas.microsoft.com/office/drawing/2014/main" id="{BC3497C1-DA51-20E3-7A22-D1490D392554}"/>
              </a:ext>
            </a:extLst>
          </p:cNvPr>
          <p:cNvSpPr>
            <a:spLocks noGrp="1" noChangeArrowheads="1"/>
          </p:cNvSpPr>
          <p:nvPr>
            <p:ph type="title" idx="4294967295"/>
          </p:nvPr>
        </p:nvSpPr>
        <p:spPr/>
        <p:txBody>
          <a:bodyPr/>
          <a:lstStyle/>
          <a:p>
            <a:pPr eaLnBrk="1" hangingPunct="1"/>
            <a:r>
              <a:rPr lang="en-US" altLang="en-US"/>
              <a:t>Measured Filter Response</a:t>
            </a:r>
          </a:p>
        </p:txBody>
      </p:sp>
      <p:sp>
        <p:nvSpPr>
          <p:cNvPr id="216068" name="Rectangle 4">
            <a:extLst>
              <a:ext uri="{FF2B5EF4-FFF2-40B4-BE49-F238E27FC236}">
                <a16:creationId xmlns:a16="http://schemas.microsoft.com/office/drawing/2014/main" id="{14DAAD89-7C57-29F0-5C03-96183AD7E36B}"/>
              </a:ext>
            </a:extLst>
          </p:cNvPr>
          <p:cNvSpPr>
            <a:spLocks noChangeArrowheads="1"/>
          </p:cNvSpPr>
          <p:nvPr/>
        </p:nvSpPr>
        <p:spPr bwMode="auto">
          <a:xfrm>
            <a:off x="733425" y="1304925"/>
            <a:ext cx="78867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buFont typeface="Wingdings" panose="05000000000000000000" pitchFamily="2" charset="2"/>
              <a:buNone/>
            </a:pPr>
            <a:r>
              <a:rPr lang="en-US" altLang="en-US" sz="2000" b="1">
                <a:ea typeface="굴림" panose="020B0600000101010101" pitchFamily="34" charset="-127"/>
              </a:rPr>
              <a:t>135kHz cutoff frequency</a:t>
            </a:r>
            <a:endParaRPr lang="en-US" altLang="en-US" b="1">
              <a:ea typeface="굴림" panose="020B0600000101010101" pitchFamily="34" charset="-127"/>
            </a:endParaRPr>
          </a:p>
        </p:txBody>
      </p:sp>
      <p:pic>
        <p:nvPicPr>
          <p:cNvPr id="216069" name="Picture 6">
            <a:extLst>
              <a:ext uri="{FF2B5EF4-FFF2-40B4-BE49-F238E27FC236}">
                <a16:creationId xmlns:a16="http://schemas.microsoft.com/office/drawing/2014/main" id="{7C8B648C-9B56-023D-FAB1-3582C681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62" t="5753" r="2380"/>
          <a:stretch>
            <a:fillRect/>
          </a:stretch>
        </p:blipFill>
        <p:spPr bwMode="auto">
          <a:xfrm>
            <a:off x="1116013" y="2060575"/>
            <a:ext cx="6840537"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11">
            <a:extLst>
              <a:ext uri="{FF2B5EF4-FFF2-40B4-BE49-F238E27FC236}">
                <a16:creationId xmlns:a16="http://schemas.microsoft.com/office/drawing/2014/main" id="{C9AC522D-4D43-ECA0-6765-696EF5BD96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EBF8D8C-221B-47A6-A254-3DC08CAA8844}" type="slidenum">
              <a:rPr lang="en-US" altLang="en-US" sz="1600">
                <a:ea typeface="굴림" panose="020B0600000101010101" pitchFamily="34" charset="-127"/>
              </a:rPr>
              <a:pPr eaLnBrk="1" hangingPunct="1">
                <a:spcBef>
                  <a:spcPct val="0"/>
                </a:spcBef>
                <a:buFontTx/>
                <a:buNone/>
              </a:pPr>
              <a:t>21</a:t>
            </a:fld>
            <a:endParaRPr lang="en-US" altLang="en-US" sz="1600">
              <a:ea typeface="굴림" panose="020B0600000101010101" pitchFamily="34" charset="-127"/>
            </a:endParaRPr>
          </a:p>
        </p:txBody>
      </p:sp>
      <p:sp>
        <p:nvSpPr>
          <p:cNvPr id="23555" name="Title 1">
            <a:extLst>
              <a:ext uri="{FF2B5EF4-FFF2-40B4-BE49-F238E27FC236}">
                <a16:creationId xmlns:a16="http://schemas.microsoft.com/office/drawing/2014/main" id="{6B4CD1F1-75AE-5CDA-C3E7-2FCDA6D58B54}"/>
              </a:ext>
            </a:extLst>
          </p:cNvPr>
          <p:cNvSpPr>
            <a:spLocks noGrp="1"/>
          </p:cNvSpPr>
          <p:nvPr>
            <p:ph type="title" idx="4294967295"/>
          </p:nvPr>
        </p:nvSpPr>
        <p:spPr/>
        <p:txBody>
          <a:bodyPr/>
          <a:lstStyle/>
          <a:p>
            <a:r>
              <a:rPr lang="en-US" altLang="zh-CN">
                <a:ea typeface="宋体" panose="02010600030101010101" pitchFamily="2" charset="-122"/>
              </a:rPr>
              <a:t>Delyiannis-Friend Filter</a:t>
            </a:r>
          </a:p>
        </p:txBody>
      </p:sp>
      <p:sp>
        <p:nvSpPr>
          <p:cNvPr id="23556" name="Content Placeholder 2">
            <a:extLst>
              <a:ext uri="{FF2B5EF4-FFF2-40B4-BE49-F238E27FC236}">
                <a16:creationId xmlns:a16="http://schemas.microsoft.com/office/drawing/2014/main" id="{80399BE1-A7E0-70BB-0983-0AE7C0699730}"/>
              </a:ext>
            </a:extLst>
          </p:cNvPr>
          <p:cNvSpPr>
            <a:spLocks noGrp="1"/>
          </p:cNvSpPr>
          <p:nvPr>
            <p:ph idx="4294967295"/>
          </p:nvPr>
        </p:nvSpPr>
        <p:spPr>
          <a:xfrm>
            <a:off x="381000" y="682625"/>
            <a:ext cx="8382000" cy="5257800"/>
          </a:xfrm>
        </p:spPr>
        <p:txBody>
          <a:bodyPr/>
          <a:lstStyle/>
          <a:p>
            <a:endParaRPr lang="en-US" altLang="zh-CN">
              <a:ea typeface="宋体" panose="02010600030101010101" pitchFamily="2" charset="-122"/>
            </a:endParaRPr>
          </a:p>
          <a:p>
            <a:r>
              <a:rPr lang="en-US" altLang="zh-CN">
                <a:ea typeface="宋体" panose="02010600030101010101" pitchFamily="2" charset="-122"/>
              </a:rPr>
              <a:t>Q may be enhanced using positive feedback:</a:t>
            </a:r>
          </a:p>
          <a:p>
            <a:endParaRPr lang="en-US" altLang="zh-CN">
              <a:ea typeface="宋体" panose="02010600030101010101" pitchFamily="2" charset="-122"/>
            </a:endParaRPr>
          </a:p>
          <a:p>
            <a:pPr>
              <a:buFontTx/>
              <a:buNone/>
            </a:pPr>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buFontTx/>
              <a:buNone/>
            </a:pPr>
            <a:r>
              <a:rPr lang="en-US" altLang="zh-CN">
                <a:ea typeface="宋体" panose="02010600030101010101" pitchFamily="2" charset="-122"/>
              </a:rPr>
              <a:t>New </a:t>
            </a:r>
            <a:r>
              <a:rPr lang="en-US" altLang="zh-CN" i="1">
                <a:ea typeface="宋体" panose="02010600030101010101" pitchFamily="2" charset="-122"/>
              </a:rPr>
              <a:t>Q</a:t>
            </a:r>
            <a:r>
              <a:rPr lang="en-US" altLang="zh-CN">
                <a:ea typeface="宋体" panose="02010600030101010101" pitchFamily="2" charset="-122"/>
              </a:rPr>
              <a:t> = </a:t>
            </a:r>
          </a:p>
          <a:p>
            <a:endParaRPr lang="en-US" altLang="zh-CN">
              <a:ea typeface="宋体" panose="02010600030101010101" pitchFamily="2" charset="-122"/>
            </a:endParaRPr>
          </a:p>
          <a:p>
            <a:r>
              <a:rPr lang="el-GR" altLang="zh-CN">
                <a:ea typeface="宋体" panose="02010600030101010101" pitchFamily="2" charset="-122"/>
              </a:rPr>
              <a:t>α</a:t>
            </a:r>
            <a:r>
              <a:rPr lang="en-US" altLang="zh-CN">
                <a:ea typeface="宋体" panose="02010600030101010101" pitchFamily="2" charset="-122"/>
              </a:rPr>
              <a:t> = </a:t>
            </a:r>
            <a:r>
              <a:rPr lang="en-US" altLang="zh-CN" i="1">
                <a:ea typeface="宋体" panose="02010600030101010101" pitchFamily="2" charset="-122"/>
              </a:rPr>
              <a:t>K/(1-K)</a:t>
            </a:r>
          </a:p>
          <a:p>
            <a:endParaRPr lang="en-US" altLang="zh-CN">
              <a:ea typeface="宋体" panose="02010600030101010101" pitchFamily="2" charset="-122"/>
            </a:endParaRPr>
          </a:p>
          <a:p>
            <a:r>
              <a:rPr lang="en-US" altLang="zh-CN">
                <a:ea typeface="宋体" panose="02010600030101010101" pitchFamily="2" charset="-122"/>
              </a:rPr>
              <a:t>Opamp no longer grounded, Vcm not zero, no easy fully differential realization.</a:t>
            </a:r>
          </a:p>
        </p:txBody>
      </p:sp>
      <p:pic>
        <p:nvPicPr>
          <p:cNvPr id="23557" name="Picture 4" descr="fig4.37.png">
            <a:extLst>
              <a:ext uri="{FF2B5EF4-FFF2-40B4-BE49-F238E27FC236}">
                <a16:creationId xmlns:a16="http://schemas.microsoft.com/office/drawing/2014/main" id="{2431E2DE-7BC7-84C6-DA3D-A4F419F43A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31003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5">
            <a:extLst>
              <a:ext uri="{FF2B5EF4-FFF2-40B4-BE49-F238E27FC236}">
                <a16:creationId xmlns:a16="http://schemas.microsoft.com/office/drawing/2014/main" id="{9871DDFA-3CF1-08AB-D941-FE4893C1A0BE}"/>
              </a:ext>
            </a:extLst>
          </p:cNvPr>
          <p:cNvGraphicFramePr>
            <a:graphicFrameLocks noChangeAspect="1"/>
          </p:cNvGraphicFramePr>
          <p:nvPr/>
        </p:nvGraphicFramePr>
        <p:xfrm>
          <a:off x="1752600" y="3200400"/>
          <a:ext cx="1066800" cy="781050"/>
        </p:xfrm>
        <a:graphic>
          <a:graphicData uri="http://schemas.openxmlformats.org/presentationml/2006/ole">
            <mc:AlternateContent xmlns:mc="http://schemas.openxmlformats.org/markup-compatibility/2006">
              <mc:Choice xmlns:v="urn:schemas-microsoft-com:vml" Requires="v">
                <p:oleObj name="Equation" r:id="rId3" imgW="711200" imgH="520700" progId="Equation.3">
                  <p:embed/>
                </p:oleObj>
              </mc:Choice>
              <mc:Fallback>
                <p:oleObj name="Equation" r:id="rId3" imgW="711200" imgH="520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00400"/>
                        <a:ext cx="10668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灯片编号占位符 11">
            <a:extLst>
              <a:ext uri="{FF2B5EF4-FFF2-40B4-BE49-F238E27FC236}">
                <a16:creationId xmlns:a16="http://schemas.microsoft.com/office/drawing/2014/main" id="{7A757686-177E-87EF-1E33-73375796803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9B87E9C-5F96-481C-BEB0-22AD082F25E5}" type="slidenum">
              <a:rPr lang="en-US" altLang="en-US" sz="1600">
                <a:ea typeface="굴림" panose="020B0600000101010101" pitchFamily="34" charset="-127"/>
              </a:rPr>
              <a:pPr eaLnBrk="1" hangingPunct="1">
                <a:spcBef>
                  <a:spcPct val="0"/>
                </a:spcBef>
                <a:buFontTx/>
                <a:buNone/>
              </a:pPr>
              <a:t>210</a:t>
            </a:fld>
            <a:endParaRPr lang="en-US" altLang="en-US" sz="1600">
              <a:ea typeface="굴림" panose="020B0600000101010101" pitchFamily="34" charset="-127"/>
            </a:endParaRPr>
          </a:p>
        </p:txBody>
      </p:sp>
      <p:sp>
        <p:nvSpPr>
          <p:cNvPr id="217091" name="Rectangle 2">
            <a:extLst>
              <a:ext uri="{FF2B5EF4-FFF2-40B4-BE49-F238E27FC236}">
                <a16:creationId xmlns:a16="http://schemas.microsoft.com/office/drawing/2014/main" id="{7DC51033-5C61-F2DD-1BD2-0707C7867DAB}"/>
              </a:ext>
            </a:extLst>
          </p:cNvPr>
          <p:cNvSpPr>
            <a:spLocks noGrp="1" noChangeArrowheads="1"/>
          </p:cNvSpPr>
          <p:nvPr>
            <p:ph type="title" idx="4294967295"/>
          </p:nvPr>
        </p:nvSpPr>
        <p:spPr/>
        <p:txBody>
          <a:bodyPr/>
          <a:lstStyle/>
          <a:p>
            <a:pPr eaLnBrk="1" hangingPunct="1"/>
            <a:r>
              <a:rPr lang="en-US" altLang="en-US"/>
              <a:t>Measured THD</a:t>
            </a:r>
          </a:p>
        </p:txBody>
      </p:sp>
      <p:pic>
        <p:nvPicPr>
          <p:cNvPr id="217092" name="Picture 4">
            <a:extLst>
              <a:ext uri="{FF2B5EF4-FFF2-40B4-BE49-F238E27FC236}">
                <a16:creationId xmlns:a16="http://schemas.microsoft.com/office/drawing/2014/main" id="{A935B312-7418-A232-C651-75B573B91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677988"/>
            <a:ext cx="791845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
        <p:nvSpPr>
          <p:cNvPr id="217093" name="Rectangle 7">
            <a:extLst>
              <a:ext uri="{FF2B5EF4-FFF2-40B4-BE49-F238E27FC236}">
                <a16:creationId xmlns:a16="http://schemas.microsoft.com/office/drawing/2014/main" id="{254BB239-421D-FDF2-0D7D-3D0456CC6859}"/>
              </a:ext>
            </a:extLst>
          </p:cNvPr>
          <p:cNvSpPr>
            <a:spLocks noChangeArrowheads="1"/>
          </p:cNvSpPr>
          <p:nvPr/>
        </p:nvSpPr>
        <p:spPr bwMode="auto">
          <a:xfrm>
            <a:off x="733425" y="1304925"/>
            <a:ext cx="78867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buFont typeface="Wingdings" panose="05000000000000000000" pitchFamily="2" charset="2"/>
              <a:buNone/>
            </a:pPr>
            <a:r>
              <a:rPr lang="en-US" altLang="en-US" sz="2000" b="1">
                <a:ea typeface="굴림" panose="020B0600000101010101" pitchFamily="34" charset="-127"/>
              </a:rPr>
              <a:t>Input amplitude = 0.6Vpp (differential)</a:t>
            </a:r>
            <a:endParaRPr lang="en-US" altLang="en-US" b="1">
              <a:ea typeface="굴림" panose="020B0600000101010101" pitchFamily="34" charset="-127"/>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灯片编号占位符 11">
            <a:extLst>
              <a:ext uri="{FF2B5EF4-FFF2-40B4-BE49-F238E27FC236}">
                <a16:creationId xmlns:a16="http://schemas.microsoft.com/office/drawing/2014/main" id="{FAC4A2FE-7701-877F-EC01-2D06B0E3E11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4B86AB6-4D6B-4836-8017-FE3812AFBB9B}" type="slidenum">
              <a:rPr lang="en-US" altLang="en-US" sz="1600">
                <a:ea typeface="굴림" panose="020B0600000101010101" pitchFamily="34" charset="-127"/>
              </a:rPr>
              <a:pPr eaLnBrk="1" hangingPunct="1">
                <a:spcBef>
                  <a:spcPct val="0"/>
                </a:spcBef>
                <a:buFontTx/>
                <a:buNone/>
              </a:pPr>
              <a:t>211</a:t>
            </a:fld>
            <a:endParaRPr lang="en-US" altLang="en-US" sz="1600">
              <a:ea typeface="굴림" panose="020B0600000101010101" pitchFamily="34" charset="-127"/>
            </a:endParaRPr>
          </a:p>
        </p:txBody>
      </p:sp>
      <p:pic>
        <p:nvPicPr>
          <p:cNvPr id="218115" name="Picture 2">
            <a:extLst>
              <a:ext uri="{FF2B5EF4-FFF2-40B4-BE49-F238E27FC236}">
                <a16:creationId xmlns:a16="http://schemas.microsoft.com/office/drawing/2014/main" id="{B7385D9E-D0A3-7E4F-CC5F-54ED85F93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2533650"/>
            <a:ext cx="40957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218116" name="Picture 3">
            <a:extLst>
              <a:ext uri="{FF2B5EF4-FFF2-40B4-BE49-F238E27FC236}">
                <a16:creationId xmlns:a16="http://schemas.microsoft.com/office/drawing/2014/main" id="{FF060454-F293-BA61-C5F7-8C33BB35B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532063"/>
            <a:ext cx="40767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18117" name="Rectangle 4">
            <a:extLst>
              <a:ext uri="{FF2B5EF4-FFF2-40B4-BE49-F238E27FC236}">
                <a16:creationId xmlns:a16="http://schemas.microsoft.com/office/drawing/2014/main" id="{3A9E7530-7C23-4141-D345-C6B1D5F88D10}"/>
              </a:ext>
            </a:extLst>
          </p:cNvPr>
          <p:cNvSpPr>
            <a:spLocks noGrp="1" noChangeArrowheads="1"/>
          </p:cNvSpPr>
          <p:nvPr>
            <p:ph type="title" idx="4294967295"/>
          </p:nvPr>
        </p:nvSpPr>
        <p:spPr/>
        <p:txBody>
          <a:bodyPr/>
          <a:lstStyle/>
          <a:p>
            <a:pPr eaLnBrk="1" hangingPunct="1"/>
            <a:r>
              <a:rPr lang="en-US" altLang="en-US"/>
              <a:t>Measured Output Spectrum</a:t>
            </a:r>
          </a:p>
        </p:txBody>
      </p:sp>
      <p:sp>
        <p:nvSpPr>
          <p:cNvPr id="218118" name="Line 6">
            <a:extLst>
              <a:ext uri="{FF2B5EF4-FFF2-40B4-BE49-F238E27FC236}">
                <a16:creationId xmlns:a16="http://schemas.microsoft.com/office/drawing/2014/main" id="{DE86246E-5FEC-D08D-331C-4A49CEDDBBB4}"/>
              </a:ext>
            </a:extLst>
          </p:cNvPr>
          <p:cNvSpPr>
            <a:spLocks noChangeShapeType="1"/>
          </p:cNvSpPr>
          <p:nvPr/>
        </p:nvSpPr>
        <p:spPr bwMode="auto">
          <a:xfrm flipH="1">
            <a:off x="1071563" y="2895600"/>
            <a:ext cx="10493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19" name="Line 7">
            <a:extLst>
              <a:ext uri="{FF2B5EF4-FFF2-40B4-BE49-F238E27FC236}">
                <a16:creationId xmlns:a16="http://schemas.microsoft.com/office/drawing/2014/main" id="{67846199-970B-A6B9-B931-8317D10FC953}"/>
              </a:ext>
            </a:extLst>
          </p:cNvPr>
          <p:cNvSpPr>
            <a:spLocks noChangeShapeType="1"/>
          </p:cNvSpPr>
          <p:nvPr/>
        </p:nvSpPr>
        <p:spPr bwMode="auto">
          <a:xfrm flipH="1">
            <a:off x="1808163" y="4787900"/>
            <a:ext cx="3032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0" name="Line 8">
            <a:extLst>
              <a:ext uri="{FF2B5EF4-FFF2-40B4-BE49-F238E27FC236}">
                <a16:creationId xmlns:a16="http://schemas.microsoft.com/office/drawing/2014/main" id="{B34708A7-1278-2B04-2853-6993EDC0E609}"/>
              </a:ext>
            </a:extLst>
          </p:cNvPr>
          <p:cNvSpPr>
            <a:spLocks noChangeShapeType="1"/>
          </p:cNvSpPr>
          <p:nvPr/>
        </p:nvSpPr>
        <p:spPr bwMode="auto">
          <a:xfrm>
            <a:off x="2006600" y="2908300"/>
            <a:ext cx="0" cy="1857375"/>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121" name="Text Box 9">
            <a:extLst>
              <a:ext uri="{FF2B5EF4-FFF2-40B4-BE49-F238E27FC236}">
                <a16:creationId xmlns:a16="http://schemas.microsoft.com/office/drawing/2014/main" id="{8BA7D5CE-140F-B741-B1D6-10A7C54D455A}"/>
              </a:ext>
            </a:extLst>
          </p:cNvPr>
          <p:cNvSpPr txBox="1">
            <a:spLocks noChangeArrowheads="1"/>
          </p:cNvSpPr>
          <p:nvPr/>
        </p:nvSpPr>
        <p:spPr bwMode="auto">
          <a:xfrm>
            <a:off x="2055813" y="3729038"/>
            <a:ext cx="549275" cy="24447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77dB</a:t>
            </a:r>
          </a:p>
        </p:txBody>
      </p:sp>
      <p:sp>
        <p:nvSpPr>
          <p:cNvPr id="218122" name="Line 10">
            <a:extLst>
              <a:ext uri="{FF2B5EF4-FFF2-40B4-BE49-F238E27FC236}">
                <a16:creationId xmlns:a16="http://schemas.microsoft.com/office/drawing/2014/main" id="{06F2EA0B-6141-B11D-9EEA-7E0607515B9A}"/>
              </a:ext>
            </a:extLst>
          </p:cNvPr>
          <p:cNvSpPr>
            <a:spLocks noChangeShapeType="1"/>
          </p:cNvSpPr>
          <p:nvPr/>
        </p:nvSpPr>
        <p:spPr bwMode="auto">
          <a:xfrm flipH="1">
            <a:off x="5432425" y="2894013"/>
            <a:ext cx="1049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3" name="Line 11">
            <a:extLst>
              <a:ext uri="{FF2B5EF4-FFF2-40B4-BE49-F238E27FC236}">
                <a16:creationId xmlns:a16="http://schemas.microsoft.com/office/drawing/2014/main" id="{6A4AD81E-637E-51DB-15B3-2629C333F42E}"/>
              </a:ext>
            </a:extLst>
          </p:cNvPr>
          <p:cNvSpPr>
            <a:spLocks noChangeShapeType="1"/>
          </p:cNvSpPr>
          <p:nvPr/>
        </p:nvSpPr>
        <p:spPr bwMode="auto">
          <a:xfrm flipH="1">
            <a:off x="6161088" y="5068888"/>
            <a:ext cx="3032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4" name="Line 12">
            <a:extLst>
              <a:ext uri="{FF2B5EF4-FFF2-40B4-BE49-F238E27FC236}">
                <a16:creationId xmlns:a16="http://schemas.microsoft.com/office/drawing/2014/main" id="{25219A62-642A-C896-0427-96AB574396FB}"/>
              </a:ext>
            </a:extLst>
          </p:cNvPr>
          <p:cNvSpPr>
            <a:spLocks noChangeShapeType="1"/>
          </p:cNvSpPr>
          <p:nvPr/>
        </p:nvSpPr>
        <p:spPr bwMode="auto">
          <a:xfrm>
            <a:off x="6359525" y="2906713"/>
            <a:ext cx="0" cy="213995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125" name="Text Box 13">
            <a:extLst>
              <a:ext uri="{FF2B5EF4-FFF2-40B4-BE49-F238E27FC236}">
                <a16:creationId xmlns:a16="http://schemas.microsoft.com/office/drawing/2014/main" id="{6BDCA76A-77BC-EB40-4C93-C392B9E3F136}"/>
              </a:ext>
            </a:extLst>
          </p:cNvPr>
          <p:cNvSpPr txBox="1">
            <a:spLocks noChangeArrowheads="1"/>
          </p:cNvSpPr>
          <p:nvPr/>
        </p:nvSpPr>
        <p:spPr bwMode="auto">
          <a:xfrm>
            <a:off x="6408738" y="3735388"/>
            <a:ext cx="549275" cy="24447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0" tIns="0" rIns="0" bIns="0">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600" b="1" i="0">
                <a:ea typeface="굴림" panose="020B0600000101010101" pitchFamily="34" charset="-127"/>
              </a:rPr>
              <a:t>90dB</a:t>
            </a:r>
          </a:p>
        </p:txBody>
      </p:sp>
      <p:sp>
        <p:nvSpPr>
          <p:cNvPr id="218126" name="Text Box 14">
            <a:extLst>
              <a:ext uri="{FF2B5EF4-FFF2-40B4-BE49-F238E27FC236}">
                <a16:creationId xmlns:a16="http://schemas.microsoft.com/office/drawing/2014/main" id="{D2BCD005-C8B4-1FE1-00C8-768B1601F76B}"/>
              </a:ext>
            </a:extLst>
          </p:cNvPr>
          <p:cNvSpPr txBox="1">
            <a:spLocks noChangeArrowheads="1"/>
          </p:cNvSpPr>
          <p:nvPr/>
        </p:nvSpPr>
        <p:spPr bwMode="auto">
          <a:xfrm>
            <a:off x="1403350" y="2024063"/>
            <a:ext cx="2268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sym typeface="Symbol" panose="05050102010706020507" pitchFamily="18" charset="2"/>
              </a:rPr>
              <a:t>0.6V Supply</a:t>
            </a:r>
            <a:endParaRPr lang="ru-RU" altLang="en-US" sz="1800" b="1" i="0" baseline="-25000">
              <a:ea typeface="굴림" panose="020B0600000101010101" pitchFamily="34" charset="-127"/>
              <a:sym typeface="Symbol" panose="05050102010706020507" pitchFamily="18" charset="2"/>
            </a:endParaRPr>
          </a:p>
        </p:txBody>
      </p:sp>
      <p:sp>
        <p:nvSpPr>
          <p:cNvPr id="218127" name="Text Box 15">
            <a:extLst>
              <a:ext uri="{FF2B5EF4-FFF2-40B4-BE49-F238E27FC236}">
                <a16:creationId xmlns:a16="http://schemas.microsoft.com/office/drawing/2014/main" id="{8911984D-4FA0-3094-CF28-1DF17A0DEB71}"/>
              </a:ext>
            </a:extLst>
          </p:cNvPr>
          <p:cNvSpPr txBox="1">
            <a:spLocks noChangeArrowheads="1"/>
          </p:cNvSpPr>
          <p:nvPr/>
        </p:nvSpPr>
        <p:spPr bwMode="auto">
          <a:xfrm>
            <a:off x="5691188" y="2052638"/>
            <a:ext cx="2268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b="1" i="0">
                <a:ea typeface="굴림" panose="020B0600000101010101" pitchFamily="34" charset="-127"/>
                <a:sym typeface="Symbol" panose="05050102010706020507" pitchFamily="18" charset="2"/>
              </a:rPr>
              <a:t>0.8V Supply</a:t>
            </a:r>
            <a:endParaRPr lang="ru-RU" altLang="en-US" sz="1800" b="1" i="0" baseline="-25000">
              <a:ea typeface="굴림" panose="020B0600000101010101" pitchFamily="34" charset="-127"/>
              <a:sym typeface="Symbol" panose="05050102010706020507" pitchFamily="18" charset="2"/>
            </a:endParaRPr>
          </a:p>
        </p:txBody>
      </p:sp>
      <p:sp>
        <p:nvSpPr>
          <p:cNvPr id="218128" name="Rectangle 19">
            <a:extLst>
              <a:ext uri="{FF2B5EF4-FFF2-40B4-BE49-F238E27FC236}">
                <a16:creationId xmlns:a16="http://schemas.microsoft.com/office/drawing/2014/main" id="{12BF281B-95BB-809F-8B62-6DE8BC64AF97}"/>
              </a:ext>
            </a:extLst>
          </p:cNvPr>
          <p:cNvSpPr>
            <a:spLocks noChangeArrowheads="1"/>
          </p:cNvSpPr>
          <p:nvPr/>
        </p:nvSpPr>
        <p:spPr bwMode="auto">
          <a:xfrm>
            <a:off x="733425" y="1304925"/>
            <a:ext cx="78867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buFont typeface="Wingdings" panose="05000000000000000000" pitchFamily="2" charset="2"/>
              <a:buNone/>
            </a:pPr>
            <a:r>
              <a:rPr lang="en-US" altLang="en-US" sz="2000" b="1">
                <a:ea typeface="굴림" panose="020B0600000101010101" pitchFamily="34" charset="-127"/>
              </a:rPr>
              <a:t>Input amplitude = 0.6Vpp (differential)</a:t>
            </a:r>
            <a:endParaRPr lang="en-US" altLang="en-US" b="1">
              <a:ea typeface="굴림" panose="020B0600000101010101" pitchFamily="34" charset="-127"/>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灯片编号占位符 11">
            <a:extLst>
              <a:ext uri="{FF2B5EF4-FFF2-40B4-BE49-F238E27FC236}">
                <a16:creationId xmlns:a16="http://schemas.microsoft.com/office/drawing/2014/main" id="{AE74E063-E834-521B-9C29-0ED13B5DB59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731DEB9-D293-4B8F-813A-3759072C6DF0}" type="slidenum">
              <a:rPr lang="en-US" altLang="en-US" sz="1600">
                <a:ea typeface="굴림" panose="020B0600000101010101" pitchFamily="34" charset="-127"/>
              </a:rPr>
              <a:pPr eaLnBrk="1" hangingPunct="1">
                <a:spcBef>
                  <a:spcPct val="0"/>
                </a:spcBef>
                <a:buFontTx/>
                <a:buNone/>
              </a:pPr>
              <a:t>212</a:t>
            </a:fld>
            <a:endParaRPr lang="en-US" altLang="en-US" sz="1600">
              <a:ea typeface="굴림" panose="020B0600000101010101" pitchFamily="34" charset="-127"/>
            </a:endParaRPr>
          </a:p>
        </p:txBody>
      </p:sp>
      <p:sp>
        <p:nvSpPr>
          <p:cNvPr id="219139" name="Rectangle 2">
            <a:extLst>
              <a:ext uri="{FF2B5EF4-FFF2-40B4-BE49-F238E27FC236}">
                <a16:creationId xmlns:a16="http://schemas.microsoft.com/office/drawing/2014/main" id="{E50FB442-0399-691B-1EB7-4D96D89DEFDB}"/>
              </a:ext>
            </a:extLst>
          </p:cNvPr>
          <p:cNvSpPr>
            <a:spLocks noGrp="1" noChangeArrowheads="1"/>
          </p:cNvSpPr>
          <p:nvPr>
            <p:ph type="title" idx="4294967295"/>
          </p:nvPr>
        </p:nvSpPr>
        <p:spPr/>
        <p:txBody>
          <a:bodyPr/>
          <a:lstStyle/>
          <a:p>
            <a:pPr eaLnBrk="1" hangingPunct="1"/>
            <a:r>
              <a:rPr lang="en-US" altLang="en-US"/>
              <a:t>Measured SNR</a:t>
            </a:r>
          </a:p>
        </p:txBody>
      </p:sp>
      <p:sp>
        <p:nvSpPr>
          <p:cNvPr id="219140" name="Rectangle 3">
            <a:extLst>
              <a:ext uri="{FF2B5EF4-FFF2-40B4-BE49-F238E27FC236}">
                <a16:creationId xmlns:a16="http://schemas.microsoft.com/office/drawing/2014/main" id="{29D68735-1C32-B13D-6158-E9CB61971DD1}"/>
              </a:ext>
            </a:extLst>
          </p:cNvPr>
          <p:cNvSpPr>
            <a:spLocks noGrp="1" noChangeArrowheads="1"/>
          </p:cNvSpPr>
          <p:nvPr>
            <p:ph type="body" idx="4294967295"/>
          </p:nvPr>
        </p:nvSpPr>
        <p:spPr>
          <a:xfrm>
            <a:off x="1584325" y="1077913"/>
            <a:ext cx="6119813" cy="1000125"/>
          </a:xfrm>
          <a:noFill/>
        </p:spPr>
        <p:txBody>
          <a:bodyPr/>
          <a:lstStyle/>
          <a:p>
            <a:pPr eaLnBrk="1" hangingPunct="1">
              <a:lnSpc>
                <a:spcPct val="120000"/>
              </a:lnSpc>
            </a:pPr>
            <a:r>
              <a:rPr lang="en-US" altLang="en-US" sz="2000"/>
              <a:t>Integrated from 1kHz</a:t>
            </a:r>
          </a:p>
          <a:p>
            <a:pPr eaLnBrk="1" hangingPunct="1">
              <a:lnSpc>
                <a:spcPct val="120000"/>
              </a:lnSpc>
            </a:pPr>
            <a:r>
              <a:rPr lang="en-US" altLang="en-US" sz="2000"/>
              <a:t>Referred to 0.6Vpp input </a:t>
            </a:r>
            <a:endParaRPr lang="en-US" altLang="en-US"/>
          </a:p>
        </p:txBody>
      </p:sp>
      <p:pic>
        <p:nvPicPr>
          <p:cNvPr id="219141" name="Picture 4">
            <a:extLst>
              <a:ext uri="{FF2B5EF4-FFF2-40B4-BE49-F238E27FC236}">
                <a16:creationId xmlns:a16="http://schemas.microsoft.com/office/drawing/2014/main" id="{1A14FEFE-4578-ACD1-03A7-39C3E169F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25638"/>
            <a:ext cx="66294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11">
            <a:extLst>
              <a:ext uri="{FF2B5EF4-FFF2-40B4-BE49-F238E27FC236}">
                <a16:creationId xmlns:a16="http://schemas.microsoft.com/office/drawing/2014/main" id="{B8A688A4-6CB7-821B-DC80-14A5CC29C8A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3EF5945-BCA1-4773-9283-13492A08D9E0}" type="slidenum">
              <a:rPr lang="en-US" altLang="en-US" sz="1600">
                <a:ea typeface="굴림" panose="020B0600000101010101" pitchFamily="34" charset="-127"/>
              </a:rPr>
              <a:pPr eaLnBrk="1" hangingPunct="1">
                <a:spcBef>
                  <a:spcPct val="0"/>
                </a:spcBef>
                <a:buFontTx/>
                <a:buNone/>
              </a:pPr>
              <a:t>22</a:t>
            </a:fld>
            <a:endParaRPr lang="en-US" altLang="en-US" sz="1600">
              <a:ea typeface="굴림" panose="020B0600000101010101" pitchFamily="34" charset="-127"/>
            </a:endParaRPr>
          </a:p>
        </p:txBody>
      </p:sp>
      <p:sp>
        <p:nvSpPr>
          <p:cNvPr id="24579" name="Content Placeholder 1">
            <a:extLst>
              <a:ext uri="{FF2B5EF4-FFF2-40B4-BE49-F238E27FC236}">
                <a16:creationId xmlns:a16="http://schemas.microsoft.com/office/drawing/2014/main" id="{7E1066A7-7A6D-FB0A-4627-70321941F87B}"/>
              </a:ext>
            </a:extLst>
          </p:cNvPr>
          <p:cNvSpPr>
            <a:spLocks noGrp="1"/>
          </p:cNvSpPr>
          <p:nvPr>
            <p:ph idx="4294967295"/>
          </p:nvPr>
        </p:nvSpPr>
        <p:spPr/>
        <p:txBody>
          <a:bodyPr/>
          <a:lstStyle/>
          <a:p>
            <a:r>
              <a:rPr lang="en-US" altLang="en-US"/>
              <a:t>Transfer functions:                                      </a:t>
            </a:r>
          </a:p>
          <a:p>
            <a:endParaRPr lang="en-US" altLang="en-US"/>
          </a:p>
          <a:p>
            <a:endParaRPr lang="en-US" altLang="en-US"/>
          </a:p>
          <a:p>
            <a:endParaRPr lang="en-US" altLang="en-US"/>
          </a:p>
          <a:p>
            <a:endParaRPr lang="en-US" altLang="en-US"/>
          </a:p>
          <a:p>
            <a:endParaRPr lang="en-US" altLang="en-US"/>
          </a:p>
          <a:p>
            <a:endParaRPr lang="en-US" altLang="en-US"/>
          </a:p>
          <a:p>
            <a:r>
              <a:rPr lang="en-US" altLang="en-US"/>
              <a:t>Circuit:                                  </a:t>
            </a:r>
          </a:p>
        </p:txBody>
      </p:sp>
      <p:sp>
        <p:nvSpPr>
          <p:cNvPr id="24580" name="Title 2">
            <a:extLst>
              <a:ext uri="{FF2B5EF4-FFF2-40B4-BE49-F238E27FC236}">
                <a16:creationId xmlns:a16="http://schemas.microsoft.com/office/drawing/2014/main" id="{449DE616-D0F9-F8A2-5310-BBBC7BCC7CFB}"/>
              </a:ext>
            </a:extLst>
          </p:cNvPr>
          <p:cNvSpPr>
            <a:spLocks noGrp="1"/>
          </p:cNvSpPr>
          <p:nvPr>
            <p:ph type="title" idx="4294967295"/>
          </p:nvPr>
        </p:nvSpPr>
        <p:spPr/>
        <p:txBody>
          <a:bodyPr/>
          <a:lstStyle/>
          <a:p>
            <a:r>
              <a:rPr lang="en-US" altLang="en-US"/>
              <a:t>Active-RC Integrator</a:t>
            </a:r>
          </a:p>
        </p:txBody>
      </p:sp>
      <p:pic>
        <p:nvPicPr>
          <p:cNvPr id="24581" name="Picture 3">
            <a:extLst>
              <a:ext uri="{FF2B5EF4-FFF2-40B4-BE49-F238E27FC236}">
                <a16:creationId xmlns:a16="http://schemas.microsoft.com/office/drawing/2014/main" id="{81FAD7F5-FB4E-AB9B-DC2A-C2E726DEC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314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a:extLst>
              <a:ext uri="{FF2B5EF4-FFF2-40B4-BE49-F238E27FC236}">
                <a16:creationId xmlns:a16="http://schemas.microsoft.com/office/drawing/2014/main" id="{ABC9B4A7-D369-2B62-7F29-2AD7F229A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3795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Fig">
            <a:extLst>
              <a:ext uri="{FF2B5EF4-FFF2-40B4-BE49-F238E27FC236}">
                <a16:creationId xmlns:a16="http://schemas.microsoft.com/office/drawing/2014/main" id="{6D91B329-526F-4E69-9A48-D03B2F3BF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19600"/>
            <a:ext cx="2571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11">
            <a:extLst>
              <a:ext uri="{FF2B5EF4-FFF2-40B4-BE49-F238E27FC236}">
                <a16:creationId xmlns:a16="http://schemas.microsoft.com/office/drawing/2014/main" id="{90776F3C-3EFC-5EA5-A970-705F28299B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1EFC8BF-7052-4C63-882B-D67EF568C74B}" type="slidenum">
              <a:rPr lang="en-US" altLang="en-US" sz="1600">
                <a:ea typeface="굴림" panose="020B0600000101010101" pitchFamily="34" charset="-127"/>
              </a:rPr>
              <a:pPr eaLnBrk="1" hangingPunct="1">
                <a:spcBef>
                  <a:spcPct val="0"/>
                </a:spcBef>
                <a:buFontTx/>
                <a:buNone/>
              </a:pPr>
              <a:t>23</a:t>
            </a:fld>
            <a:endParaRPr lang="en-US" altLang="en-US" sz="1600">
              <a:ea typeface="굴림" panose="020B0600000101010101" pitchFamily="34" charset="-127"/>
            </a:endParaRPr>
          </a:p>
        </p:txBody>
      </p:sp>
      <p:sp>
        <p:nvSpPr>
          <p:cNvPr id="2" name="Content Placeholder 1">
            <a:extLst>
              <a:ext uri="{FF2B5EF4-FFF2-40B4-BE49-F238E27FC236}">
                <a16:creationId xmlns:a16="http://schemas.microsoft.com/office/drawing/2014/main" id="{9E7D5DEC-844C-3908-DB69-3F4A4012D172}"/>
              </a:ext>
            </a:extLst>
          </p:cNvPr>
          <p:cNvSpPr>
            <a:spLocks noGrp="1"/>
          </p:cNvSpPr>
          <p:nvPr>
            <p:ph idx="4294967295"/>
          </p:nvPr>
        </p:nvSpPr>
        <p:spPr>
          <a:xfrm>
            <a:off x="685800" y="1066800"/>
            <a:ext cx="7772400" cy="5105400"/>
          </a:xfrm>
        </p:spPr>
        <p:txBody>
          <a:bodyPr/>
          <a:lstStyle/>
          <a:p>
            <a:pPr>
              <a:defRPr/>
            </a:pPr>
            <a:endParaRPr lang="en-US" dirty="0">
              <a:latin typeface="+mn-lt"/>
            </a:endParaRPr>
          </a:p>
          <a:p>
            <a:pPr marL="0" indent="0">
              <a:buFontTx/>
              <a:buNone/>
              <a:defRPr/>
            </a:pPr>
            <a:r>
              <a:rPr lang="en-US" dirty="0">
                <a:latin typeface="+mn-lt"/>
              </a:rPr>
              <a:t>Transfer function:</a:t>
            </a:r>
          </a:p>
          <a:p>
            <a:pPr>
              <a:defRPr/>
            </a:pPr>
            <a:endParaRPr lang="en-US" dirty="0">
              <a:latin typeface="+mn-lt"/>
            </a:endParaRPr>
          </a:p>
          <a:p>
            <a:pPr>
              <a:defRPr/>
            </a:pPr>
            <a:endParaRPr lang="en-US" dirty="0">
              <a:latin typeface="+mn-lt"/>
            </a:endParaRPr>
          </a:p>
          <a:p>
            <a:pPr>
              <a:defRPr/>
            </a:pPr>
            <a:endParaRPr lang="en-US" dirty="0">
              <a:latin typeface="+mn-lt"/>
            </a:endParaRPr>
          </a:p>
          <a:p>
            <a:pPr marL="0" indent="0">
              <a:buFontTx/>
              <a:buNone/>
              <a:defRPr/>
            </a:pPr>
            <a:endParaRPr lang="en-US" dirty="0">
              <a:latin typeface="+mn-lt"/>
            </a:endParaRPr>
          </a:p>
          <a:p>
            <a:pPr marL="0" indent="0">
              <a:buFontTx/>
              <a:buNone/>
              <a:defRPr/>
            </a:pPr>
            <a:r>
              <a:rPr lang="en-US" dirty="0">
                <a:latin typeface="+mn-lt"/>
              </a:rPr>
              <a:t>Block diagram:</a:t>
            </a:r>
          </a:p>
          <a:p>
            <a:pPr marL="0" indent="0">
              <a:buFontTx/>
              <a:buNone/>
              <a:defRPr/>
            </a:pPr>
            <a:endParaRPr lang="en-US" dirty="0">
              <a:latin typeface="+mn-lt"/>
            </a:endParaRPr>
          </a:p>
          <a:p>
            <a:pPr marL="0" indent="0">
              <a:buFontTx/>
              <a:buNone/>
              <a:defRPr/>
            </a:pPr>
            <a:endParaRPr lang="en-US" dirty="0">
              <a:latin typeface="+mn-lt"/>
            </a:endParaRPr>
          </a:p>
          <a:p>
            <a:pPr>
              <a:defRPr/>
            </a:pPr>
            <a:endParaRPr lang="en-US" dirty="0">
              <a:latin typeface="+mn-lt"/>
            </a:endParaRPr>
          </a:p>
          <a:p>
            <a:pPr>
              <a:defRPr/>
            </a:pPr>
            <a:endParaRPr lang="en-US" dirty="0">
              <a:latin typeface="+mn-lt"/>
            </a:endParaRPr>
          </a:p>
        </p:txBody>
      </p:sp>
      <p:sp>
        <p:nvSpPr>
          <p:cNvPr id="25604" name="Title 2">
            <a:extLst>
              <a:ext uri="{FF2B5EF4-FFF2-40B4-BE49-F238E27FC236}">
                <a16:creationId xmlns:a16="http://schemas.microsoft.com/office/drawing/2014/main" id="{0ED9DE3E-5030-E926-50A1-5A4BE91DD0E0}"/>
              </a:ext>
            </a:extLst>
          </p:cNvPr>
          <p:cNvSpPr>
            <a:spLocks noGrp="1"/>
          </p:cNvSpPr>
          <p:nvPr>
            <p:ph type="title" idx="4294967295"/>
          </p:nvPr>
        </p:nvSpPr>
        <p:spPr/>
        <p:txBody>
          <a:bodyPr/>
          <a:lstStyle/>
          <a:p>
            <a:r>
              <a:rPr lang="en-US" altLang="en-US"/>
              <a:t>Bilinear Filter Stage</a:t>
            </a:r>
          </a:p>
        </p:txBody>
      </p:sp>
      <p:sp>
        <p:nvSpPr>
          <p:cNvPr id="25605" name="Rectangle 2">
            <a:extLst>
              <a:ext uri="{FF2B5EF4-FFF2-40B4-BE49-F238E27FC236}">
                <a16:creationId xmlns:a16="http://schemas.microsoft.com/office/drawing/2014/main" id="{9CA89ACF-6765-050C-6940-2AB3B02FF3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2000">
              <a:ea typeface="굴림" panose="020B0600000101010101" pitchFamily="34" charset="-127"/>
            </a:endParaRPr>
          </a:p>
        </p:txBody>
      </p:sp>
      <p:graphicFrame>
        <p:nvGraphicFramePr>
          <p:cNvPr id="25606" name="Object 5">
            <a:extLst>
              <a:ext uri="{FF2B5EF4-FFF2-40B4-BE49-F238E27FC236}">
                <a16:creationId xmlns:a16="http://schemas.microsoft.com/office/drawing/2014/main" id="{D47EFD14-2FE8-0767-D7DE-9114E42D0BE5}"/>
              </a:ext>
            </a:extLst>
          </p:cNvPr>
          <p:cNvGraphicFramePr>
            <a:graphicFrameLocks noChangeAspect="1"/>
          </p:cNvGraphicFramePr>
          <p:nvPr/>
        </p:nvGraphicFramePr>
        <p:xfrm>
          <a:off x="3214688" y="2438400"/>
          <a:ext cx="3173412" cy="914400"/>
        </p:xfrm>
        <a:graphic>
          <a:graphicData uri="http://schemas.openxmlformats.org/presentationml/2006/ole">
            <mc:AlternateContent xmlns:mc="http://schemas.openxmlformats.org/markup-compatibility/2006">
              <mc:Choice xmlns:v="urn:schemas-microsoft-com:vml" Requires="v">
                <p:oleObj name="Equation" r:id="rId2" imgW="1587500" imgH="457200" progId="Equation.DSMT4">
                  <p:embed/>
                </p:oleObj>
              </mc:Choice>
              <mc:Fallback>
                <p:oleObj name="Equation" r:id="rId2" imgW="1587500" imgH="4572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438400"/>
                        <a:ext cx="3173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07" name="Picture 4" descr="Fig">
            <a:extLst>
              <a:ext uri="{FF2B5EF4-FFF2-40B4-BE49-F238E27FC236}">
                <a16:creationId xmlns:a16="http://schemas.microsoft.com/office/drawing/2014/main" id="{BF5D3EBC-D8B6-2C97-08F7-2C259D4D0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7068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11">
            <a:extLst>
              <a:ext uri="{FF2B5EF4-FFF2-40B4-BE49-F238E27FC236}">
                <a16:creationId xmlns:a16="http://schemas.microsoft.com/office/drawing/2014/main" id="{02D2F3D3-F121-3CA2-728B-58A7EBA77D1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EC42F2D-8DC7-413E-AEBF-C8853225FC53}" type="slidenum">
              <a:rPr lang="en-US" altLang="en-US" sz="1600">
                <a:ea typeface="굴림" panose="020B0600000101010101" pitchFamily="34" charset="-127"/>
              </a:rPr>
              <a:pPr eaLnBrk="1" hangingPunct="1">
                <a:spcBef>
                  <a:spcPct val="0"/>
                </a:spcBef>
                <a:buFontTx/>
                <a:buNone/>
              </a:pPr>
              <a:t>24</a:t>
            </a:fld>
            <a:endParaRPr lang="en-US" altLang="en-US" sz="1600">
              <a:ea typeface="굴림" panose="020B0600000101010101" pitchFamily="34" charset="-127"/>
            </a:endParaRPr>
          </a:p>
        </p:txBody>
      </p:sp>
      <p:sp>
        <p:nvSpPr>
          <p:cNvPr id="26627" name="Title 1">
            <a:extLst>
              <a:ext uri="{FF2B5EF4-FFF2-40B4-BE49-F238E27FC236}">
                <a16:creationId xmlns:a16="http://schemas.microsoft.com/office/drawing/2014/main" id="{B130089E-8990-3D56-F00C-EF11326E0A26}"/>
              </a:ext>
            </a:extLst>
          </p:cNvPr>
          <p:cNvSpPr>
            <a:spLocks noGrp="1"/>
          </p:cNvSpPr>
          <p:nvPr>
            <p:ph type="title" idx="4294967295"/>
          </p:nvPr>
        </p:nvSpPr>
        <p:spPr/>
        <p:txBody>
          <a:bodyPr/>
          <a:lstStyle/>
          <a:p>
            <a:r>
              <a:rPr lang="en-US" altLang="en-US"/>
              <a:t>Bilinear Filter Stage</a:t>
            </a:r>
          </a:p>
        </p:txBody>
      </p:sp>
      <p:sp>
        <p:nvSpPr>
          <p:cNvPr id="3" name="Text Placeholder 2">
            <a:extLst>
              <a:ext uri="{FF2B5EF4-FFF2-40B4-BE49-F238E27FC236}">
                <a16:creationId xmlns:a16="http://schemas.microsoft.com/office/drawing/2014/main" id="{CA0E3AD9-54C0-51F1-96DC-233E752ACFF3}"/>
              </a:ext>
            </a:extLst>
          </p:cNvPr>
          <p:cNvSpPr>
            <a:spLocks noGrp="1"/>
          </p:cNvSpPr>
          <p:nvPr>
            <p:ph type="body" sz="half" idx="4294967295"/>
          </p:nvPr>
        </p:nvSpPr>
        <p:spPr>
          <a:xfrm>
            <a:off x="685800" y="990600"/>
            <a:ext cx="7162800" cy="1371600"/>
          </a:xfrm>
        </p:spPr>
        <p:txBody>
          <a:bodyPr/>
          <a:lstStyle/>
          <a:p>
            <a:pPr>
              <a:defRPr/>
            </a:pPr>
            <a:r>
              <a:rPr lang="en-US" dirty="0">
                <a:latin typeface="+mn-lt"/>
              </a:rPr>
              <a:t>Circuit diagram: </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marL="0" indent="0">
              <a:buFontTx/>
              <a:buNone/>
              <a:defRPr/>
            </a:pPr>
            <a:r>
              <a:rPr lang="en-US" dirty="0">
                <a:latin typeface="+mn-lt"/>
              </a:rPr>
              <a:t>For positive zero:</a:t>
            </a:r>
          </a:p>
          <a:p>
            <a:pPr>
              <a:defRPr/>
            </a:pPr>
            <a:endParaRPr lang="en-US" dirty="0">
              <a:latin typeface="+mn-lt"/>
            </a:endParaRPr>
          </a:p>
        </p:txBody>
      </p:sp>
      <p:pic>
        <p:nvPicPr>
          <p:cNvPr id="26629" name="Picture 2" descr="Fig">
            <a:extLst>
              <a:ext uri="{FF2B5EF4-FFF2-40B4-BE49-F238E27FC236}">
                <a16:creationId xmlns:a16="http://schemas.microsoft.com/office/drawing/2014/main" id="{3657207E-24AB-A0FB-4E04-BEA689B38A14}"/>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81450" y="1676400"/>
            <a:ext cx="3133725" cy="1933575"/>
          </a:xfrm>
          <a:noFill/>
        </p:spPr>
      </p:pic>
      <p:pic>
        <p:nvPicPr>
          <p:cNvPr id="26630" name="Picture 3" descr="Fig">
            <a:extLst>
              <a:ext uri="{FF2B5EF4-FFF2-40B4-BE49-F238E27FC236}">
                <a16:creationId xmlns:a16="http://schemas.microsoft.com/office/drawing/2014/main" id="{54D6F4F2-8178-1D0D-7B76-EC5A9B010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73488"/>
            <a:ext cx="33813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11">
            <a:extLst>
              <a:ext uri="{FF2B5EF4-FFF2-40B4-BE49-F238E27FC236}">
                <a16:creationId xmlns:a16="http://schemas.microsoft.com/office/drawing/2014/main" id="{113FEF2B-B78C-DAB0-6B3C-BDC939E0C9C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EE2C0A6-16C6-4784-91F2-BC4BEC8C3C5F}" type="slidenum">
              <a:rPr lang="en-US" altLang="en-US" sz="1600">
                <a:ea typeface="굴림" panose="020B0600000101010101" pitchFamily="34" charset="-127"/>
              </a:rPr>
              <a:pPr eaLnBrk="1" hangingPunct="1">
                <a:spcBef>
                  <a:spcPct val="0"/>
                </a:spcBef>
                <a:buFontTx/>
                <a:buNone/>
              </a:pPr>
              <a:t>25</a:t>
            </a:fld>
            <a:endParaRPr lang="en-US" altLang="en-US" sz="1600">
              <a:ea typeface="굴림" panose="020B0600000101010101" pitchFamily="34" charset="-127"/>
            </a:endParaRPr>
          </a:p>
        </p:txBody>
      </p:sp>
      <p:sp>
        <p:nvSpPr>
          <p:cNvPr id="27651" name="Title 1">
            <a:extLst>
              <a:ext uri="{FF2B5EF4-FFF2-40B4-BE49-F238E27FC236}">
                <a16:creationId xmlns:a16="http://schemas.microsoft.com/office/drawing/2014/main" id="{45A8E843-2CD8-915F-83E2-FBE7698A41C0}"/>
              </a:ext>
            </a:extLst>
          </p:cNvPr>
          <p:cNvSpPr>
            <a:spLocks noGrp="1"/>
          </p:cNvSpPr>
          <p:nvPr>
            <p:ph type="title" idx="4294967295"/>
          </p:nvPr>
        </p:nvSpPr>
        <p:spPr>
          <a:xfrm>
            <a:off x="533400" y="228600"/>
            <a:ext cx="8153400" cy="609600"/>
          </a:xfrm>
        </p:spPr>
        <p:txBody>
          <a:bodyPr/>
          <a:lstStyle/>
          <a:p>
            <a:r>
              <a:rPr lang="en-US" altLang="en-US"/>
              <a:t>Biquadratic Filter Stages (Biquads)</a:t>
            </a:r>
          </a:p>
        </p:txBody>
      </p:sp>
      <p:sp>
        <p:nvSpPr>
          <p:cNvPr id="27652" name="Text Placeholder 2">
            <a:extLst>
              <a:ext uri="{FF2B5EF4-FFF2-40B4-BE49-F238E27FC236}">
                <a16:creationId xmlns:a16="http://schemas.microsoft.com/office/drawing/2014/main" id="{7AF98831-BDC1-C110-B308-AB0D2B73AC24}"/>
              </a:ext>
            </a:extLst>
          </p:cNvPr>
          <p:cNvSpPr>
            <a:spLocks noGrp="1"/>
          </p:cNvSpPr>
          <p:nvPr>
            <p:ph type="body" sz="half" idx="4294967295"/>
          </p:nvPr>
        </p:nvSpPr>
        <p:spPr>
          <a:xfrm>
            <a:off x="685800" y="990600"/>
            <a:ext cx="7696200" cy="5029200"/>
          </a:xfrm>
        </p:spPr>
        <p:txBody>
          <a:bodyPr/>
          <a:lstStyle/>
          <a:p>
            <a:endParaRPr lang="en-US" altLang="en-US"/>
          </a:p>
          <a:p>
            <a:r>
              <a:rPr lang="en-US" altLang="en-US"/>
              <a:t>Biquadratic transfer function:</a:t>
            </a:r>
          </a:p>
          <a:p>
            <a:endParaRPr lang="en-US" altLang="en-US"/>
          </a:p>
          <a:p>
            <a:endParaRPr lang="en-US" altLang="en-US"/>
          </a:p>
          <a:p>
            <a:endParaRPr lang="en-US" altLang="en-US"/>
          </a:p>
          <a:p>
            <a:endParaRPr lang="en-US" altLang="en-US"/>
          </a:p>
          <a:p>
            <a:pPr algn="just"/>
            <a:r>
              <a:rPr lang="en-US" altLang="en-US"/>
              <a:t>An important parameter in filter design is the </a:t>
            </a:r>
            <a:r>
              <a:rPr lang="en-US" altLang="en-US" i="1"/>
              <a:t>pole-Q. </a:t>
            </a:r>
            <a:r>
              <a:rPr lang="en-US" altLang="en-US"/>
              <a:t>It is defined as </a:t>
            </a:r>
            <a:r>
              <a:rPr lang="en-US" altLang="en-US" i="1"/>
              <a:t>Q = ω</a:t>
            </a:r>
            <a:r>
              <a:rPr lang="en-US" altLang="en-US" i="1" baseline="-25000"/>
              <a:t>0</a:t>
            </a:r>
            <a:r>
              <a:rPr lang="en-US" altLang="en-US" i="1"/>
              <a:t>/(2|σ</a:t>
            </a:r>
            <a:r>
              <a:rPr lang="en-US" altLang="en-US" i="1" baseline="-25000"/>
              <a:t>p</a:t>
            </a:r>
            <a:r>
              <a:rPr lang="en-US" altLang="en-US" i="1"/>
              <a:t>|),</a:t>
            </a:r>
            <a:r>
              <a:rPr lang="en-US" altLang="en-US"/>
              <a:t> where </a:t>
            </a:r>
            <a:r>
              <a:rPr lang="en-US" altLang="en-US" i="1"/>
              <a:t>ω</a:t>
            </a:r>
            <a:r>
              <a:rPr lang="en-US" altLang="en-US" i="1" baseline="-25000"/>
              <a:t>0 </a:t>
            </a:r>
            <a:r>
              <a:rPr lang="en-US" altLang="en-US"/>
              <a:t>is the magnitude of the complex pole, often called </a:t>
            </a:r>
            <a:r>
              <a:rPr lang="en-US" altLang="en-US" i="1"/>
              <a:t>pole frequency</a:t>
            </a:r>
            <a:r>
              <a:rPr lang="en-US" altLang="en-US"/>
              <a:t>, and </a:t>
            </a:r>
            <a:r>
              <a:rPr lang="en-US" altLang="en-US" i="1" baseline="-25000"/>
              <a:t> </a:t>
            </a:r>
            <a:r>
              <a:rPr lang="en-US" altLang="en-US" i="1"/>
              <a:t>σ</a:t>
            </a:r>
            <a:r>
              <a:rPr lang="en-US" altLang="en-US" i="1" baseline="-25000"/>
              <a:t>p</a:t>
            </a:r>
            <a:r>
              <a:rPr lang="en-US" altLang="en-US" i="1"/>
              <a:t> </a:t>
            </a:r>
            <a:r>
              <a:rPr lang="en-US" altLang="en-US"/>
              <a:t>is the real part (</a:t>
            </a:r>
            <a:r>
              <a:rPr lang="en-US" altLang="en-US" i="1"/>
              <a:t>σ</a:t>
            </a:r>
            <a:r>
              <a:rPr lang="en-US" altLang="en-US" i="1" baseline="-25000"/>
              <a:t>p</a:t>
            </a:r>
            <a:r>
              <a:rPr lang="en-US" altLang="en-US" i="1"/>
              <a:t> </a:t>
            </a:r>
            <a:r>
              <a:rPr lang="en-US" altLang="en-US"/>
              <a:t>&lt; 0) of the pole.</a:t>
            </a:r>
          </a:p>
          <a:p>
            <a:endParaRPr lang="en-US" altLang="en-US"/>
          </a:p>
        </p:txBody>
      </p:sp>
      <p:pic>
        <p:nvPicPr>
          <p:cNvPr id="27653" name="Picture 3">
            <a:extLst>
              <a:ext uri="{FF2B5EF4-FFF2-40B4-BE49-F238E27FC236}">
                <a16:creationId xmlns:a16="http://schemas.microsoft.com/office/drawing/2014/main" id="{10600A50-1634-4ACC-D6D5-9FD08F2FA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2249488"/>
            <a:ext cx="52466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11">
            <a:extLst>
              <a:ext uri="{FF2B5EF4-FFF2-40B4-BE49-F238E27FC236}">
                <a16:creationId xmlns:a16="http://schemas.microsoft.com/office/drawing/2014/main" id="{FAC59847-E39F-D490-4616-F3528850468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1BEE06F-DAC0-4E47-B15D-A9D5CA6E7638}" type="slidenum">
              <a:rPr lang="en-US" altLang="en-US" sz="1600">
                <a:ea typeface="굴림" panose="020B0600000101010101" pitchFamily="34" charset="-127"/>
              </a:rPr>
              <a:pPr eaLnBrk="1" hangingPunct="1">
                <a:spcBef>
                  <a:spcPct val="0"/>
                </a:spcBef>
                <a:buFontTx/>
                <a:buNone/>
              </a:pPr>
              <a:t>26</a:t>
            </a:fld>
            <a:endParaRPr lang="en-US" altLang="en-US" sz="1600">
              <a:ea typeface="굴림" panose="020B0600000101010101" pitchFamily="34" charset="-127"/>
            </a:endParaRPr>
          </a:p>
        </p:txBody>
      </p:sp>
      <p:sp>
        <p:nvSpPr>
          <p:cNvPr id="28675" name="Title 1">
            <a:extLst>
              <a:ext uri="{FF2B5EF4-FFF2-40B4-BE49-F238E27FC236}">
                <a16:creationId xmlns:a16="http://schemas.microsoft.com/office/drawing/2014/main" id="{78CB0955-FBE2-2D94-A035-9C3EB817D769}"/>
              </a:ext>
            </a:extLst>
          </p:cNvPr>
          <p:cNvSpPr>
            <a:spLocks noGrp="1"/>
          </p:cNvSpPr>
          <p:nvPr>
            <p:ph type="title" idx="4294967295"/>
          </p:nvPr>
        </p:nvSpPr>
        <p:spPr>
          <a:xfrm>
            <a:off x="914400" y="228600"/>
            <a:ext cx="7772400" cy="685800"/>
          </a:xfrm>
        </p:spPr>
        <p:txBody>
          <a:bodyPr/>
          <a:lstStyle/>
          <a:p>
            <a:r>
              <a:rPr lang="en-US" altLang="zh-CN">
                <a:ea typeface="宋体" panose="02010600030101010101" pitchFamily="2" charset="-122"/>
              </a:rPr>
              <a:t>Low-Q Tow-Thomas Biquad </a:t>
            </a:r>
          </a:p>
        </p:txBody>
      </p:sp>
      <p:sp>
        <p:nvSpPr>
          <p:cNvPr id="28676" name="Content Placeholder 2">
            <a:extLst>
              <a:ext uri="{FF2B5EF4-FFF2-40B4-BE49-F238E27FC236}">
                <a16:creationId xmlns:a16="http://schemas.microsoft.com/office/drawing/2014/main" id="{65934F5D-A66F-3F26-EB1B-D27BF7A1A33B}"/>
              </a:ext>
            </a:extLst>
          </p:cNvPr>
          <p:cNvSpPr>
            <a:spLocks noGrp="1"/>
          </p:cNvSpPr>
          <p:nvPr>
            <p:ph idx="4294967295"/>
          </p:nvPr>
        </p:nvSpPr>
        <p:spPr>
          <a:xfrm>
            <a:off x="228600" y="2895600"/>
            <a:ext cx="8382000" cy="3200400"/>
          </a:xfrm>
        </p:spPr>
        <p:txBody>
          <a:bodyPr/>
          <a:lstStyle/>
          <a:p>
            <a:endParaRPr lang="en-US" altLang="zh-CN">
              <a:ea typeface="宋体" panose="02010600030101010101" pitchFamily="2" charset="-122"/>
            </a:endParaRPr>
          </a:p>
          <a:p>
            <a:r>
              <a:rPr lang="en-US" altLang="zh-CN" i="1">
                <a:ea typeface="宋体" panose="02010600030101010101" pitchFamily="2" charset="-122"/>
              </a:rPr>
              <a:t>Multi-opamp integrator-based biquads</a:t>
            </a:r>
            <a:r>
              <a:rPr lang="en-US" altLang="zh-CN">
                <a:ea typeface="宋体" panose="02010600030101010101" pitchFamily="2" charset="-122"/>
              </a:rPr>
              <a:t>: lower sensitivities, better stability, and more versatile use. They can be realized in fully differential form.</a:t>
            </a:r>
          </a:p>
          <a:p>
            <a:pPr algn="just"/>
            <a:r>
              <a:rPr lang="en-US" altLang="zh-CN">
                <a:ea typeface="宋体" panose="02010600030101010101" pitchFamily="2" charset="-122"/>
              </a:rPr>
              <a:t>The Tow-Thomas biquad is a sine-wave oscillator, stabilized by one or more additional element. (Here by the resistor </a:t>
            </a:r>
            <a:r>
              <a:rPr lang="en-US" altLang="zh-CN" i="1">
                <a:ea typeface="宋体" panose="02010600030101010101" pitchFamily="2" charset="-122"/>
              </a:rPr>
              <a:t>Q</a:t>
            </a:r>
            <a:r>
              <a:rPr lang="en-US" altLang="zh-CN">
                <a:ea typeface="宋体" panose="02010600030101010101" pitchFamily="2" charset="-122"/>
              </a:rPr>
              <a:t>/</a:t>
            </a:r>
            <a:r>
              <a:rPr lang="en-US" altLang="en-US" i="1"/>
              <a:t>ω</a:t>
            </a:r>
            <a:r>
              <a:rPr lang="en-US" altLang="en-US" i="1" baseline="-25000"/>
              <a:t>0</a:t>
            </a:r>
            <a:r>
              <a:rPr lang="en-US" altLang="zh-CN">
                <a:ea typeface="宋体" panose="02010600030101010101" pitchFamily="2" charset="-122"/>
              </a:rPr>
              <a:t>.) This reduces the</a:t>
            </a:r>
            <a:r>
              <a:rPr lang="en-US" altLang="en-US"/>
              <a:t> integrator phase shift to                a value below 90</a:t>
            </a:r>
            <a:r>
              <a:rPr lang="en-US" altLang="en-US" baseline="30000"/>
              <a:t>o</a:t>
            </a:r>
            <a:r>
              <a:rPr lang="en-US" altLang="en-US"/>
              <a:t> .</a:t>
            </a:r>
            <a:r>
              <a:rPr lang="en-US" altLang="zh-CN">
                <a:ea typeface="宋体" panose="02010600030101010101" pitchFamily="2" charset="-122"/>
              </a:rPr>
              <a:t> </a:t>
            </a:r>
          </a:p>
        </p:txBody>
      </p:sp>
      <p:pic>
        <p:nvPicPr>
          <p:cNvPr id="28677" name="Picture 4">
            <a:extLst>
              <a:ext uri="{FF2B5EF4-FFF2-40B4-BE49-F238E27FC236}">
                <a16:creationId xmlns:a16="http://schemas.microsoft.com/office/drawing/2014/main" id="{FC81B39F-1BA5-8D80-B42E-897E05C32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59499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11">
            <a:extLst>
              <a:ext uri="{FF2B5EF4-FFF2-40B4-BE49-F238E27FC236}">
                <a16:creationId xmlns:a16="http://schemas.microsoft.com/office/drawing/2014/main" id="{62CB3559-CD59-A269-D7D3-4F2603DEA8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D50E746-042F-43FA-8C9B-DFA66DD9F484}" type="slidenum">
              <a:rPr lang="en-US" altLang="en-US" sz="1600">
                <a:ea typeface="굴림" panose="020B0600000101010101" pitchFamily="34" charset="-127"/>
              </a:rPr>
              <a:pPr eaLnBrk="1" hangingPunct="1">
                <a:spcBef>
                  <a:spcPct val="0"/>
                </a:spcBef>
                <a:buFontTx/>
                <a:buNone/>
              </a:pPr>
              <a:t>27</a:t>
            </a:fld>
            <a:endParaRPr lang="en-US" altLang="en-US" sz="1600">
              <a:ea typeface="굴림" panose="020B0600000101010101" pitchFamily="34" charset="-127"/>
            </a:endParaRPr>
          </a:p>
        </p:txBody>
      </p:sp>
      <p:sp>
        <p:nvSpPr>
          <p:cNvPr id="29699" name="Title 1">
            <a:extLst>
              <a:ext uri="{FF2B5EF4-FFF2-40B4-BE49-F238E27FC236}">
                <a16:creationId xmlns:a16="http://schemas.microsoft.com/office/drawing/2014/main" id="{19C884A4-74C6-B31C-6848-6B479DB0B8C4}"/>
              </a:ext>
            </a:extLst>
          </p:cNvPr>
          <p:cNvSpPr>
            <a:spLocks noGrp="1"/>
          </p:cNvSpPr>
          <p:nvPr>
            <p:ph type="title"/>
          </p:nvPr>
        </p:nvSpPr>
        <p:spPr/>
        <p:txBody>
          <a:bodyPr/>
          <a:lstStyle/>
          <a:p>
            <a:r>
              <a:rPr lang="en-US" altLang="zh-CN">
                <a:ea typeface="宋体" panose="02010600030101010101" pitchFamily="2" charset="-122"/>
              </a:rPr>
              <a:t>High-Q Tow-Thomas Biquad </a:t>
            </a:r>
            <a:endParaRPr lang="en-US" altLang="en-US"/>
          </a:p>
        </p:txBody>
      </p:sp>
      <p:sp>
        <p:nvSpPr>
          <p:cNvPr id="3" name="Text Placeholder 2">
            <a:extLst>
              <a:ext uri="{FF2B5EF4-FFF2-40B4-BE49-F238E27FC236}">
                <a16:creationId xmlns:a16="http://schemas.microsoft.com/office/drawing/2014/main" id="{F4BF98E4-A561-4494-7257-298C60AC1746}"/>
              </a:ext>
            </a:extLst>
          </p:cNvPr>
          <p:cNvSpPr>
            <a:spLocks noGrp="1"/>
          </p:cNvSpPr>
          <p:nvPr>
            <p:ph type="body" sz="half" idx="1"/>
          </p:nvPr>
        </p:nvSpPr>
        <p:spPr>
          <a:xfrm>
            <a:off x="685800" y="635000"/>
            <a:ext cx="8001000" cy="5233988"/>
          </a:xfrm>
        </p:spPr>
        <p:txBody>
          <a:bodyPr/>
          <a:lstStyle/>
          <a:p>
            <a:pPr marL="0" indent="0" algn="just">
              <a:buFontTx/>
              <a:buNone/>
              <a:defRPr/>
            </a:pPr>
            <a:endParaRPr lang="en-US" sz="2000" dirty="0">
              <a:solidFill>
                <a:srgbClr val="000000"/>
              </a:solidFill>
              <a:latin typeface="+mn-lt"/>
            </a:endParaRPr>
          </a:p>
          <a:p>
            <a:pPr marL="0" indent="0" algn="just">
              <a:buFontTx/>
              <a:buNone/>
              <a:defRPr/>
            </a:pPr>
            <a:r>
              <a:rPr lang="en-US" sz="2000" dirty="0">
                <a:solidFill>
                  <a:srgbClr val="000000"/>
                </a:solidFill>
                <a:latin typeface="+mn-lt"/>
              </a:rPr>
              <a:t>For high-</a:t>
            </a:r>
            <a:r>
              <a:rPr lang="en-US" sz="2000" i="1" dirty="0">
                <a:solidFill>
                  <a:srgbClr val="000000"/>
                </a:solidFill>
                <a:latin typeface="+mn-lt"/>
              </a:rPr>
              <a:t>Q </a:t>
            </a:r>
            <a:r>
              <a:rPr lang="en-US" sz="2000" dirty="0">
                <a:solidFill>
                  <a:srgbClr val="000000"/>
                </a:solidFill>
                <a:latin typeface="+mn-lt"/>
              </a:rPr>
              <a:t>poles, damping can be introduced by shunting the feedback resistor with a capacitor. In the low-Q </a:t>
            </a:r>
            <a:r>
              <a:rPr lang="en-US" sz="2000" dirty="0" err="1">
                <a:solidFill>
                  <a:srgbClr val="000000"/>
                </a:solidFill>
                <a:latin typeface="+mn-lt"/>
              </a:rPr>
              <a:t>biquad</a:t>
            </a:r>
            <a:r>
              <a:rPr lang="en-US" sz="2000" dirty="0">
                <a:solidFill>
                  <a:srgbClr val="000000"/>
                </a:solidFill>
                <a:latin typeface="+mn-lt"/>
              </a:rPr>
              <a:t>, the value of </a:t>
            </a:r>
            <a:r>
              <a:rPr lang="en-US" sz="2000" i="1" dirty="0">
                <a:solidFill>
                  <a:srgbClr val="000000"/>
                </a:solidFill>
                <a:latin typeface="+mn-lt"/>
              </a:rPr>
              <a:t>Q </a:t>
            </a:r>
            <a:r>
              <a:rPr lang="en-US" sz="2000" dirty="0">
                <a:solidFill>
                  <a:srgbClr val="000000"/>
                </a:solidFill>
                <a:latin typeface="+mn-lt"/>
              </a:rPr>
              <a:t>is determined by the ratio of the damping resistor to the other integrator resistors, while in the </a:t>
            </a:r>
            <a:r>
              <a:rPr lang="en-US" sz="2000" dirty="0" err="1">
                <a:solidFill>
                  <a:srgbClr val="000000"/>
                </a:solidFill>
                <a:latin typeface="+mn-lt"/>
              </a:rPr>
              <a:t>biquad</a:t>
            </a:r>
            <a:r>
              <a:rPr lang="en-US" sz="2000" dirty="0">
                <a:solidFill>
                  <a:srgbClr val="000000"/>
                </a:solidFill>
                <a:latin typeface="+mn-lt"/>
              </a:rPr>
              <a:t> shown by the ratio of the damping capacitance to the feedback ones. Since large capacitance ratios are more accurately controlled than large resistance ratios, this </a:t>
            </a:r>
            <a:r>
              <a:rPr lang="en-US" sz="1800" dirty="0">
                <a:solidFill>
                  <a:srgbClr val="000000"/>
                </a:solidFill>
                <a:latin typeface="+mn-lt"/>
              </a:rPr>
              <a:t>circuit is preferable for the realization of high-Q </a:t>
            </a:r>
            <a:r>
              <a:rPr lang="en-US" sz="1800" dirty="0" err="1">
                <a:solidFill>
                  <a:srgbClr val="000000"/>
                </a:solidFill>
                <a:latin typeface="+mn-lt"/>
              </a:rPr>
              <a:t>biquads</a:t>
            </a:r>
            <a:r>
              <a:rPr lang="en-US" sz="1800" dirty="0">
                <a:solidFill>
                  <a:srgbClr val="000000"/>
                </a:solidFill>
                <a:latin typeface="+mn-lt"/>
              </a:rPr>
              <a:t>.</a:t>
            </a:r>
          </a:p>
          <a:p>
            <a:pPr marL="0" indent="0" algn="ctr">
              <a:spcBef>
                <a:spcPts val="0"/>
              </a:spcBef>
              <a:spcAft>
                <a:spcPts val="0"/>
              </a:spcAft>
              <a:buFontTx/>
              <a:buNone/>
              <a:defRPr/>
            </a:pPr>
            <a:r>
              <a:rPr lang="en-US" dirty="0">
                <a:solidFill>
                  <a:srgbClr val="000000"/>
                </a:solidFill>
                <a:latin typeface="+mn-lt"/>
              </a:rPr>
              <a:t> </a:t>
            </a:r>
            <a:r>
              <a:rPr lang="en-US" dirty="0">
                <a:solidFill>
                  <a:srgbClr val="000000"/>
                </a:solidFill>
                <a:latin typeface="Times New Roman"/>
                <a:ea typeface="Times New Roman"/>
              </a:rPr>
              <a:t> </a:t>
            </a:r>
          </a:p>
          <a:p>
            <a:pPr marL="0" indent="0" algn="just">
              <a:buFontTx/>
              <a:buNone/>
              <a:defRPr/>
            </a:pPr>
            <a:endParaRPr lang="en-US" sz="1800" dirty="0">
              <a:latin typeface="+mn-lt"/>
            </a:endParaRPr>
          </a:p>
          <a:p>
            <a:pPr>
              <a:defRPr/>
            </a:pPr>
            <a:endParaRPr lang="en-US" sz="2000" dirty="0">
              <a:latin typeface="+mn-lt"/>
            </a:endParaRPr>
          </a:p>
          <a:p>
            <a:pPr>
              <a:defRPr/>
            </a:pPr>
            <a:endParaRPr lang="en-US" sz="1600" dirty="0">
              <a:latin typeface="+mn-lt"/>
            </a:endParaRPr>
          </a:p>
        </p:txBody>
      </p:sp>
      <p:grpSp>
        <p:nvGrpSpPr>
          <p:cNvPr id="29701" name="Group 3">
            <a:extLst>
              <a:ext uri="{FF2B5EF4-FFF2-40B4-BE49-F238E27FC236}">
                <a16:creationId xmlns:a16="http://schemas.microsoft.com/office/drawing/2014/main" id="{C02AE06D-DF53-93C4-AFD8-BAA8618B11A3}"/>
              </a:ext>
            </a:extLst>
          </p:cNvPr>
          <p:cNvGrpSpPr>
            <a:grpSpLocks/>
          </p:cNvGrpSpPr>
          <p:nvPr/>
        </p:nvGrpSpPr>
        <p:grpSpPr bwMode="auto">
          <a:xfrm>
            <a:off x="1828800" y="3365500"/>
            <a:ext cx="5532438" cy="2833688"/>
            <a:chOff x="0" y="0"/>
            <a:chExt cx="7772400" cy="3438525"/>
          </a:xfrm>
        </p:grpSpPr>
        <p:pic>
          <p:nvPicPr>
            <p:cNvPr id="29702" name="Picture 2" descr="Chapter 14 Figure 27">
              <a:extLst>
                <a:ext uri="{FF2B5EF4-FFF2-40B4-BE49-F238E27FC236}">
                  <a16:creationId xmlns:a16="http://schemas.microsoft.com/office/drawing/2014/main" id="{86788FDE-8886-35EB-C5D6-BD0DA4300000}"/>
                </a:ext>
              </a:extLst>
            </p:cNvPr>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3">
              <a:extLst>
                <a:ext uri="{FF2B5EF4-FFF2-40B4-BE49-F238E27FC236}">
                  <a16:creationId xmlns:a16="http://schemas.microsoft.com/office/drawing/2014/main" id="{4D922182-BD32-ADEE-D5CA-94BD24A7ADED}"/>
                </a:ext>
              </a:extLst>
            </p:cNvPr>
            <p:cNvSpPr>
              <a:spLocks noChangeArrowheads="1"/>
            </p:cNvSpPr>
            <p:nvPr/>
          </p:nvSpPr>
          <p:spPr bwMode="auto">
            <a:xfrm>
              <a:off x="0" y="3095625"/>
              <a:ext cx="777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2000">
                <a:ea typeface="굴림" panose="020B0600000101010101" pitchFamily="34" charset="-127"/>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11">
            <a:extLst>
              <a:ext uri="{FF2B5EF4-FFF2-40B4-BE49-F238E27FC236}">
                <a16:creationId xmlns:a16="http://schemas.microsoft.com/office/drawing/2014/main" id="{37CDD30D-E6BF-AB89-1055-0D2937EFC4F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2CA7850-D60C-4FF3-83F4-7A429D1328BE}" type="slidenum">
              <a:rPr lang="en-US" altLang="en-US" sz="1600">
                <a:ea typeface="굴림" panose="020B0600000101010101" pitchFamily="34" charset="-127"/>
              </a:rPr>
              <a:pPr eaLnBrk="1" hangingPunct="1">
                <a:spcBef>
                  <a:spcPct val="0"/>
                </a:spcBef>
                <a:buFontTx/>
                <a:buNone/>
              </a:pPr>
              <a:t>28</a:t>
            </a:fld>
            <a:endParaRPr lang="en-US" altLang="en-US" sz="1600">
              <a:ea typeface="굴림" panose="020B0600000101010101" pitchFamily="34" charset="-127"/>
            </a:endParaRPr>
          </a:p>
        </p:txBody>
      </p:sp>
      <p:sp>
        <p:nvSpPr>
          <p:cNvPr id="2" name="Content Placeholder 1">
            <a:extLst>
              <a:ext uri="{FF2B5EF4-FFF2-40B4-BE49-F238E27FC236}">
                <a16:creationId xmlns:a16="http://schemas.microsoft.com/office/drawing/2014/main" id="{DBEE5DF4-E485-1950-8D72-1BCC8F94C0BB}"/>
              </a:ext>
            </a:extLst>
          </p:cNvPr>
          <p:cNvSpPr>
            <a:spLocks noGrp="1"/>
          </p:cNvSpPr>
          <p:nvPr>
            <p:ph idx="4294967295"/>
          </p:nvPr>
        </p:nvSpPr>
        <p:spPr/>
        <p:txBody>
          <a:bodyPr/>
          <a:lstStyle/>
          <a:p>
            <a:pPr algn="just">
              <a:defRPr/>
            </a:pPr>
            <a:r>
              <a:rPr lang="en-US" dirty="0">
                <a:latin typeface="+mn-lt"/>
              </a:rPr>
              <a:t>The Tow-Thomas </a:t>
            </a:r>
            <a:r>
              <a:rPr lang="en-US" dirty="0" err="1">
                <a:latin typeface="+mn-lt"/>
              </a:rPr>
              <a:t>biquads</a:t>
            </a:r>
            <a:r>
              <a:rPr lang="en-US" dirty="0">
                <a:latin typeface="+mn-lt"/>
              </a:rPr>
              <a:t> contain 8 </a:t>
            </a:r>
            <a:r>
              <a:rPr lang="en-US" dirty="0" err="1">
                <a:latin typeface="+mn-lt"/>
              </a:rPr>
              <a:t>designeable</a:t>
            </a:r>
            <a:r>
              <a:rPr lang="en-US" dirty="0">
                <a:latin typeface="+mn-lt"/>
              </a:rPr>
              <a:t> elements.</a:t>
            </a:r>
          </a:p>
          <a:p>
            <a:pPr algn="just">
              <a:defRPr/>
            </a:pPr>
            <a:endParaRPr lang="en-US" dirty="0">
              <a:latin typeface="+mn-lt"/>
            </a:endParaRPr>
          </a:p>
          <a:p>
            <a:pPr algn="just">
              <a:defRPr/>
            </a:pPr>
            <a:r>
              <a:rPr lang="en-US" dirty="0">
                <a:latin typeface="+mn-lt"/>
              </a:rPr>
              <a:t>The prescribed transfer function has 5 coefficients, so there are 3 degrees of freedom available.</a:t>
            </a:r>
          </a:p>
          <a:p>
            <a:pPr algn="just">
              <a:defRPr/>
            </a:pPr>
            <a:endParaRPr lang="en-US" dirty="0">
              <a:latin typeface="+mn-lt"/>
            </a:endParaRPr>
          </a:p>
          <a:p>
            <a:pPr algn="just">
              <a:defRPr/>
            </a:pPr>
            <a:r>
              <a:rPr lang="en-US" dirty="0">
                <a:latin typeface="+mn-lt"/>
              </a:rPr>
              <a:t>One degree should be used for dynamic range scaling of the first </a:t>
            </a:r>
            <a:r>
              <a:rPr lang="en-US" dirty="0" err="1">
                <a:latin typeface="+mn-lt"/>
              </a:rPr>
              <a:t>opamp</a:t>
            </a:r>
            <a:r>
              <a:rPr lang="en-US" dirty="0">
                <a:latin typeface="+mn-lt"/>
              </a:rPr>
              <a:t>, the other two to </a:t>
            </a:r>
            <a:r>
              <a:rPr lang="en-US" dirty="0" err="1">
                <a:latin typeface="+mn-lt"/>
              </a:rPr>
              <a:t>optimze</a:t>
            </a:r>
            <a:r>
              <a:rPr lang="en-US" dirty="0">
                <a:latin typeface="+mn-lt"/>
              </a:rPr>
              <a:t> the impedance level of both stages</a:t>
            </a:r>
          </a:p>
          <a:p>
            <a:pPr marL="0" indent="0" algn="just">
              <a:buFontTx/>
              <a:buNone/>
              <a:defRPr/>
            </a:pPr>
            <a:r>
              <a:rPr lang="en-US" dirty="0">
                <a:latin typeface="+mn-lt"/>
              </a:rPr>
              <a:t>.</a:t>
            </a:r>
          </a:p>
          <a:p>
            <a:pPr algn="just">
              <a:defRPr/>
            </a:pPr>
            <a:r>
              <a:rPr lang="en-US" dirty="0">
                <a:latin typeface="+mn-lt"/>
              </a:rPr>
              <a:t>Higher impedance level yields lower power requirements, lower level gives lower noise.  </a:t>
            </a:r>
          </a:p>
        </p:txBody>
      </p:sp>
      <p:sp>
        <p:nvSpPr>
          <p:cNvPr id="30724" name="Title 2">
            <a:extLst>
              <a:ext uri="{FF2B5EF4-FFF2-40B4-BE49-F238E27FC236}">
                <a16:creationId xmlns:a16="http://schemas.microsoft.com/office/drawing/2014/main" id="{DA9CB6E6-6794-DB90-C83B-EEEAE2AA5B13}"/>
              </a:ext>
            </a:extLst>
          </p:cNvPr>
          <p:cNvSpPr>
            <a:spLocks noGrp="1"/>
          </p:cNvSpPr>
          <p:nvPr>
            <p:ph type="title" idx="4294967295"/>
          </p:nvPr>
        </p:nvSpPr>
        <p:spPr/>
        <p:txBody>
          <a:bodyPr/>
          <a:lstStyle/>
          <a:p>
            <a:r>
              <a:rPr lang="en-US" altLang="en-US"/>
              <a:t>Biquad Design Issues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11">
            <a:extLst>
              <a:ext uri="{FF2B5EF4-FFF2-40B4-BE49-F238E27FC236}">
                <a16:creationId xmlns:a16="http://schemas.microsoft.com/office/drawing/2014/main" id="{FDB2428E-9B60-83D3-5E88-12E15C10C4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516A791-4CF9-496E-80D2-21BF2BD9C17D}" type="slidenum">
              <a:rPr lang="en-US" altLang="en-US" sz="1600">
                <a:ea typeface="굴림" panose="020B0600000101010101" pitchFamily="34" charset="-127"/>
              </a:rPr>
              <a:pPr eaLnBrk="1" hangingPunct="1">
                <a:spcBef>
                  <a:spcPct val="0"/>
                </a:spcBef>
                <a:buFontTx/>
                <a:buNone/>
              </a:pPr>
              <a:t>29</a:t>
            </a:fld>
            <a:endParaRPr lang="en-US" altLang="en-US" sz="1600">
              <a:ea typeface="굴림" panose="020B0600000101010101" pitchFamily="34" charset="-127"/>
            </a:endParaRPr>
          </a:p>
        </p:txBody>
      </p:sp>
      <p:sp>
        <p:nvSpPr>
          <p:cNvPr id="31747" name="Title 1">
            <a:extLst>
              <a:ext uri="{FF2B5EF4-FFF2-40B4-BE49-F238E27FC236}">
                <a16:creationId xmlns:a16="http://schemas.microsoft.com/office/drawing/2014/main" id="{7C569D48-802A-531F-E02B-74B03C86E56A}"/>
              </a:ext>
            </a:extLst>
          </p:cNvPr>
          <p:cNvSpPr>
            <a:spLocks noGrp="1"/>
          </p:cNvSpPr>
          <p:nvPr>
            <p:ph type="title" idx="4294967295"/>
          </p:nvPr>
        </p:nvSpPr>
        <p:spPr/>
        <p:txBody>
          <a:bodyPr/>
          <a:lstStyle/>
          <a:p>
            <a:r>
              <a:rPr lang="en-US" altLang="zh-CN">
                <a:ea typeface="宋体" panose="02010600030101010101" pitchFamily="2" charset="-122"/>
              </a:rPr>
              <a:t>Ackerberg–Mossberg Filter [1]</a:t>
            </a:r>
          </a:p>
        </p:txBody>
      </p:sp>
      <p:sp>
        <p:nvSpPr>
          <p:cNvPr id="31748" name="Content Placeholder 2">
            <a:extLst>
              <a:ext uri="{FF2B5EF4-FFF2-40B4-BE49-F238E27FC236}">
                <a16:creationId xmlns:a16="http://schemas.microsoft.com/office/drawing/2014/main" id="{4B7934FD-4E4D-F2FF-D5FF-F29E7FC3171D}"/>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rPr>
              <a:t>Similar to the Tow-Thomas biquad, but less sensitive to finite opamp gain effects.</a:t>
            </a:r>
          </a:p>
          <a:p>
            <a:endParaRPr lang="en-US" altLang="zh-CN">
              <a:ea typeface="宋体" panose="02010600030101010101" pitchFamily="2" charset="-122"/>
            </a:endParaRPr>
          </a:p>
          <a:p>
            <a:pPr>
              <a:buFontTx/>
              <a:buNone/>
            </a:pPr>
            <a:br>
              <a:rPr lang="en-US" altLang="zh-CN">
                <a:ea typeface="宋体" panose="02010600030101010101" pitchFamily="2" charset="-122"/>
              </a:rPr>
            </a:br>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buFontTx/>
              <a:buNone/>
            </a:pPr>
            <a:endParaRPr lang="en-US" altLang="zh-CN">
              <a:ea typeface="宋体" panose="02010600030101010101" pitchFamily="2" charset="-122"/>
            </a:endParaRPr>
          </a:p>
          <a:p>
            <a:endParaRPr lang="en-US" altLang="zh-CN">
              <a:ea typeface="宋体" panose="02010600030101010101" pitchFamily="2" charset="-122"/>
            </a:endParaRPr>
          </a:p>
          <a:p>
            <a:r>
              <a:rPr lang="en-US" altLang="zh-CN">
                <a:ea typeface="宋体" panose="02010600030101010101" pitchFamily="2" charset="-122"/>
              </a:rPr>
              <a:t>The inverter is not needed for fully differential realization. Then it becomes the Tow-Thomas structure.</a:t>
            </a:r>
          </a:p>
        </p:txBody>
      </p:sp>
      <p:pic>
        <p:nvPicPr>
          <p:cNvPr id="31749" name="Picture 4" descr="fig4.29.png">
            <a:extLst>
              <a:ext uri="{FF2B5EF4-FFF2-40B4-BE49-F238E27FC236}">
                <a16:creationId xmlns:a16="http://schemas.microsoft.com/office/drawing/2014/main" id="{7DBFDD0E-44C2-4679-05FB-46288450E1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2133600"/>
            <a:ext cx="5518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97E902-8584-CDB9-959C-2DB25E9E3F1B}"/>
              </a:ext>
            </a:extLst>
          </p:cNvPr>
          <p:cNvSpPr>
            <a:spLocks noGrp="1"/>
          </p:cNvSpPr>
          <p:nvPr>
            <p:ph type="title"/>
          </p:nvPr>
        </p:nvSpPr>
        <p:spPr/>
        <p:txBody>
          <a:bodyPr/>
          <a:lstStyle/>
          <a:p>
            <a:r>
              <a:rPr lang="en-US" altLang="en-US"/>
              <a:t>Filtering  Examples</a:t>
            </a:r>
          </a:p>
        </p:txBody>
      </p:sp>
      <p:sp>
        <p:nvSpPr>
          <p:cNvPr id="3" name="Text Placeholder 2">
            <a:extLst>
              <a:ext uri="{FF2B5EF4-FFF2-40B4-BE49-F238E27FC236}">
                <a16:creationId xmlns:a16="http://schemas.microsoft.com/office/drawing/2014/main" id="{2362FD1F-4D23-3D0A-59E8-2DE24275271C}"/>
              </a:ext>
            </a:extLst>
          </p:cNvPr>
          <p:cNvSpPr>
            <a:spLocks noGrp="1"/>
          </p:cNvSpPr>
          <p:nvPr>
            <p:ph type="body" sz="half" idx="1"/>
          </p:nvPr>
        </p:nvSpPr>
        <p:spPr>
          <a:xfrm>
            <a:off x="658813" y="1371600"/>
            <a:ext cx="3810000" cy="5105400"/>
          </a:xfrm>
        </p:spPr>
        <p:txBody>
          <a:bodyPr/>
          <a:lstStyle/>
          <a:p>
            <a:pPr>
              <a:defRPr/>
            </a:pPr>
            <a:r>
              <a:rPr lang="en-US" dirty="0"/>
              <a:t>Audio transceiver:</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sz="1100" dirty="0"/>
          </a:p>
          <a:p>
            <a:pPr marL="0" indent="0">
              <a:buFontTx/>
              <a:buNone/>
              <a:defRPr/>
            </a:pPr>
            <a:r>
              <a:rPr lang="en-US" sz="1100" dirty="0"/>
              <a:t>From  F. Maloberti and G.C. Temes, </a:t>
            </a:r>
            <a:r>
              <a:rPr lang="en-US" sz="1100" i="1" dirty="0"/>
              <a:t>CMOS Analog Filter Design</a:t>
            </a:r>
            <a:r>
              <a:rPr lang="en-US" sz="1100" dirty="0"/>
              <a:t>, Wiley, 2015. </a:t>
            </a:r>
          </a:p>
          <a:p>
            <a:pPr>
              <a:defRPr/>
            </a:pPr>
            <a:endParaRPr lang="en-US" dirty="0"/>
          </a:p>
        </p:txBody>
      </p:sp>
      <p:sp>
        <p:nvSpPr>
          <p:cNvPr id="5124" name="Content Placeholder 3">
            <a:extLst>
              <a:ext uri="{FF2B5EF4-FFF2-40B4-BE49-F238E27FC236}">
                <a16:creationId xmlns:a16="http://schemas.microsoft.com/office/drawing/2014/main" id="{35B6B94C-A960-BBAB-534B-C478BED356DC}"/>
              </a:ext>
            </a:extLst>
          </p:cNvPr>
          <p:cNvSpPr>
            <a:spLocks noGrp="1"/>
          </p:cNvSpPr>
          <p:nvPr>
            <p:ph sz="quarter" idx="2"/>
          </p:nvPr>
        </p:nvSpPr>
        <p:spPr>
          <a:xfrm>
            <a:off x="4600575" y="1447800"/>
            <a:ext cx="3810000" cy="2476500"/>
          </a:xfrm>
        </p:spPr>
        <p:txBody>
          <a:bodyPr/>
          <a:lstStyle/>
          <a:p>
            <a:r>
              <a:rPr lang="en-US" altLang="en-US"/>
              <a:t>Ultrasonic imager</a:t>
            </a:r>
          </a:p>
        </p:txBody>
      </p:sp>
      <p:sp>
        <p:nvSpPr>
          <p:cNvPr id="5" name="Content Placeholder 4">
            <a:extLst>
              <a:ext uri="{FF2B5EF4-FFF2-40B4-BE49-F238E27FC236}">
                <a16:creationId xmlns:a16="http://schemas.microsoft.com/office/drawing/2014/main" id="{E3D9A1A8-6A46-6AFA-2C22-92872E0C3EAE}"/>
              </a:ext>
            </a:extLst>
          </p:cNvPr>
          <p:cNvSpPr>
            <a:spLocks noGrp="1"/>
          </p:cNvSpPr>
          <p:nvPr>
            <p:ph sz="quarter" idx="3"/>
          </p:nvPr>
        </p:nvSpPr>
        <p:spPr>
          <a:xfrm>
            <a:off x="4648200" y="2971800"/>
            <a:ext cx="3810000" cy="2476500"/>
          </a:xfrm>
        </p:spPr>
        <p:txBody>
          <a:bodyPr/>
          <a:lstStyle/>
          <a:p>
            <a:pPr>
              <a:defRPr/>
            </a:pPr>
            <a:endParaRPr lang="en-US" dirty="0"/>
          </a:p>
          <a:p>
            <a:pPr>
              <a:defRPr/>
            </a:pPr>
            <a:endParaRPr lang="en-US" dirty="0"/>
          </a:p>
          <a:p>
            <a:pPr>
              <a:defRPr/>
            </a:pPr>
            <a:endParaRPr lang="en-US" dirty="0"/>
          </a:p>
          <a:p>
            <a:pPr marL="0" indent="0">
              <a:buFontTx/>
              <a:buNone/>
              <a:defRPr/>
            </a:pPr>
            <a:r>
              <a:rPr lang="en-US" dirty="0"/>
              <a:t>  </a:t>
            </a:r>
            <a:r>
              <a:rPr lang="en-US" sz="1400" dirty="0"/>
              <a:t>Task: Transmit section: antialiasing; receive section;  suppression of unwanted signals with large dynamic range. Linear phase, low power.</a:t>
            </a:r>
          </a:p>
          <a:p>
            <a:pPr marL="0" indent="0">
              <a:buFontTx/>
              <a:buNone/>
              <a:defRPr/>
            </a:pPr>
            <a:endParaRPr lang="en-US" dirty="0"/>
          </a:p>
        </p:txBody>
      </p:sp>
      <p:sp>
        <p:nvSpPr>
          <p:cNvPr id="5126" name="Slide Number Placeholder 5">
            <a:extLst>
              <a:ext uri="{FF2B5EF4-FFF2-40B4-BE49-F238E27FC236}">
                <a16:creationId xmlns:a16="http://schemas.microsoft.com/office/drawing/2014/main" id="{0554501C-7F90-4096-2FD9-0AB4F597186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ea typeface="굴림" panose="020B0600000101010101" pitchFamily="34" charset="-127"/>
              </a:defRPr>
            </a:lvl1pPr>
            <a:lvl2pPr marL="742950" indent="-285750" eaLnBrk="0" hangingPunct="0">
              <a:defRPr sz="2000" i="1">
                <a:solidFill>
                  <a:schemeClr val="tx1"/>
                </a:solidFill>
                <a:latin typeface="Arial" panose="020B0604020202020204" pitchFamily="34" charset="0"/>
                <a:ea typeface="굴림" panose="020B0600000101010101" pitchFamily="34" charset="-127"/>
              </a:defRPr>
            </a:lvl2pPr>
            <a:lvl3pPr marL="1143000" indent="-228600" eaLnBrk="0" hangingPunct="0">
              <a:defRPr sz="2000" i="1">
                <a:solidFill>
                  <a:schemeClr val="tx1"/>
                </a:solidFill>
                <a:latin typeface="Arial" panose="020B0604020202020204" pitchFamily="34" charset="0"/>
                <a:ea typeface="굴림" panose="020B0600000101010101" pitchFamily="34" charset="-127"/>
              </a:defRPr>
            </a:lvl3pPr>
            <a:lvl4pPr marL="1600200" indent="-228600" eaLnBrk="0" hangingPunct="0">
              <a:defRPr sz="2000" i="1">
                <a:solidFill>
                  <a:schemeClr val="tx1"/>
                </a:solidFill>
                <a:latin typeface="Arial" panose="020B0604020202020204" pitchFamily="34" charset="0"/>
                <a:ea typeface="굴림" panose="020B0600000101010101" pitchFamily="34" charset="-127"/>
              </a:defRPr>
            </a:lvl4pPr>
            <a:lvl5pPr marL="2057400" indent="-228600" eaLnBrk="0" hangingPunct="0">
              <a:defRPr sz="20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0"/>
              </a:spcBef>
              <a:spcAft>
                <a:spcPct val="0"/>
              </a:spcAft>
              <a:defRPr sz="2000" i="1">
                <a:solidFill>
                  <a:schemeClr val="tx1"/>
                </a:solidFill>
                <a:latin typeface="Arial" panose="020B0604020202020204" pitchFamily="34" charset="0"/>
                <a:ea typeface="굴림" panose="020B0600000101010101" pitchFamily="34" charset="-127"/>
              </a:defRPr>
            </a:lvl9pPr>
          </a:lstStyle>
          <a:p>
            <a:pPr eaLnBrk="1" hangingPunct="1"/>
            <a:fld id="{77A4C1D9-685B-402C-8480-78A5CA895B30}" type="slidenum">
              <a:rPr lang="en-US" altLang="en-US" sz="1600" i="0"/>
              <a:pPr eaLnBrk="1" hangingPunct="1"/>
              <a:t>3</a:t>
            </a:fld>
            <a:endParaRPr lang="en-US" altLang="en-US" sz="1600" i="0"/>
          </a:p>
        </p:txBody>
      </p:sp>
      <p:pic>
        <p:nvPicPr>
          <p:cNvPr id="5127" name="Picture 2">
            <a:extLst>
              <a:ext uri="{FF2B5EF4-FFF2-40B4-BE49-F238E27FC236}">
                <a16:creationId xmlns:a16="http://schemas.microsoft.com/office/drawing/2014/main" id="{53792A24-9317-41A9-B67C-4D57411CD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133600"/>
            <a:ext cx="4059237"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3">
            <a:extLst>
              <a:ext uri="{FF2B5EF4-FFF2-40B4-BE49-F238E27FC236}">
                <a16:creationId xmlns:a16="http://schemas.microsoft.com/office/drawing/2014/main" id="{375331DA-81ED-5C90-C89C-0A5B4ED59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33162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11">
            <a:extLst>
              <a:ext uri="{FF2B5EF4-FFF2-40B4-BE49-F238E27FC236}">
                <a16:creationId xmlns:a16="http://schemas.microsoft.com/office/drawing/2014/main" id="{6B38E0E1-EA99-1763-54AB-F63CA76B6F3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6A4C493-AE66-4A6B-A243-0789329045D7}" type="slidenum">
              <a:rPr lang="en-US" altLang="en-US" sz="1600">
                <a:ea typeface="굴림" panose="020B0600000101010101" pitchFamily="34" charset="-127"/>
              </a:rPr>
              <a:pPr eaLnBrk="1" hangingPunct="1">
                <a:spcBef>
                  <a:spcPct val="0"/>
                </a:spcBef>
                <a:buFontTx/>
                <a:buNone/>
              </a:pPr>
              <a:t>30</a:t>
            </a:fld>
            <a:endParaRPr lang="en-US" altLang="en-US" sz="1600">
              <a:ea typeface="굴림" panose="020B0600000101010101" pitchFamily="34" charset="-127"/>
            </a:endParaRPr>
          </a:p>
        </p:txBody>
      </p:sp>
      <p:sp>
        <p:nvSpPr>
          <p:cNvPr id="32771" name="Title 1">
            <a:extLst>
              <a:ext uri="{FF2B5EF4-FFF2-40B4-BE49-F238E27FC236}">
                <a16:creationId xmlns:a16="http://schemas.microsoft.com/office/drawing/2014/main" id="{3041C2F2-62A7-BDE0-EC8C-11D67EA0B074}"/>
              </a:ext>
            </a:extLst>
          </p:cNvPr>
          <p:cNvSpPr>
            <a:spLocks noGrp="1"/>
          </p:cNvSpPr>
          <p:nvPr>
            <p:ph type="title" idx="4294967295"/>
          </p:nvPr>
        </p:nvSpPr>
        <p:spPr/>
        <p:txBody>
          <a:bodyPr/>
          <a:lstStyle/>
          <a:p>
            <a:r>
              <a:rPr lang="en-US" altLang="zh-CN">
                <a:ea typeface="宋体" panose="02010600030101010101" pitchFamily="2" charset="-122"/>
              </a:rPr>
              <a:t>Cascade Filter Design [3], [5]</a:t>
            </a:r>
          </a:p>
        </p:txBody>
      </p:sp>
      <p:sp>
        <p:nvSpPr>
          <p:cNvPr id="32772" name="Content Placeholder 2">
            <a:extLst>
              <a:ext uri="{FF2B5EF4-FFF2-40B4-BE49-F238E27FC236}">
                <a16:creationId xmlns:a16="http://schemas.microsoft.com/office/drawing/2014/main" id="{744EF296-FD63-6D62-6C2C-FFA70EBCB5E4}"/>
              </a:ext>
            </a:extLst>
          </p:cNvPr>
          <p:cNvSpPr>
            <a:spLocks noGrp="1"/>
          </p:cNvSpPr>
          <p:nvPr>
            <p:ph idx="4294967295"/>
          </p:nvPr>
        </p:nvSpPr>
        <p:spPr/>
        <p:txBody>
          <a:bodyPr/>
          <a:lstStyle/>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lgn="just"/>
            <a:r>
              <a:rPr lang="en-US" altLang="zh-CN">
                <a:ea typeface="宋体" panose="02010600030101010101" pitchFamily="2" charset="-122"/>
              </a:rPr>
              <a:t>Higher-order filter can constructed by cascading low-order ones. The </a:t>
            </a:r>
            <a:r>
              <a:rPr lang="en-US" altLang="zh-CN" i="1">
                <a:ea typeface="宋体" panose="02010600030101010101" pitchFamily="2" charset="-122"/>
              </a:rPr>
              <a:t>Hi(s)</a:t>
            </a:r>
            <a:r>
              <a:rPr lang="en-US" altLang="zh-CN">
                <a:ea typeface="宋体" panose="02010600030101010101" pitchFamily="2" charset="-122"/>
              </a:rPr>
              <a:t> are multiplied, provided the stage outputs are buffered.</a:t>
            </a:r>
          </a:p>
          <a:p>
            <a:pPr algn="just"/>
            <a:r>
              <a:rPr lang="en-US" altLang="zh-CN">
                <a:ea typeface="宋体" panose="02010600030101010101" pitchFamily="2" charset="-122"/>
              </a:rPr>
              <a:t>The </a:t>
            </a:r>
            <a:r>
              <a:rPr lang="en-US" altLang="zh-CN" i="1">
                <a:ea typeface="宋体" panose="02010600030101010101" pitchFamily="2" charset="-122"/>
              </a:rPr>
              <a:t>Hi(s)</a:t>
            </a:r>
            <a:r>
              <a:rPr lang="en-US" altLang="zh-CN">
                <a:ea typeface="宋体" panose="02010600030101010101" pitchFamily="2" charset="-122"/>
              </a:rPr>
              <a:t> can be obtained from the overall </a:t>
            </a:r>
            <a:r>
              <a:rPr lang="en-US" altLang="zh-CN" i="1">
                <a:ea typeface="宋体" panose="02010600030101010101" pitchFamily="2" charset="-122"/>
              </a:rPr>
              <a:t>H(s)</a:t>
            </a:r>
            <a:r>
              <a:rPr lang="en-US" altLang="zh-CN">
                <a:ea typeface="宋体" panose="02010600030101010101" pitchFamily="2" charset="-122"/>
              </a:rPr>
              <a:t> by factoring the numerator and denominator, and assigning conjugate zeros and poles to each biquad.</a:t>
            </a:r>
          </a:p>
          <a:p>
            <a:pPr algn="just"/>
            <a:r>
              <a:rPr lang="en-US" altLang="zh-CN">
                <a:ea typeface="宋体" panose="02010600030101010101" pitchFamily="2" charset="-122"/>
              </a:rPr>
              <a:t>Sharp peaks and dips in </a:t>
            </a:r>
            <a:r>
              <a:rPr lang="en-US" altLang="zh-CN" i="1">
                <a:ea typeface="宋体" panose="02010600030101010101" pitchFamily="2" charset="-122"/>
              </a:rPr>
              <a:t>|H(f)| </a:t>
            </a:r>
            <a:r>
              <a:rPr lang="en-US" altLang="zh-CN">
                <a:ea typeface="宋体" panose="02010600030101010101" pitchFamily="2" charset="-122"/>
              </a:rPr>
              <a:t>cause noise spurs in the output. So, dominant poles should be paired with the nearest zeros.</a:t>
            </a:r>
          </a:p>
        </p:txBody>
      </p:sp>
      <p:pic>
        <p:nvPicPr>
          <p:cNvPr id="32773" name="Picture 8" descr="Fig">
            <a:extLst>
              <a:ext uri="{FF2B5EF4-FFF2-40B4-BE49-F238E27FC236}">
                <a16:creationId xmlns:a16="http://schemas.microsoft.com/office/drawing/2014/main" id="{A8A9FDB5-1805-B23D-3619-5DE3E22C8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705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11">
            <a:extLst>
              <a:ext uri="{FF2B5EF4-FFF2-40B4-BE49-F238E27FC236}">
                <a16:creationId xmlns:a16="http://schemas.microsoft.com/office/drawing/2014/main" id="{4F09FDBC-5170-DA0E-A655-3EAACC47FA8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0F94C74-4A39-4417-8ECF-B13151B1FCCD}" type="slidenum">
              <a:rPr lang="en-US" altLang="en-US" sz="1600">
                <a:ea typeface="굴림" panose="020B0600000101010101" pitchFamily="34" charset="-127"/>
              </a:rPr>
              <a:pPr eaLnBrk="1" hangingPunct="1">
                <a:spcBef>
                  <a:spcPct val="0"/>
                </a:spcBef>
                <a:buFontTx/>
                <a:buNone/>
              </a:pPr>
              <a:t>31</a:t>
            </a:fld>
            <a:endParaRPr lang="en-US" altLang="en-US" sz="1600">
              <a:ea typeface="굴림" panose="020B0600000101010101" pitchFamily="34" charset="-127"/>
            </a:endParaRPr>
          </a:p>
        </p:txBody>
      </p:sp>
      <p:sp>
        <p:nvSpPr>
          <p:cNvPr id="33795" name="Title 1">
            <a:extLst>
              <a:ext uri="{FF2B5EF4-FFF2-40B4-BE49-F238E27FC236}">
                <a16:creationId xmlns:a16="http://schemas.microsoft.com/office/drawing/2014/main" id="{474A75B8-24B4-6F92-5E01-107BDAD9BA6A}"/>
              </a:ext>
            </a:extLst>
          </p:cNvPr>
          <p:cNvSpPr>
            <a:spLocks noGrp="1"/>
          </p:cNvSpPr>
          <p:nvPr>
            <p:ph type="title" idx="4294967295"/>
          </p:nvPr>
        </p:nvSpPr>
        <p:spPr/>
        <p:txBody>
          <a:bodyPr/>
          <a:lstStyle/>
          <a:p>
            <a:r>
              <a:rPr lang="en-US" altLang="zh-CN">
                <a:ea typeface="宋体" panose="02010600030101010101" pitchFamily="2" charset="-122"/>
              </a:rPr>
              <a:t>Cascade Filter Design [5]</a:t>
            </a:r>
          </a:p>
        </p:txBody>
      </p:sp>
      <p:sp>
        <p:nvSpPr>
          <p:cNvPr id="33796" name="Content Placeholder 2">
            <a:extLst>
              <a:ext uri="{FF2B5EF4-FFF2-40B4-BE49-F238E27FC236}">
                <a16:creationId xmlns:a16="http://schemas.microsoft.com/office/drawing/2014/main" id="{62C6036F-F261-D6A9-A85B-75EEAFEF8101}"/>
              </a:ext>
            </a:extLst>
          </p:cNvPr>
          <p:cNvSpPr>
            <a:spLocks noGrp="1"/>
          </p:cNvSpPr>
          <p:nvPr>
            <p:ph idx="4294967295"/>
          </p:nvPr>
        </p:nvSpPr>
        <p:spPr>
          <a:xfrm>
            <a:off x="685800" y="914400"/>
            <a:ext cx="7772400" cy="5105400"/>
          </a:xfrm>
        </p:spPr>
        <p:txBody>
          <a:bodyPr/>
          <a:lstStyle/>
          <a:p>
            <a:endParaRPr lang="en-US" altLang="zh-CN">
              <a:ea typeface="宋体" panose="02010600030101010101" pitchFamily="2" charset="-122"/>
            </a:endParaRPr>
          </a:p>
          <a:p>
            <a:pPr algn="just"/>
            <a:r>
              <a:rPr lang="en-US" altLang="zh-CN">
                <a:ea typeface="宋体" panose="02010600030101010101" pitchFamily="2" charset="-122"/>
              </a:rPr>
              <a:t>Ordering of  sections in a cascade filter dictated by low noise and overload avoidance. Some rules of thumb:</a:t>
            </a:r>
          </a:p>
          <a:p>
            <a:pPr algn="just"/>
            <a:r>
              <a:rPr lang="en-US" altLang="zh-CN">
                <a:ea typeface="宋体" panose="02010600030101010101" pitchFamily="2" charset="-122"/>
              </a:rPr>
              <a:t>High-Q sections should be in the middle;</a:t>
            </a:r>
          </a:p>
          <a:p>
            <a:pPr algn="just"/>
            <a:r>
              <a:rPr lang="en-US" altLang="zh-CN">
                <a:ea typeface="宋体" panose="02010600030101010101" pitchFamily="2" charset="-122"/>
              </a:rPr>
              <a:t>First sections should be low-pass or band-pass, to suppress incoming high-frequency noise;</a:t>
            </a:r>
          </a:p>
          <a:p>
            <a:pPr algn="just"/>
            <a:r>
              <a:rPr lang="en-US" altLang="zh-CN">
                <a:ea typeface="宋体" panose="02010600030101010101" pitchFamily="2" charset="-122"/>
              </a:rPr>
              <a:t>All-pass sections should be near the input;</a:t>
            </a:r>
          </a:p>
          <a:p>
            <a:pPr algn="just"/>
            <a:r>
              <a:rPr lang="en-US" altLang="zh-CN">
                <a:ea typeface="宋体" panose="02010600030101010101" pitchFamily="2" charset="-122"/>
              </a:rPr>
              <a:t>Last stages should be high-pass or band-pass to avoid output dc offset. </a:t>
            </a:r>
          </a:p>
          <a:p>
            <a:endParaRPr lang="en-US" altLang="zh-CN">
              <a:ea typeface="宋体" panose="02010600030101010101" pitchFamily="2" charset="-122"/>
            </a:endParaRPr>
          </a:p>
          <a:p>
            <a:endParaRPr lang="en-US" altLang="zh-CN">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11">
            <a:extLst>
              <a:ext uri="{FF2B5EF4-FFF2-40B4-BE49-F238E27FC236}">
                <a16:creationId xmlns:a16="http://schemas.microsoft.com/office/drawing/2014/main" id="{1D137EC8-4926-E508-9EED-A70C673E675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C6DACBC-792A-4872-8530-24487104BB2C}" type="slidenum">
              <a:rPr lang="en-US" altLang="en-US" sz="1600">
                <a:ea typeface="굴림" panose="020B0600000101010101" pitchFamily="34" charset="-127"/>
              </a:rPr>
              <a:pPr eaLnBrk="1" hangingPunct="1">
                <a:spcBef>
                  <a:spcPct val="0"/>
                </a:spcBef>
                <a:buFontTx/>
                <a:buNone/>
              </a:pPr>
              <a:t>32</a:t>
            </a:fld>
            <a:endParaRPr lang="en-US" altLang="en-US" sz="1600">
              <a:ea typeface="굴림" panose="020B0600000101010101" pitchFamily="34" charset="-127"/>
            </a:endParaRPr>
          </a:p>
        </p:txBody>
      </p:sp>
      <p:sp>
        <p:nvSpPr>
          <p:cNvPr id="34819" name="Content Placeholder 1">
            <a:extLst>
              <a:ext uri="{FF2B5EF4-FFF2-40B4-BE49-F238E27FC236}">
                <a16:creationId xmlns:a16="http://schemas.microsoft.com/office/drawing/2014/main" id="{C964659F-FFAB-C3EB-1B04-120661A5134C}"/>
              </a:ext>
            </a:extLst>
          </p:cNvPr>
          <p:cNvSpPr>
            <a:spLocks noGrp="1"/>
          </p:cNvSpPr>
          <p:nvPr>
            <p:ph idx="4294967295"/>
          </p:nvPr>
        </p:nvSpPr>
        <p:spPr>
          <a:xfrm>
            <a:off x="838200" y="914400"/>
            <a:ext cx="7772400" cy="5105400"/>
          </a:xfrm>
        </p:spPr>
        <p:txBody>
          <a:bodyPr/>
          <a:lstStyle/>
          <a:p>
            <a:pPr algn="just"/>
            <a:r>
              <a:rPr lang="en-US" altLang="en-US" sz="2000"/>
              <a:t>1. Order the stages in the cascade so as to equalize their output signal swings as much as possible for dynamic range considerations;</a:t>
            </a:r>
          </a:p>
          <a:p>
            <a:pPr algn="just"/>
            <a:endParaRPr lang="en-US" altLang="en-US" sz="2000"/>
          </a:p>
          <a:p>
            <a:pPr algn="just"/>
            <a:r>
              <a:rPr lang="en-US" altLang="en-US" sz="2000"/>
              <a:t>2. Choose the first biquad to be a lowpass or bandpass to reject high-frequency noise, and thus to prevent overload in the remaining stages;</a:t>
            </a:r>
          </a:p>
          <a:p>
            <a:pPr algn="just"/>
            <a:endParaRPr lang="en-US" altLang="en-US" sz="2000"/>
          </a:p>
          <a:p>
            <a:pPr algn="just"/>
            <a:r>
              <a:rPr lang="en-US" altLang="en-US" sz="2000"/>
              <a:t>3. lf the reduction of the DC offset at the filter output is critical, the last stage should be a highpass or bandpass section, to reject the DC offset introduced by the preceding stages; </a:t>
            </a:r>
          </a:p>
          <a:p>
            <a:pPr algn="just"/>
            <a:endParaRPr lang="en-US" altLang="en-US" sz="2000"/>
          </a:p>
          <a:p>
            <a:pPr algn="just"/>
            <a:r>
              <a:rPr lang="en-US" altLang="en-US" sz="2000"/>
              <a:t>4. The last stage should NOT in general have a high Q, because these stages tend to have higher fundamental noise and worse sensitivity to power supply noise;</a:t>
            </a:r>
          </a:p>
        </p:txBody>
      </p:sp>
      <p:sp>
        <p:nvSpPr>
          <p:cNvPr id="34820" name="Title 2">
            <a:extLst>
              <a:ext uri="{FF2B5EF4-FFF2-40B4-BE49-F238E27FC236}">
                <a16:creationId xmlns:a16="http://schemas.microsoft.com/office/drawing/2014/main" id="{01F627C3-95E9-78B9-189E-4D442E410445}"/>
              </a:ext>
            </a:extLst>
          </p:cNvPr>
          <p:cNvSpPr>
            <a:spLocks noGrp="1"/>
          </p:cNvSpPr>
          <p:nvPr>
            <p:ph type="title" idx="4294967295"/>
          </p:nvPr>
        </p:nvSpPr>
        <p:spPr/>
        <p:txBody>
          <a:bodyPr/>
          <a:lstStyle/>
          <a:p>
            <a:r>
              <a:rPr lang="en-US" altLang="zh-CN">
                <a:ea typeface="宋体" panose="02010600030101010101" pitchFamily="2" charset="-122"/>
              </a:rPr>
              <a:t>Rules of Cascade Filter Design [5]</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11">
            <a:extLst>
              <a:ext uri="{FF2B5EF4-FFF2-40B4-BE49-F238E27FC236}">
                <a16:creationId xmlns:a16="http://schemas.microsoft.com/office/drawing/2014/main" id="{3CC3B74D-F56C-33C9-446F-5CDE49D004A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F303B9C-7552-48E3-826E-8A7CE3C99FD3}" type="slidenum">
              <a:rPr lang="en-US" altLang="en-US" sz="1600">
                <a:ea typeface="굴림" panose="020B0600000101010101" pitchFamily="34" charset="-127"/>
              </a:rPr>
              <a:pPr eaLnBrk="1" hangingPunct="1">
                <a:spcBef>
                  <a:spcPct val="0"/>
                </a:spcBef>
                <a:buFontTx/>
                <a:buNone/>
              </a:pPr>
              <a:t>33</a:t>
            </a:fld>
            <a:endParaRPr lang="en-US" altLang="en-US" sz="1600">
              <a:ea typeface="굴림" panose="020B0600000101010101" pitchFamily="34" charset="-127"/>
            </a:endParaRPr>
          </a:p>
        </p:txBody>
      </p:sp>
      <p:sp>
        <p:nvSpPr>
          <p:cNvPr id="35843" name="Content Placeholder 1">
            <a:extLst>
              <a:ext uri="{FF2B5EF4-FFF2-40B4-BE49-F238E27FC236}">
                <a16:creationId xmlns:a16="http://schemas.microsoft.com/office/drawing/2014/main" id="{1BC1223E-F55C-5248-9924-8F0D310BB0A9}"/>
              </a:ext>
            </a:extLst>
          </p:cNvPr>
          <p:cNvSpPr>
            <a:spLocks noGrp="1"/>
          </p:cNvSpPr>
          <p:nvPr>
            <p:ph idx="4294967295"/>
          </p:nvPr>
        </p:nvSpPr>
        <p:spPr/>
        <p:txBody>
          <a:bodyPr/>
          <a:lstStyle/>
          <a:p>
            <a:pPr algn="just"/>
            <a:endParaRPr lang="en-US" altLang="en-US" sz="2000"/>
          </a:p>
          <a:p>
            <a:pPr algn="just"/>
            <a:r>
              <a:rPr lang="en-US" altLang="en-US" sz="2000"/>
              <a:t>5. Also, do not place all-pass stages at the end of the cascade, because these have wideband noise. It is usually best to place all-pass stages near the input port of the filter.</a:t>
            </a:r>
          </a:p>
          <a:p>
            <a:pPr algn="just"/>
            <a:endParaRPr lang="en-US" altLang="en-US" sz="2000"/>
          </a:p>
          <a:p>
            <a:pPr algn="just"/>
            <a:r>
              <a:rPr lang="en-US" altLang="en-US" sz="2000"/>
              <a:t>6. If several highpass or bandpass stages are available, one can place them at the beginning, middle and end of the filter. This will prevent the input offset from overloading the filter, and also will prevent the internal offsets of the filter from accumulating (and hence decreasing the available signal swing).</a:t>
            </a:r>
          </a:p>
          <a:p>
            <a:pPr algn="just"/>
            <a:endParaRPr lang="en-US" altLang="en-US" sz="2000"/>
          </a:p>
          <a:p>
            <a:pPr algn="just"/>
            <a:r>
              <a:rPr lang="en-US" altLang="en-US" sz="2000"/>
              <a:t>The amount of thermal noise at the filter output varies widely with the order of its sections; therefore by careful ordering several dB of SNR improvement can often be gained.</a:t>
            </a:r>
          </a:p>
          <a:p>
            <a:pPr algn="just"/>
            <a:endParaRPr lang="en-US" altLang="en-US" sz="2000"/>
          </a:p>
          <a:p>
            <a:endParaRPr lang="en-US" altLang="en-US"/>
          </a:p>
        </p:txBody>
      </p:sp>
      <p:sp>
        <p:nvSpPr>
          <p:cNvPr id="35844" name="Title 2">
            <a:extLst>
              <a:ext uri="{FF2B5EF4-FFF2-40B4-BE49-F238E27FC236}">
                <a16:creationId xmlns:a16="http://schemas.microsoft.com/office/drawing/2014/main" id="{8AA57445-0986-744B-9D73-270EDB22978C}"/>
              </a:ext>
            </a:extLst>
          </p:cNvPr>
          <p:cNvSpPr>
            <a:spLocks noGrp="1"/>
          </p:cNvSpPr>
          <p:nvPr>
            <p:ph type="title" idx="4294967295"/>
          </p:nvPr>
        </p:nvSpPr>
        <p:spPr>
          <a:xfrm>
            <a:off x="228600" y="152400"/>
            <a:ext cx="8763000" cy="685800"/>
          </a:xfrm>
        </p:spPr>
        <p:txBody>
          <a:bodyPr/>
          <a:lstStyle/>
          <a:p>
            <a:r>
              <a:rPr lang="en-US" altLang="zh-CN">
                <a:ea typeface="宋体" panose="02010600030101010101" pitchFamily="2" charset="-122"/>
              </a:rPr>
              <a:t>More Rules of Cascade Filter Design </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11">
            <a:extLst>
              <a:ext uri="{FF2B5EF4-FFF2-40B4-BE49-F238E27FC236}">
                <a16:creationId xmlns:a16="http://schemas.microsoft.com/office/drawing/2014/main" id="{85BE8176-2146-28CD-78CD-4BD731B21C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243FE50-1677-496E-9A94-B7B108FD7A91}" type="slidenum">
              <a:rPr lang="en-US" altLang="en-US" sz="1600">
                <a:ea typeface="굴림" panose="020B0600000101010101" pitchFamily="34" charset="-127"/>
              </a:rPr>
              <a:pPr eaLnBrk="1" hangingPunct="1">
                <a:spcBef>
                  <a:spcPct val="0"/>
                </a:spcBef>
                <a:buFontTx/>
                <a:buNone/>
              </a:pPr>
              <a:t>34</a:t>
            </a:fld>
            <a:endParaRPr lang="en-US" altLang="en-US" sz="1600">
              <a:ea typeface="굴림" panose="020B0600000101010101" pitchFamily="34" charset="-127"/>
            </a:endParaRPr>
          </a:p>
        </p:txBody>
      </p:sp>
      <p:sp>
        <p:nvSpPr>
          <p:cNvPr id="36867" name="Title 1">
            <a:extLst>
              <a:ext uri="{FF2B5EF4-FFF2-40B4-BE49-F238E27FC236}">
                <a16:creationId xmlns:a16="http://schemas.microsoft.com/office/drawing/2014/main" id="{D6B53F59-7673-BE98-E736-2A9165FF0283}"/>
              </a:ext>
            </a:extLst>
          </p:cNvPr>
          <p:cNvSpPr>
            <a:spLocks noGrp="1"/>
          </p:cNvSpPr>
          <p:nvPr>
            <p:ph type="title" idx="4294967295"/>
          </p:nvPr>
        </p:nvSpPr>
        <p:spPr/>
        <p:txBody>
          <a:bodyPr/>
          <a:lstStyle/>
          <a:p>
            <a:r>
              <a:rPr lang="en-US" altLang="en-US"/>
              <a:t>Cascade Filter Performance</a:t>
            </a:r>
          </a:p>
        </p:txBody>
      </p:sp>
      <p:sp>
        <p:nvSpPr>
          <p:cNvPr id="36868" name="Text Placeholder 2">
            <a:extLst>
              <a:ext uri="{FF2B5EF4-FFF2-40B4-BE49-F238E27FC236}">
                <a16:creationId xmlns:a16="http://schemas.microsoft.com/office/drawing/2014/main" id="{0CCFA6E3-7757-E788-EEBB-BDCF05C8DBCB}"/>
              </a:ext>
            </a:extLst>
          </p:cNvPr>
          <p:cNvSpPr>
            <a:spLocks noGrp="1"/>
          </p:cNvSpPr>
          <p:nvPr>
            <p:ph type="body" sz="half" idx="4294967295"/>
          </p:nvPr>
        </p:nvSpPr>
        <p:spPr>
          <a:xfrm>
            <a:off x="533400" y="990600"/>
            <a:ext cx="8153400" cy="5029200"/>
          </a:xfrm>
        </p:spPr>
        <p:txBody>
          <a:bodyPr/>
          <a:lstStyle/>
          <a:p>
            <a:pPr algn="just"/>
            <a:r>
              <a:rPr lang="en-US" altLang="en-US"/>
              <a:t>Cascade filters achieve a flat passband by cancelling the slopes of the gain responses of the individual sections. This is an inaccurate process, and hence the passband ripple of these filters is not well controlled. It is difficult to achieve a ripple less than, say, 0.1 dB. By contrast, since the stopband attenuations of the sections (in dB) are simply added, very high stop-band attenuations can be realized. </a:t>
            </a:r>
          </a:p>
          <a:p>
            <a:pPr algn="just"/>
            <a:endParaRPr lang="en-US" altLang="en-US"/>
          </a:p>
        </p:txBody>
      </p:sp>
      <p:pic>
        <p:nvPicPr>
          <p:cNvPr id="36869" name="Picture 2" descr="Fig">
            <a:extLst>
              <a:ext uri="{FF2B5EF4-FFF2-40B4-BE49-F238E27FC236}">
                <a16:creationId xmlns:a16="http://schemas.microsoft.com/office/drawing/2014/main" id="{EDE17B2C-4800-7C6D-3B4F-3EA5E3AAEB4B}"/>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81200" y="4038600"/>
            <a:ext cx="5105400" cy="17907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11">
            <a:extLst>
              <a:ext uri="{FF2B5EF4-FFF2-40B4-BE49-F238E27FC236}">
                <a16:creationId xmlns:a16="http://schemas.microsoft.com/office/drawing/2014/main" id="{936D452B-8FFD-911E-BE77-A07E9C8AD2E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B41065A-FCFC-4F94-9B88-4D51A7692DF4}" type="slidenum">
              <a:rPr lang="en-US" altLang="en-US" sz="1600">
                <a:ea typeface="굴림" panose="020B0600000101010101" pitchFamily="34" charset="-127"/>
              </a:rPr>
              <a:pPr eaLnBrk="1" hangingPunct="1">
                <a:spcBef>
                  <a:spcPct val="0"/>
                </a:spcBef>
                <a:buFontTx/>
                <a:buNone/>
              </a:pPr>
              <a:t>35</a:t>
            </a:fld>
            <a:endParaRPr lang="en-US" altLang="en-US" sz="1600">
              <a:ea typeface="굴림" panose="020B0600000101010101" pitchFamily="34" charset="-127"/>
            </a:endParaRPr>
          </a:p>
        </p:txBody>
      </p:sp>
      <p:sp>
        <p:nvSpPr>
          <p:cNvPr id="37891" name="Title 1">
            <a:extLst>
              <a:ext uri="{FF2B5EF4-FFF2-40B4-BE49-F238E27FC236}">
                <a16:creationId xmlns:a16="http://schemas.microsoft.com/office/drawing/2014/main" id="{8A938F53-25F9-8870-04B2-E07324FD43C5}"/>
              </a:ext>
            </a:extLst>
          </p:cNvPr>
          <p:cNvSpPr>
            <a:spLocks noGrp="1"/>
          </p:cNvSpPr>
          <p:nvPr>
            <p:ph type="title" idx="4294967295"/>
          </p:nvPr>
        </p:nvSpPr>
        <p:spPr/>
        <p:txBody>
          <a:bodyPr/>
          <a:lstStyle/>
          <a:p>
            <a:r>
              <a:rPr lang="en-US" altLang="zh-CN">
                <a:ea typeface="宋体" panose="02010600030101010101" pitchFamily="2" charset="-122"/>
              </a:rPr>
              <a:t>Dynamic Range Optimization [3]</a:t>
            </a:r>
          </a:p>
        </p:txBody>
      </p:sp>
      <p:sp>
        <p:nvSpPr>
          <p:cNvPr id="37892" name="Content Placeholder 2">
            <a:extLst>
              <a:ext uri="{FF2B5EF4-FFF2-40B4-BE49-F238E27FC236}">
                <a16:creationId xmlns:a16="http://schemas.microsoft.com/office/drawing/2014/main" id="{6C8C275A-5472-F1A2-09FD-7CCB3A593617}"/>
              </a:ext>
            </a:extLst>
          </p:cNvPr>
          <p:cNvSpPr>
            <a:spLocks noGrp="1"/>
          </p:cNvSpPr>
          <p:nvPr>
            <p:ph idx="4294967295"/>
          </p:nvPr>
        </p:nvSpPr>
        <p:spPr>
          <a:xfrm>
            <a:off x="381000" y="838200"/>
            <a:ext cx="8382000" cy="5334000"/>
          </a:xfrm>
        </p:spPr>
        <p:txBody>
          <a:bodyPr/>
          <a:lstStyle/>
          <a:p>
            <a:r>
              <a:rPr lang="en-US" altLang="zh-CN">
                <a:ea typeface="宋体" panose="02010600030101010101" pitchFamily="2" charset="-122"/>
              </a:rPr>
              <a:t>Scaling for dynamic range optimization is very important in multi-op-amp filters.</a:t>
            </a:r>
          </a:p>
          <a:p>
            <a:r>
              <a:rPr lang="en-US" altLang="zh-CN">
                <a:ea typeface="宋体" panose="02010600030101010101" pitchFamily="2" charset="-122"/>
              </a:rPr>
              <a:t>Active-RC structure:</a:t>
            </a: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lgn="just"/>
            <a:r>
              <a:rPr lang="en-US" altLang="zh-CN">
                <a:ea typeface="宋体" panose="02010600030101010101" pitchFamily="2" charset="-122"/>
              </a:rPr>
              <a:t>Op-amp output swing must remain in linear range, but should be made large, as this reduces the noise gain from the stage output to the filter output. However, it reduces the feedback factor and hence increases the settling time.</a:t>
            </a:r>
          </a:p>
        </p:txBody>
      </p:sp>
      <p:pic>
        <p:nvPicPr>
          <p:cNvPr id="37893" name="Picture 8">
            <a:extLst>
              <a:ext uri="{FF2B5EF4-FFF2-40B4-BE49-F238E27FC236}">
                <a16:creationId xmlns:a16="http://schemas.microsoft.com/office/drawing/2014/main" id="{B0152545-1A4C-9090-A397-C9C48CF50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2209800"/>
            <a:ext cx="61309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11">
            <a:extLst>
              <a:ext uri="{FF2B5EF4-FFF2-40B4-BE49-F238E27FC236}">
                <a16:creationId xmlns:a16="http://schemas.microsoft.com/office/drawing/2014/main" id="{5F490856-4D3F-068D-CF83-3CADCBAFAE5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C0A3754-0F14-4209-A5F5-C82A775B5757}" type="slidenum">
              <a:rPr lang="en-US" altLang="en-US" sz="1600">
                <a:ea typeface="굴림" panose="020B0600000101010101" pitchFamily="34" charset="-127"/>
              </a:rPr>
              <a:pPr eaLnBrk="1" hangingPunct="1">
                <a:spcBef>
                  <a:spcPct val="0"/>
                </a:spcBef>
                <a:buFontTx/>
                <a:buNone/>
              </a:pPr>
              <a:t>36</a:t>
            </a:fld>
            <a:endParaRPr lang="en-US" altLang="en-US" sz="1600">
              <a:ea typeface="굴림" panose="020B0600000101010101" pitchFamily="34" charset="-127"/>
            </a:endParaRPr>
          </a:p>
        </p:txBody>
      </p:sp>
      <p:sp>
        <p:nvSpPr>
          <p:cNvPr id="38915" name="Title 1">
            <a:extLst>
              <a:ext uri="{FF2B5EF4-FFF2-40B4-BE49-F238E27FC236}">
                <a16:creationId xmlns:a16="http://schemas.microsoft.com/office/drawing/2014/main" id="{63AA96DB-7DF3-EB03-93F5-26F16B8731FA}"/>
              </a:ext>
            </a:extLst>
          </p:cNvPr>
          <p:cNvSpPr>
            <a:spLocks noGrp="1"/>
          </p:cNvSpPr>
          <p:nvPr>
            <p:ph type="title" idx="4294967295"/>
          </p:nvPr>
        </p:nvSpPr>
        <p:spPr/>
        <p:txBody>
          <a:bodyPr/>
          <a:lstStyle/>
          <a:p>
            <a:r>
              <a:rPr lang="en-US" altLang="zh-CN">
                <a:ea typeface="宋体" panose="02010600030101010101" pitchFamily="2" charset="-122"/>
              </a:rPr>
              <a:t>Dynamic Range Optimization</a:t>
            </a:r>
          </a:p>
        </p:txBody>
      </p:sp>
      <p:sp>
        <p:nvSpPr>
          <p:cNvPr id="38916" name="Content Placeholder 2">
            <a:extLst>
              <a:ext uri="{FF2B5EF4-FFF2-40B4-BE49-F238E27FC236}">
                <a16:creationId xmlns:a16="http://schemas.microsoft.com/office/drawing/2014/main" id="{F64E9CBD-50D1-3444-CD5D-46F566CAA328}"/>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rPr>
              <a:t>Multiplying all impedances connected to the opamp </a:t>
            </a:r>
            <a:r>
              <a:rPr lang="en-US" altLang="zh-CN" i="1">
                <a:ea typeface="宋体" panose="02010600030101010101" pitchFamily="2" charset="-122"/>
              </a:rPr>
              <a:t>output  </a:t>
            </a:r>
            <a:r>
              <a:rPr lang="en-US" altLang="zh-CN">
                <a:ea typeface="宋体" panose="02010600030101010101" pitchFamily="2" charset="-122"/>
              </a:rPr>
              <a:t>by  </a:t>
            </a:r>
            <a:r>
              <a:rPr lang="en-US" altLang="zh-CN" i="1">
                <a:ea typeface="宋体" panose="02010600030101010101" pitchFamily="2" charset="-122"/>
              </a:rPr>
              <a:t>k,  </a:t>
            </a:r>
            <a:r>
              <a:rPr lang="en-US" altLang="zh-CN">
                <a:ea typeface="宋体" panose="02010600030101010101" pitchFamily="2" charset="-122"/>
              </a:rPr>
              <a:t>the output voltage</a:t>
            </a:r>
            <a:r>
              <a:rPr lang="en-US" altLang="zh-CN" i="1">
                <a:ea typeface="宋体" panose="02010600030101010101" pitchFamily="2" charset="-122"/>
              </a:rPr>
              <a:t> Vout  </a:t>
            </a:r>
            <a:r>
              <a:rPr lang="en-US" altLang="zh-CN" b="1" i="1">
                <a:ea typeface="宋体" panose="02010600030101010101" pitchFamily="2" charset="-122"/>
              </a:rPr>
              <a:t> </a:t>
            </a:r>
            <a:r>
              <a:rPr lang="en-US" altLang="zh-CN">
                <a:ea typeface="宋体" panose="02010600030101010101" pitchFamily="2" charset="-122"/>
              </a:rPr>
              <a:t>becomes</a:t>
            </a:r>
            <a:r>
              <a:rPr lang="en-US" altLang="zh-CN" b="1">
                <a:ea typeface="宋体" panose="02010600030101010101" pitchFamily="2" charset="-122"/>
              </a:rPr>
              <a:t> </a:t>
            </a:r>
            <a:r>
              <a:rPr lang="en-US" altLang="zh-CN" i="1">
                <a:ea typeface="宋体" panose="02010600030101010101" pitchFamily="2" charset="-122"/>
              </a:rPr>
              <a:t>k.Vout, </a:t>
            </a:r>
            <a:r>
              <a:rPr lang="en-US" altLang="zh-CN">
                <a:ea typeface="宋体" panose="02010600030101010101" pitchFamily="2" charset="-122"/>
              </a:rPr>
              <a:t>and all output currents remain unchanged</a:t>
            </a:r>
            <a:r>
              <a:rPr lang="en-US" altLang="zh-CN" i="1">
                <a:ea typeface="宋体" panose="02010600030101010101" pitchFamily="2" charset="-122"/>
              </a:rPr>
              <a:t>.</a:t>
            </a:r>
          </a:p>
          <a:p>
            <a:endParaRPr lang="en-US" altLang="zh-CN">
              <a:ea typeface="宋体" panose="02010600030101010101" pitchFamily="2" charset="-122"/>
            </a:endParaRPr>
          </a:p>
          <a:p>
            <a:r>
              <a:rPr lang="en-US" altLang="zh-CN">
                <a:ea typeface="宋体" panose="02010600030101010101" pitchFamily="2" charset="-122"/>
              </a:rPr>
              <a:t>Choose </a:t>
            </a:r>
            <a:r>
              <a:rPr lang="en-US" altLang="zh-CN" i="1">
                <a:ea typeface="宋体" panose="02010600030101010101" pitchFamily="2" charset="-122"/>
              </a:rPr>
              <a:t>k.Vout  </a:t>
            </a:r>
            <a:r>
              <a:rPr lang="en-US" altLang="zh-CN">
                <a:ea typeface="宋体" panose="02010600030101010101" pitchFamily="2" charset="-122"/>
              </a:rPr>
              <a:t>so that the maximum swing occupies a large portion of the linear range of the opamp.</a:t>
            </a:r>
          </a:p>
          <a:p>
            <a:endParaRPr lang="en-US" altLang="zh-CN">
              <a:ea typeface="宋体" panose="02010600030101010101" pitchFamily="2" charset="-122"/>
            </a:endParaRPr>
          </a:p>
          <a:p>
            <a:r>
              <a:rPr lang="en-US" altLang="zh-CN">
                <a:ea typeface="宋体" panose="02010600030101010101" pitchFamily="2" charset="-122"/>
              </a:rPr>
              <a:t>Find the maximum swing in the </a:t>
            </a:r>
            <a:r>
              <a:rPr lang="en-US" altLang="zh-CN" i="1">
                <a:ea typeface="宋体" panose="02010600030101010101" pitchFamily="2" charset="-122"/>
              </a:rPr>
              <a:t>time domain </a:t>
            </a:r>
            <a:r>
              <a:rPr lang="en-US" altLang="zh-CN">
                <a:ea typeface="宋体" panose="02010600030101010101" pitchFamily="2" charset="-122"/>
              </a:rPr>
              <a:t>by plotting the histogram of </a:t>
            </a:r>
            <a:r>
              <a:rPr lang="en-US" altLang="zh-CN" i="1">
                <a:ea typeface="宋体" panose="02010600030101010101" pitchFamily="2" charset="-122"/>
              </a:rPr>
              <a:t>Vout  </a:t>
            </a:r>
            <a:r>
              <a:rPr lang="en-US" altLang="zh-CN">
                <a:ea typeface="宋体" panose="02010600030101010101" pitchFamily="2" charset="-122"/>
              </a:rPr>
              <a:t>for a typical input, or in the </a:t>
            </a:r>
            <a:r>
              <a:rPr lang="en-US" altLang="zh-CN" i="1">
                <a:ea typeface="宋体" panose="02010600030101010101" pitchFamily="2" charset="-122"/>
              </a:rPr>
              <a:t>frequency domain </a:t>
            </a:r>
            <a:r>
              <a:rPr lang="en-US" altLang="zh-CN">
                <a:ea typeface="宋体" panose="02010600030101010101" pitchFamily="2" charset="-122"/>
              </a:rPr>
              <a:t>by sweeping the frequency of an input sine-wave to the filter, and compare </a:t>
            </a:r>
            <a:r>
              <a:rPr lang="en-US" altLang="zh-CN" i="1">
                <a:ea typeface="宋体" panose="02010600030101010101" pitchFamily="2" charset="-122"/>
              </a:rPr>
              <a:t>Vout</a:t>
            </a:r>
            <a:r>
              <a:rPr lang="en-US" altLang="zh-CN">
                <a:ea typeface="宋体" panose="02010600030101010101" pitchFamily="2" charset="-122"/>
              </a:rPr>
              <a:t> with the maximum swing of the output opamp.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1">
            <a:extLst>
              <a:ext uri="{FF2B5EF4-FFF2-40B4-BE49-F238E27FC236}">
                <a16:creationId xmlns:a16="http://schemas.microsoft.com/office/drawing/2014/main" id="{88452663-B4AB-9C99-CEE1-BECD70C9D15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66219E9-E981-4267-90E2-0ED3FAF79320}" type="slidenum">
              <a:rPr lang="en-US" altLang="en-US" sz="1600">
                <a:ea typeface="굴림" panose="020B0600000101010101" pitchFamily="34" charset="-127"/>
              </a:rPr>
              <a:pPr eaLnBrk="1" hangingPunct="1">
                <a:spcBef>
                  <a:spcPct val="0"/>
                </a:spcBef>
                <a:buFontTx/>
                <a:buNone/>
              </a:pPr>
              <a:t>37</a:t>
            </a:fld>
            <a:endParaRPr lang="en-US" altLang="en-US" sz="1600">
              <a:ea typeface="굴림" panose="020B0600000101010101" pitchFamily="34" charset="-127"/>
            </a:endParaRPr>
          </a:p>
        </p:txBody>
      </p:sp>
      <p:pic>
        <p:nvPicPr>
          <p:cNvPr id="39939" name="Picture 7" descr="ppt35-2">
            <a:extLst>
              <a:ext uri="{FF2B5EF4-FFF2-40B4-BE49-F238E27FC236}">
                <a16:creationId xmlns:a16="http://schemas.microsoft.com/office/drawing/2014/main" id="{F29EBC37-7FDD-8203-EEBB-870B7858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6781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le 1">
            <a:extLst>
              <a:ext uri="{FF2B5EF4-FFF2-40B4-BE49-F238E27FC236}">
                <a16:creationId xmlns:a16="http://schemas.microsoft.com/office/drawing/2014/main" id="{F00ED2A5-0EE6-AC22-8C16-AA35159980B0}"/>
              </a:ext>
            </a:extLst>
          </p:cNvPr>
          <p:cNvSpPr>
            <a:spLocks noGrp="1"/>
          </p:cNvSpPr>
          <p:nvPr>
            <p:ph type="title" idx="4294967295"/>
          </p:nvPr>
        </p:nvSpPr>
        <p:spPr/>
        <p:txBody>
          <a:bodyPr/>
          <a:lstStyle/>
          <a:p>
            <a:r>
              <a:rPr lang="en-US" altLang="zh-CN">
                <a:ea typeface="宋体" panose="02010600030101010101" pitchFamily="2" charset="-122"/>
              </a:rPr>
              <a:t>Optimization in Frequency Domain</a:t>
            </a:r>
          </a:p>
        </p:txBody>
      </p:sp>
      <p:pic>
        <p:nvPicPr>
          <p:cNvPr id="39941" name="Picture 5">
            <a:extLst>
              <a:ext uri="{FF2B5EF4-FFF2-40B4-BE49-F238E27FC236}">
                <a16:creationId xmlns:a16="http://schemas.microsoft.com/office/drawing/2014/main" id="{BC69A563-F79A-0D34-82CF-B060213D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181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11">
            <a:extLst>
              <a:ext uri="{FF2B5EF4-FFF2-40B4-BE49-F238E27FC236}">
                <a16:creationId xmlns:a16="http://schemas.microsoft.com/office/drawing/2014/main" id="{243E79E1-4E95-8187-7A63-58659AD67E9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323EF54-F838-4CF3-9D21-7399BCD938D4}" type="slidenum">
              <a:rPr lang="en-US" altLang="en-US" sz="1600">
                <a:ea typeface="굴림" panose="020B0600000101010101" pitchFamily="34" charset="-127"/>
              </a:rPr>
              <a:pPr eaLnBrk="1" hangingPunct="1">
                <a:spcBef>
                  <a:spcPct val="0"/>
                </a:spcBef>
                <a:buFontTx/>
                <a:buNone/>
              </a:pPr>
              <a:t>38</a:t>
            </a:fld>
            <a:endParaRPr lang="en-US" altLang="en-US" sz="1600">
              <a:ea typeface="굴림" panose="020B0600000101010101" pitchFamily="34" charset="-127"/>
            </a:endParaRPr>
          </a:p>
        </p:txBody>
      </p:sp>
      <p:sp>
        <p:nvSpPr>
          <p:cNvPr id="40963" name="Title 1">
            <a:extLst>
              <a:ext uri="{FF2B5EF4-FFF2-40B4-BE49-F238E27FC236}">
                <a16:creationId xmlns:a16="http://schemas.microsoft.com/office/drawing/2014/main" id="{1F60AC50-FAEE-1BAA-3986-CF281CAF973C}"/>
              </a:ext>
            </a:extLst>
          </p:cNvPr>
          <p:cNvSpPr>
            <a:spLocks noGrp="1"/>
          </p:cNvSpPr>
          <p:nvPr>
            <p:ph type="title" idx="4294967295"/>
          </p:nvPr>
        </p:nvSpPr>
        <p:spPr/>
        <p:txBody>
          <a:bodyPr/>
          <a:lstStyle/>
          <a:p>
            <a:r>
              <a:rPr lang="en-US" altLang="en-US"/>
              <a:t>Optimization in the Time Domain</a:t>
            </a:r>
          </a:p>
        </p:txBody>
      </p:sp>
      <p:sp>
        <p:nvSpPr>
          <p:cNvPr id="40964" name="Text Placeholder 2">
            <a:extLst>
              <a:ext uri="{FF2B5EF4-FFF2-40B4-BE49-F238E27FC236}">
                <a16:creationId xmlns:a16="http://schemas.microsoft.com/office/drawing/2014/main" id="{162B37EF-C48E-276C-CDCA-EA6505D9D9CD}"/>
              </a:ext>
            </a:extLst>
          </p:cNvPr>
          <p:cNvSpPr>
            <a:spLocks noGrp="1"/>
          </p:cNvSpPr>
          <p:nvPr>
            <p:ph type="body" sz="half" idx="4294967295"/>
          </p:nvPr>
        </p:nvSpPr>
        <p:spPr>
          <a:xfrm>
            <a:off x="685800" y="990600"/>
            <a:ext cx="7696200" cy="5105400"/>
          </a:xfrm>
        </p:spPr>
        <p:txBody>
          <a:bodyPr/>
          <a:lstStyle/>
          <a:p>
            <a:pPr marL="0" indent="0">
              <a:buFontTx/>
              <a:buNone/>
            </a:pPr>
            <a:endParaRPr lang="en-US" altLang="en-US"/>
          </a:p>
          <a:p>
            <a:pPr marL="0" indent="0">
              <a:buFontTx/>
              <a:buNone/>
            </a:pPr>
            <a:r>
              <a:rPr lang="en-US" altLang="en-US"/>
              <a:t>Histogram-based optimization:</a:t>
            </a:r>
          </a:p>
        </p:txBody>
      </p:sp>
      <p:pic>
        <p:nvPicPr>
          <p:cNvPr id="40965" name="Picture 2" descr="Fig">
            <a:extLst>
              <a:ext uri="{FF2B5EF4-FFF2-40B4-BE49-F238E27FC236}">
                <a16:creationId xmlns:a16="http://schemas.microsoft.com/office/drawing/2014/main" id="{BAE37096-8757-0A25-DD26-C00D0A4ECFD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4675" t="5138" r="7515" b="6821"/>
          <a:stretch>
            <a:fillRect/>
          </a:stretch>
        </p:blipFill>
        <p:spPr>
          <a:xfrm>
            <a:off x="1143000" y="2362200"/>
            <a:ext cx="2909888" cy="3181350"/>
          </a:xfrm>
          <a:noFill/>
        </p:spPr>
      </p:pic>
      <p:pic>
        <p:nvPicPr>
          <p:cNvPr id="40966" name="Picture 3" descr="Fig">
            <a:extLst>
              <a:ext uri="{FF2B5EF4-FFF2-40B4-BE49-F238E27FC236}">
                <a16:creationId xmlns:a16="http://schemas.microsoft.com/office/drawing/2014/main" id="{D282A068-FD3D-FEF8-0A73-BF8F1F65C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14" t="4893" r="2774" b="7372"/>
          <a:stretch>
            <a:fillRect/>
          </a:stretch>
        </p:blipFill>
        <p:spPr bwMode="auto">
          <a:xfrm>
            <a:off x="4648200" y="2362200"/>
            <a:ext cx="3051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11">
            <a:extLst>
              <a:ext uri="{FF2B5EF4-FFF2-40B4-BE49-F238E27FC236}">
                <a16:creationId xmlns:a16="http://schemas.microsoft.com/office/drawing/2014/main" id="{B34F5BBF-367C-57DE-9DC5-1040EA30200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84FE078-628B-41A5-B0B9-0681699A5F06}" type="slidenum">
              <a:rPr lang="en-US" altLang="en-US" sz="1600">
                <a:ea typeface="굴림" panose="020B0600000101010101" pitchFamily="34" charset="-127"/>
              </a:rPr>
              <a:pPr eaLnBrk="1" hangingPunct="1">
                <a:spcBef>
                  <a:spcPct val="0"/>
                </a:spcBef>
                <a:buFontTx/>
                <a:buNone/>
              </a:pPr>
              <a:t>39</a:t>
            </a:fld>
            <a:endParaRPr lang="en-US" altLang="en-US" sz="1600">
              <a:ea typeface="굴림" panose="020B0600000101010101" pitchFamily="34" charset="-127"/>
            </a:endParaRPr>
          </a:p>
        </p:txBody>
      </p:sp>
      <p:sp>
        <p:nvSpPr>
          <p:cNvPr id="41987" name="Title 1">
            <a:extLst>
              <a:ext uri="{FF2B5EF4-FFF2-40B4-BE49-F238E27FC236}">
                <a16:creationId xmlns:a16="http://schemas.microsoft.com/office/drawing/2014/main" id="{AB82C4C6-5852-DBC5-6187-7BC832056555}"/>
              </a:ext>
            </a:extLst>
          </p:cNvPr>
          <p:cNvSpPr>
            <a:spLocks noGrp="1"/>
          </p:cNvSpPr>
          <p:nvPr>
            <p:ph type="title" idx="4294967295"/>
          </p:nvPr>
        </p:nvSpPr>
        <p:spPr/>
        <p:txBody>
          <a:bodyPr/>
          <a:lstStyle/>
          <a:p>
            <a:r>
              <a:rPr lang="en-US" altLang="zh-CN">
                <a:ea typeface="宋体" panose="02010600030101010101" pitchFamily="2" charset="-122"/>
              </a:rPr>
              <a:t>Impedance Level Scaling</a:t>
            </a:r>
          </a:p>
        </p:txBody>
      </p:sp>
      <p:sp>
        <p:nvSpPr>
          <p:cNvPr id="41988" name="Content Placeholder 2">
            <a:extLst>
              <a:ext uri="{FF2B5EF4-FFF2-40B4-BE49-F238E27FC236}">
                <a16:creationId xmlns:a16="http://schemas.microsoft.com/office/drawing/2014/main" id="{2696D872-3C2A-33C7-17E9-DEFDB861CC07}"/>
              </a:ext>
            </a:extLst>
          </p:cNvPr>
          <p:cNvSpPr>
            <a:spLocks noGrp="1"/>
          </p:cNvSpPr>
          <p:nvPr>
            <p:ph idx="4294967295"/>
          </p:nvPr>
        </p:nvSpPr>
        <p:spPr>
          <a:xfrm>
            <a:off x="457200" y="838200"/>
            <a:ext cx="8382000" cy="5334000"/>
          </a:xfrm>
        </p:spPr>
        <p:txBody>
          <a:bodyPr/>
          <a:lstStyle/>
          <a:p>
            <a:r>
              <a:rPr lang="en-US" altLang="zh-CN">
                <a:ea typeface="宋体" panose="02010600030101010101" pitchFamily="2" charset="-122"/>
              </a:rPr>
              <a:t>Lower impedance -&gt; lower noise, but more bias power!</a:t>
            </a:r>
          </a:p>
          <a:p>
            <a:r>
              <a:rPr lang="en-US" altLang="zh-CN">
                <a:ea typeface="宋体" panose="02010600030101010101" pitchFamily="2" charset="-122"/>
              </a:rPr>
              <a:t>All admittances connected to the </a:t>
            </a:r>
            <a:r>
              <a:rPr lang="en-US" altLang="zh-CN" i="1">
                <a:ea typeface="宋体" panose="02010600030101010101" pitchFamily="2" charset="-122"/>
              </a:rPr>
              <a:t>input </a:t>
            </a:r>
            <a:r>
              <a:rPr lang="en-US" altLang="zh-CN">
                <a:ea typeface="宋体" panose="02010600030101010101" pitchFamily="2" charset="-122"/>
              </a:rPr>
              <a:t>node of the opamp may be multiplied by a convenient scale factor  without changing the output voltage or output currents. This may be used, e.g., to minimize the area of capacitors.</a:t>
            </a:r>
          </a:p>
          <a:p>
            <a:r>
              <a:rPr lang="en-US" altLang="zh-CN">
                <a:ea typeface="宋体" panose="02010600030101010101" pitchFamily="2" charset="-122"/>
              </a:rPr>
              <a:t>Impedance scaling should be done </a:t>
            </a:r>
            <a:r>
              <a:rPr lang="en-US" altLang="zh-CN" i="1">
                <a:ea typeface="宋体" panose="02010600030101010101" pitchFamily="2" charset="-122"/>
              </a:rPr>
              <a:t>after </a:t>
            </a:r>
            <a:r>
              <a:rPr lang="en-US" altLang="zh-CN">
                <a:ea typeface="宋体" panose="02010600030101010101" pitchFamily="2" charset="-122"/>
              </a:rPr>
              <a:t>dynamic range scaling, since it doesn’t affect the dynamic range.</a:t>
            </a:r>
          </a:p>
        </p:txBody>
      </p:sp>
      <p:pic>
        <p:nvPicPr>
          <p:cNvPr id="41989" name="Picture 8">
            <a:extLst>
              <a:ext uri="{FF2B5EF4-FFF2-40B4-BE49-F238E27FC236}">
                <a16:creationId xmlns:a16="http://schemas.microsoft.com/office/drawing/2014/main" id="{4C6E0DB3-8375-B132-79B5-1BA3353B1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81400"/>
            <a:ext cx="61309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11">
            <a:extLst>
              <a:ext uri="{FF2B5EF4-FFF2-40B4-BE49-F238E27FC236}">
                <a16:creationId xmlns:a16="http://schemas.microsoft.com/office/drawing/2014/main" id="{A744860C-99D9-768E-05D1-01885510D52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D1DA669-2DE6-4A12-BCA1-F5E6A5904D36}" type="slidenum">
              <a:rPr lang="en-US" altLang="en-US" sz="1600">
                <a:ea typeface="굴림" panose="020B0600000101010101" pitchFamily="34" charset="-127"/>
              </a:rPr>
              <a:pPr eaLnBrk="1" hangingPunct="1">
                <a:spcBef>
                  <a:spcPct val="0"/>
                </a:spcBef>
                <a:buFontTx/>
                <a:buNone/>
              </a:pPr>
              <a:t>4</a:t>
            </a:fld>
            <a:endParaRPr lang="en-US" altLang="en-US" sz="1600">
              <a:ea typeface="굴림" panose="020B0600000101010101" pitchFamily="34" charset="-127"/>
            </a:endParaRPr>
          </a:p>
        </p:txBody>
      </p:sp>
      <p:sp>
        <p:nvSpPr>
          <p:cNvPr id="6147" name="Content Placeholder 1">
            <a:extLst>
              <a:ext uri="{FF2B5EF4-FFF2-40B4-BE49-F238E27FC236}">
                <a16:creationId xmlns:a16="http://schemas.microsoft.com/office/drawing/2014/main" id="{503303C9-9C64-DA30-756D-3106EC4FFC32}"/>
              </a:ext>
            </a:extLst>
          </p:cNvPr>
          <p:cNvSpPr>
            <a:spLocks noGrp="1"/>
          </p:cNvSpPr>
          <p:nvPr>
            <p:ph idx="4294967295"/>
          </p:nvPr>
        </p:nvSpPr>
        <p:spPr>
          <a:xfrm>
            <a:off x="838200" y="1143000"/>
            <a:ext cx="7772400" cy="4724400"/>
          </a:xfrm>
        </p:spPr>
        <p:txBody>
          <a:bodyPr/>
          <a:lstStyle/>
          <a:p>
            <a:r>
              <a:rPr lang="en-US" altLang="en-US"/>
              <a:t>Only CMOS integratable  filters are discussed;</a:t>
            </a:r>
          </a:p>
          <a:p>
            <a:endParaRPr lang="en-US" altLang="en-US"/>
          </a:p>
          <a:p>
            <a:r>
              <a:rPr lang="en-US" altLang="en-US"/>
              <a:t>Continuous-time CMOS filters;</a:t>
            </a:r>
          </a:p>
          <a:p>
            <a:endParaRPr lang="en-US" altLang="en-US"/>
          </a:p>
          <a:p>
            <a:r>
              <a:rPr lang="en-US" altLang="en-US"/>
              <a:t>Discrete-time switched-capacitor filters (SCFs);</a:t>
            </a:r>
          </a:p>
          <a:p>
            <a:endParaRPr lang="en-US" altLang="en-US"/>
          </a:p>
          <a:p>
            <a:r>
              <a:rPr lang="en-US" altLang="en-US"/>
              <a:t>Non-ideal effects in SCFs;</a:t>
            </a:r>
          </a:p>
          <a:p>
            <a:endParaRPr lang="en-US" altLang="en-US"/>
          </a:p>
          <a:p>
            <a:r>
              <a:rPr lang="en-US" altLang="en-US"/>
              <a:t>Design examples: a Gm-C filter and an SCF;</a:t>
            </a:r>
          </a:p>
          <a:p>
            <a:endParaRPr lang="en-US" altLang="en-US"/>
          </a:p>
          <a:p>
            <a:r>
              <a:rPr lang="en-US" altLang="en-US"/>
              <a:t>The switched-R/MOSFET-C filter.  </a:t>
            </a:r>
          </a:p>
        </p:txBody>
      </p:sp>
      <p:sp>
        <p:nvSpPr>
          <p:cNvPr id="6148" name="Title 2">
            <a:extLst>
              <a:ext uri="{FF2B5EF4-FFF2-40B4-BE49-F238E27FC236}">
                <a16:creationId xmlns:a16="http://schemas.microsoft.com/office/drawing/2014/main" id="{ADE467A6-6DDE-93AB-8F15-515D41EAD3DC}"/>
              </a:ext>
            </a:extLst>
          </p:cNvPr>
          <p:cNvSpPr>
            <a:spLocks noGrp="1"/>
          </p:cNvSpPr>
          <p:nvPr>
            <p:ph type="title" idx="4294967295"/>
          </p:nvPr>
        </p:nvSpPr>
        <p:spPr/>
        <p:txBody>
          <a:bodyPr/>
          <a:lstStyle/>
          <a:p>
            <a:r>
              <a:rPr lang="en-US" altLang="en-US"/>
              <a:t>Structure of the Lectures</a:t>
            </a:r>
          </a:p>
        </p:txBody>
      </p:sp>
      <p:sp>
        <p:nvSpPr>
          <p:cNvPr id="6149" name="Slide Number Placeholder 3">
            <a:extLst>
              <a:ext uri="{FF2B5EF4-FFF2-40B4-BE49-F238E27FC236}">
                <a16:creationId xmlns:a16="http://schemas.microsoft.com/office/drawing/2014/main" id="{F5625C23-400D-81F4-577E-56C6DBD3D23B}"/>
              </a:ext>
            </a:extLst>
          </p:cNvPr>
          <p:cNvSpPr txBox="1">
            <a:spLocks noGrp="1"/>
          </p:cNvSpPr>
          <p:nvPr/>
        </p:nvSpPr>
        <p:spPr bwMode="auto">
          <a:xfrm>
            <a:off x="6172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endParaRPr lang="en-US" altLang="en-US" sz="1600" i="0">
              <a:ea typeface="굴림" panose="020B0600000101010101" pitchFamily="34" charset="-127"/>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11">
            <a:extLst>
              <a:ext uri="{FF2B5EF4-FFF2-40B4-BE49-F238E27FC236}">
                <a16:creationId xmlns:a16="http://schemas.microsoft.com/office/drawing/2014/main" id="{415B3ECB-33CC-A5AA-F231-E69D8D781DB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FC67D83-52F8-42F7-B9B8-DAD19FFFEEF3}" type="slidenum">
              <a:rPr lang="en-US" altLang="en-US" sz="1600">
                <a:ea typeface="굴림" panose="020B0600000101010101" pitchFamily="34" charset="-127"/>
              </a:rPr>
              <a:pPr eaLnBrk="1" hangingPunct="1">
                <a:spcBef>
                  <a:spcPct val="0"/>
                </a:spcBef>
                <a:buFontTx/>
                <a:buNone/>
              </a:pPr>
              <a:t>40</a:t>
            </a:fld>
            <a:endParaRPr lang="en-US" altLang="en-US" sz="1600">
              <a:ea typeface="굴림" panose="020B0600000101010101" pitchFamily="34" charset="-127"/>
            </a:endParaRPr>
          </a:p>
        </p:txBody>
      </p:sp>
      <p:sp>
        <p:nvSpPr>
          <p:cNvPr id="43011" name="Title 1">
            <a:extLst>
              <a:ext uri="{FF2B5EF4-FFF2-40B4-BE49-F238E27FC236}">
                <a16:creationId xmlns:a16="http://schemas.microsoft.com/office/drawing/2014/main" id="{F116FF85-8DBA-3624-D3E0-7A270442D090}"/>
              </a:ext>
            </a:extLst>
          </p:cNvPr>
          <p:cNvSpPr>
            <a:spLocks noGrp="1"/>
          </p:cNvSpPr>
          <p:nvPr>
            <p:ph type="title" idx="4294967295"/>
          </p:nvPr>
        </p:nvSpPr>
        <p:spPr/>
        <p:txBody>
          <a:bodyPr/>
          <a:lstStyle/>
          <a:p>
            <a:r>
              <a:rPr lang="en-US" altLang="en-US"/>
              <a:t>Tunable Active-RC Filters [2], [3] </a:t>
            </a:r>
          </a:p>
        </p:txBody>
      </p:sp>
      <p:sp>
        <p:nvSpPr>
          <p:cNvPr id="43012" name="Content Placeholder 2">
            <a:extLst>
              <a:ext uri="{FF2B5EF4-FFF2-40B4-BE49-F238E27FC236}">
                <a16:creationId xmlns:a16="http://schemas.microsoft.com/office/drawing/2014/main" id="{23DBC9C1-2BFA-8091-7327-58F2903E0A38}"/>
              </a:ext>
            </a:extLst>
          </p:cNvPr>
          <p:cNvSpPr>
            <a:spLocks noGrp="1"/>
          </p:cNvSpPr>
          <p:nvPr>
            <p:ph idx="4294967295"/>
          </p:nvPr>
        </p:nvSpPr>
        <p:spPr>
          <a:xfrm>
            <a:off x="381000" y="6858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rPr>
              <a:t>Tolerances of RC time constants typically 30 ~ 50%, so the realized frequency response may not be acceptable.</a:t>
            </a:r>
          </a:p>
          <a:p>
            <a:pPr>
              <a:buFontTx/>
              <a:buNone/>
            </a:pPr>
            <a:endParaRPr lang="en-US" altLang="zh-CN">
              <a:ea typeface="宋体" panose="02010600030101010101" pitchFamily="2" charset="-122"/>
            </a:endParaRPr>
          </a:p>
          <a:p>
            <a:r>
              <a:rPr lang="en-US" altLang="zh-CN">
                <a:ea typeface="宋体" panose="02010600030101010101" pitchFamily="2" charset="-122"/>
              </a:rPr>
              <a:t>Resistors may be trimmed, or made variable and then automatically tuned, to obtain time constants locked to the period </a:t>
            </a:r>
            <a:r>
              <a:rPr lang="en-US" altLang="zh-CN" i="1">
                <a:ea typeface="宋体" panose="02010600030101010101" pitchFamily="2" charset="-122"/>
              </a:rPr>
              <a:t>T</a:t>
            </a:r>
            <a:r>
              <a:rPr lang="en-US" altLang="zh-CN">
                <a:ea typeface="宋体" panose="02010600030101010101" pitchFamily="2" charset="-122"/>
              </a:rPr>
              <a:t> of a crystal-controlled clock signal.</a:t>
            </a:r>
          </a:p>
          <a:p>
            <a:endParaRPr lang="en-US" altLang="zh-CN">
              <a:ea typeface="宋体" panose="02010600030101010101" pitchFamily="2" charset="-122"/>
            </a:endParaRPr>
          </a:p>
          <a:p>
            <a:r>
              <a:rPr lang="en-US" altLang="zh-CN">
                <a:ea typeface="宋体" panose="02010600030101010101" pitchFamily="2" charset="-122"/>
              </a:rPr>
              <a:t>Simplest: replace Rs by MOSFETs operating in their linear (triode) region. MOSFET-C filters result. </a:t>
            </a:r>
          </a:p>
          <a:p>
            <a:endParaRPr lang="en-US" altLang="zh-CN">
              <a:ea typeface="宋体" panose="02010600030101010101" pitchFamily="2" charset="-122"/>
            </a:endParaRPr>
          </a:p>
          <a:p>
            <a:r>
              <a:rPr lang="en-US" altLang="zh-CN">
                <a:ea typeface="宋体" panose="02010600030101010101" pitchFamily="2" charset="-122"/>
              </a:rPr>
              <a:t>Compared to Gm-C filters, slower and need more power, but may be more linear, and easier to design.</a:t>
            </a: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11">
            <a:extLst>
              <a:ext uri="{FF2B5EF4-FFF2-40B4-BE49-F238E27FC236}">
                <a16:creationId xmlns:a16="http://schemas.microsoft.com/office/drawing/2014/main" id="{2ABBBFB0-B2B8-C8BF-EDB9-3EA75A61F9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BF1EB23-5F84-4C53-834F-F669951ECFFD}" type="slidenum">
              <a:rPr lang="en-US" altLang="en-US" sz="1600">
                <a:ea typeface="굴림" panose="020B0600000101010101" pitchFamily="34" charset="-127"/>
              </a:rPr>
              <a:pPr eaLnBrk="1" hangingPunct="1">
                <a:spcBef>
                  <a:spcPct val="0"/>
                </a:spcBef>
                <a:buFontTx/>
                <a:buNone/>
              </a:pPr>
              <a:t>41</a:t>
            </a:fld>
            <a:endParaRPr lang="en-US" altLang="en-US" sz="1600">
              <a:ea typeface="굴림" panose="020B0600000101010101" pitchFamily="34" charset="-127"/>
            </a:endParaRPr>
          </a:p>
        </p:txBody>
      </p:sp>
      <p:sp>
        <p:nvSpPr>
          <p:cNvPr id="44035" name="Title 1">
            <a:extLst>
              <a:ext uri="{FF2B5EF4-FFF2-40B4-BE49-F238E27FC236}">
                <a16:creationId xmlns:a16="http://schemas.microsoft.com/office/drawing/2014/main" id="{06D65C33-63DB-AB53-1332-4DFA6EBF3BCB}"/>
              </a:ext>
            </a:extLst>
          </p:cNvPr>
          <p:cNvSpPr>
            <a:spLocks noGrp="1"/>
          </p:cNvSpPr>
          <p:nvPr>
            <p:ph type="title" idx="4294967295"/>
          </p:nvPr>
        </p:nvSpPr>
        <p:spPr/>
        <p:txBody>
          <a:bodyPr/>
          <a:lstStyle/>
          <a:p>
            <a:r>
              <a:rPr lang="en-US" altLang="zh-CN">
                <a:ea typeface="宋体" panose="02010600030101010101" pitchFamily="2" charset="-122"/>
              </a:rPr>
              <a:t>Two-Transistor Integrators</a:t>
            </a:r>
            <a:endParaRPr lang="zh-CN" altLang="en-US">
              <a:ea typeface="宋体" panose="02010600030101010101" pitchFamily="2" charset="-122"/>
            </a:endParaRPr>
          </a:p>
        </p:txBody>
      </p:sp>
      <p:pic>
        <p:nvPicPr>
          <p:cNvPr id="44036" name="Picture 2">
            <a:extLst>
              <a:ext uri="{FF2B5EF4-FFF2-40B4-BE49-F238E27FC236}">
                <a16:creationId xmlns:a16="http://schemas.microsoft.com/office/drawing/2014/main" id="{3FD4EEBE-0EE9-D41C-642F-36542E51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4495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6">
            <a:extLst>
              <a:ext uri="{FF2B5EF4-FFF2-40B4-BE49-F238E27FC236}">
                <a16:creationId xmlns:a16="http://schemas.microsoft.com/office/drawing/2014/main" id="{1540F717-86EF-B3E9-43F1-C04670316C49}"/>
              </a:ext>
            </a:extLst>
          </p:cNvPr>
          <p:cNvSpPr txBox="1">
            <a:spLocks noChangeArrowheads="1"/>
          </p:cNvSpPr>
          <p:nvPr/>
        </p:nvSpPr>
        <p:spPr bwMode="auto">
          <a:xfrm>
            <a:off x="457200" y="990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i="0">
                <a:ea typeface="굴림" panose="020B0600000101010101" pitchFamily="34" charset="-127"/>
              </a:rPr>
              <a:t>Vc is the control  voltage for the MOSFET resistors.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11">
            <a:extLst>
              <a:ext uri="{FF2B5EF4-FFF2-40B4-BE49-F238E27FC236}">
                <a16:creationId xmlns:a16="http://schemas.microsoft.com/office/drawing/2014/main" id="{57C92740-91C0-86B9-EE1D-815ED81BD4C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11724EB-CB27-462E-B4E4-575A11582B9F}" type="slidenum">
              <a:rPr lang="en-US" altLang="en-US" sz="1600">
                <a:ea typeface="굴림" panose="020B0600000101010101" pitchFamily="34" charset="-127"/>
              </a:rPr>
              <a:pPr eaLnBrk="1" hangingPunct="1">
                <a:spcBef>
                  <a:spcPct val="0"/>
                </a:spcBef>
                <a:buFontTx/>
                <a:buNone/>
              </a:pPr>
              <a:t>42</a:t>
            </a:fld>
            <a:endParaRPr lang="en-US" altLang="en-US" sz="1600">
              <a:ea typeface="굴림" panose="020B0600000101010101" pitchFamily="34" charset="-127"/>
            </a:endParaRPr>
          </a:p>
        </p:txBody>
      </p:sp>
      <p:sp>
        <p:nvSpPr>
          <p:cNvPr id="45059" name="Title 1">
            <a:extLst>
              <a:ext uri="{FF2B5EF4-FFF2-40B4-BE49-F238E27FC236}">
                <a16:creationId xmlns:a16="http://schemas.microsoft.com/office/drawing/2014/main" id="{42A7151A-A99C-905D-92A3-000FFB09F0FE}"/>
              </a:ext>
            </a:extLst>
          </p:cNvPr>
          <p:cNvSpPr>
            <a:spLocks noGrp="1"/>
          </p:cNvSpPr>
          <p:nvPr>
            <p:ph type="title" idx="4294967295"/>
          </p:nvPr>
        </p:nvSpPr>
        <p:spPr/>
        <p:txBody>
          <a:bodyPr/>
          <a:lstStyle/>
          <a:p>
            <a:r>
              <a:rPr lang="en-US" altLang="zh-CN">
                <a:ea typeface="宋体" panose="02010600030101010101" pitchFamily="2" charset="-122"/>
              </a:rPr>
              <a:t>Two-Transistor Integrators</a:t>
            </a:r>
            <a:endParaRPr lang="zh-CN" altLang="en-US">
              <a:ea typeface="宋体" panose="02010600030101010101" pitchFamily="2" charset="-122"/>
            </a:endParaRPr>
          </a:p>
        </p:txBody>
      </p:sp>
      <p:pic>
        <p:nvPicPr>
          <p:cNvPr id="45060" name="Picture 2">
            <a:extLst>
              <a:ext uri="{FF2B5EF4-FFF2-40B4-BE49-F238E27FC236}">
                <a16:creationId xmlns:a16="http://schemas.microsoft.com/office/drawing/2014/main" id="{11846FCB-63DC-0689-6D82-A279FF764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3817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11">
            <a:extLst>
              <a:ext uri="{FF2B5EF4-FFF2-40B4-BE49-F238E27FC236}">
                <a16:creationId xmlns:a16="http://schemas.microsoft.com/office/drawing/2014/main" id="{C09D6A84-6B23-3ECE-E92C-14DC3EE9BF6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3449401-CCC3-46C0-992E-41D6035606E8}" type="slidenum">
              <a:rPr lang="en-US" altLang="en-US" sz="1600">
                <a:ea typeface="굴림" panose="020B0600000101010101" pitchFamily="34" charset="-127"/>
              </a:rPr>
              <a:pPr eaLnBrk="1" hangingPunct="1">
                <a:spcBef>
                  <a:spcPct val="0"/>
                </a:spcBef>
                <a:buFontTx/>
                <a:buNone/>
              </a:pPr>
              <a:t>43</a:t>
            </a:fld>
            <a:endParaRPr lang="en-US" altLang="en-US" sz="1600">
              <a:ea typeface="굴림" panose="020B0600000101010101" pitchFamily="34" charset="-127"/>
            </a:endParaRPr>
          </a:p>
        </p:txBody>
      </p:sp>
      <p:sp>
        <p:nvSpPr>
          <p:cNvPr id="46083" name="Title 1">
            <a:extLst>
              <a:ext uri="{FF2B5EF4-FFF2-40B4-BE49-F238E27FC236}">
                <a16:creationId xmlns:a16="http://schemas.microsoft.com/office/drawing/2014/main" id="{10AD5E4F-36E8-C6D1-4032-B025B8ADED3D}"/>
              </a:ext>
            </a:extLst>
          </p:cNvPr>
          <p:cNvSpPr>
            <a:spLocks noGrp="1"/>
          </p:cNvSpPr>
          <p:nvPr>
            <p:ph type="title" idx="4294967295"/>
          </p:nvPr>
        </p:nvSpPr>
        <p:spPr/>
        <p:txBody>
          <a:bodyPr/>
          <a:lstStyle/>
          <a:p>
            <a:r>
              <a:rPr lang="en-US" altLang="zh-CN">
                <a:ea typeface="宋体" panose="02010600030101010101" pitchFamily="2" charset="-122"/>
              </a:rPr>
              <a:t>MOSFET-C Biquad Filter [2], [3]</a:t>
            </a:r>
            <a:endParaRPr lang="zh-CN" altLang="en-US">
              <a:ea typeface="宋体" panose="02010600030101010101" pitchFamily="2" charset="-122"/>
            </a:endParaRPr>
          </a:p>
        </p:txBody>
      </p:sp>
      <p:pic>
        <p:nvPicPr>
          <p:cNvPr id="46084" name="Picture 2">
            <a:extLst>
              <a:ext uri="{FF2B5EF4-FFF2-40B4-BE49-F238E27FC236}">
                <a16:creationId xmlns:a16="http://schemas.microsoft.com/office/drawing/2014/main" id="{CAF14208-3200-6C32-0E8C-FCDFA965E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5151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a:extLst>
              <a:ext uri="{FF2B5EF4-FFF2-40B4-BE49-F238E27FC236}">
                <a16:creationId xmlns:a16="http://schemas.microsoft.com/office/drawing/2014/main" id="{09913D39-439A-B188-41EB-740286C59C60}"/>
              </a:ext>
            </a:extLst>
          </p:cNvPr>
          <p:cNvSpPr txBox="1">
            <a:spLocks noChangeArrowheads="1"/>
          </p:cNvSpPr>
          <p:nvPr/>
        </p:nvSpPr>
        <p:spPr bwMode="auto">
          <a:xfrm>
            <a:off x="838200" y="5791200"/>
            <a:ext cx="27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2000" i="0">
              <a:ea typeface="굴림" panose="020B0600000101010101" pitchFamily="34" charset="-127"/>
            </a:endParaRPr>
          </a:p>
        </p:txBody>
      </p:sp>
      <p:sp>
        <p:nvSpPr>
          <p:cNvPr id="46086" name="TextBox 5">
            <a:extLst>
              <a:ext uri="{FF2B5EF4-FFF2-40B4-BE49-F238E27FC236}">
                <a16:creationId xmlns:a16="http://schemas.microsoft.com/office/drawing/2014/main" id="{B30A5A58-D667-38FE-5BFB-06D0DDD16AE1}"/>
              </a:ext>
            </a:extLst>
          </p:cNvPr>
          <p:cNvSpPr txBox="1">
            <a:spLocks noChangeArrowheads="1"/>
          </p:cNvSpPr>
          <p:nvPr/>
        </p:nvSpPr>
        <p:spPr bwMode="auto">
          <a:xfrm>
            <a:off x="381000" y="8382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000" i="0">
              <a:ea typeface="굴림" panose="020B0600000101010101" pitchFamily="34" charset="-127"/>
            </a:endParaRPr>
          </a:p>
          <a:p>
            <a:pPr eaLnBrk="1" hangingPunct="1">
              <a:spcBef>
                <a:spcPct val="0"/>
              </a:spcBef>
            </a:pPr>
            <a:r>
              <a:rPr lang="en-US" altLang="en-US" i="0">
                <a:ea typeface="굴림" panose="020B0600000101010101" pitchFamily="34" charset="-127"/>
              </a:rPr>
              <a:t>Tow-Thomas MOSFET-C biquad: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11">
            <a:extLst>
              <a:ext uri="{FF2B5EF4-FFF2-40B4-BE49-F238E27FC236}">
                <a16:creationId xmlns:a16="http://schemas.microsoft.com/office/drawing/2014/main" id="{339412CD-0619-3845-D933-E8024F57D8C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531886C3-945C-41A8-849E-2D7CAF5359E6}" type="slidenum">
              <a:rPr lang="en-US" altLang="en-US" sz="1600">
                <a:ea typeface="굴림" panose="020B0600000101010101" pitchFamily="34" charset="-127"/>
              </a:rPr>
              <a:pPr eaLnBrk="1" hangingPunct="1">
                <a:spcBef>
                  <a:spcPct val="0"/>
                </a:spcBef>
                <a:buFontTx/>
                <a:buNone/>
              </a:pPr>
              <a:t>44</a:t>
            </a:fld>
            <a:endParaRPr lang="en-US" altLang="en-US" sz="1600">
              <a:ea typeface="굴림" panose="020B0600000101010101" pitchFamily="34" charset="-127"/>
            </a:endParaRPr>
          </a:p>
        </p:txBody>
      </p:sp>
      <p:sp>
        <p:nvSpPr>
          <p:cNvPr id="47107" name="Title 1">
            <a:extLst>
              <a:ext uri="{FF2B5EF4-FFF2-40B4-BE49-F238E27FC236}">
                <a16:creationId xmlns:a16="http://schemas.microsoft.com/office/drawing/2014/main" id="{0B5662E0-A4AA-C120-95B8-A34C82E8C092}"/>
              </a:ext>
            </a:extLst>
          </p:cNvPr>
          <p:cNvSpPr>
            <a:spLocks noGrp="1"/>
          </p:cNvSpPr>
          <p:nvPr>
            <p:ph type="title" idx="4294967295"/>
          </p:nvPr>
        </p:nvSpPr>
        <p:spPr/>
        <p:txBody>
          <a:bodyPr/>
          <a:lstStyle/>
          <a:p>
            <a:r>
              <a:rPr lang="en-US" altLang="zh-CN">
                <a:ea typeface="宋体" panose="02010600030101010101" pitchFamily="2" charset="-122"/>
              </a:rPr>
              <a:t>Four-Transistor Integrator</a:t>
            </a:r>
            <a:endParaRPr lang="zh-CN" altLang="en-US">
              <a:ea typeface="宋体" panose="02010600030101010101" pitchFamily="2" charset="-122"/>
            </a:endParaRPr>
          </a:p>
        </p:txBody>
      </p:sp>
      <p:sp>
        <p:nvSpPr>
          <p:cNvPr id="47108" name="Rectangle 4">
            <a:extLst>
              <a:ext uri="{FF2B5EF4-FFF2-40B4-BE49-F238E27FC236}">
                <a16:creationId xmlns:a16="http://schemas.microsoft.com/office/drawing/2014/main" id="{85A1C477-DFFB-5A13-0FF2-22A9E220A384}"/>
              </a:ext>
            </a:extLst>
          </p:cNvPr>
          <p:cNvSpPr>
            <a:spLocks noChangeArrowheads="1"/>
          </p:cNvSpPr>
          <p:nvPr/>
        </p:nvSpPr>
        <p:spPr bwMode="auto">
          <a:xfrm>
            <a:off x="381000" y="838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zh-CN" i="0">
              <a:ea typeface="宋体" panose="02010600030101010101" pitchFamily="2" charset="-122"/>
            </a:endParaRPr>
          </a:p>
          <a:p>
            <a:pPr eaLnBrk="1" hangingPunct="1">
              <a:spcBef>
                <a:spcPct val="0"/>
              </a:spcBef>
            </a:pPr>
            <a:r>
              <a:rPr lang="en-US" altLang="zh-CN" i="0">
                <a:ea typeface="宋体" panose="02010600030101010101" pitchFamily="2" charset="-122"/>
              </a:rPr>
              <a:t>Linearity of MOSFET-C integrators can be improved by using 4 transistors rather than 2 (Z. Czarnul):</a:t>
            </a:r>
          </a:p>
        </p:txBody>
      </p:sp>
      <p:sp>
        <p:nvSpPr>
          <p:cNvPr id="47109" name="Rectangle 5">
            <a:extLst>
              <a:ext uri="{FF2B5EF4-FFF2-40B4-BE49-F238E27FC236}">
                <a16:creationId xmlns:a16="http://schemas.microsoft.com/office/drawing/2014/main" id="{E090017E-428F-C563-93B1-3AE429D8D9ED}"/>
              </a:ext>
            </a:extLst>
          </p:cNvPr>
          <p:cNvSpPr>
            <a:spLocks noChangeArrowheads="1"/>
          </p:cNvSpPr>
          <p:nvPr/>
        </p:nvSpPr>
        <p:spPr bwMode="auto">
          <a:xfrm>
            <a:off x="381000" y="5029200"/>
            <a:ext cx="838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zh-CN" i="0">
                <a:ea typeface="宋体" panose="02010600030101010101" pitchFamily="2" charset="-122"/>
              </a:rPr>
              <a:t>May be analyzed as a two-input integrator with inputs (Vpi-Vni) and (Vni-Vpi</a:t>
            </a:r>
            <a:r>
              <a:rPr lang="en-US" altLang="zh-CN" sz="2000" i="0">
                <a:ea typeface="굴림" panose="020B0600000101010101" pitchFamily="34" charset="-127"/>
              </a:rPr>
              <a:t>).</a:t>
            </a:r>
          </a:p>
          <a:p>
            <a:pPr eaLnBrk="1" hangingPunct="1">
              <a:spcBef>
                <a:spcPct val="0"/>
              </a:spcBef>
              <a:buFontTx/>
              <a:buNone/>
            </a:pPr>
            <a:endParaRPr lang="en-US" altLang="zh-CN" sz="2000" i="0">
              <a:ea typeface="굴림" panose="020B0600000101010101" pitchFamily="34" charset="-127"/>
            </a:endParaRPr>
          </a:p>
        </p:txBody>
      </p:sp>
      <p:pic>
        <p:nvPicPr>
          <p:cNvPr id="47110" name="Picture 2">
            <a:extLst>
              <a:ext uri="{FF2B5EF4-FFF2-40B4-BE49-F238E27FC236}">
                <a16:creationId xmlns:a16="http://schemas.microsoft.com/office/drawing/2014/main" id="{60168DFA-DB9C-45CF-8B31-F009A77FB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05050"/>
            <a:ext cx="48196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11">
            <a:extLst>
              <a:ext uri="{FF2B5EF4-FFF2-40B4-BE49-F238E27FC236}">
                <a16:creationId xmlns:a16="http://schemas.microsoft.com/office/drawing/2014/main" id="{4AA925F0-11A0-5A50-4069-ACF2550E51E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8D7E888-8F5B-4B43-9E55-515F04BD1789}" type="slidenum">
              <a:rPr lang="en-US" altLang="en-US" sz="1600">
                <a:ea typeface="굴림" panose="020B0600000101010101" pitchFamily="34" charset="-127"/>
              </a:rPr>
              <a:pPr eaLnBrk="1" hangingPunct="1">
                <a:spcBef>
                  <a:spcPct val="0"/>
                </a:spcBef>
                <a:buFontTx/>
                <a:buNone/>
              </a:pPr>
              <a:t>45</a:t>
            </a:fld>
            <a:endParaRPr lang="en-US" altLang="en-US" sz="1600">
              <a:ea typeface="굴림" panose="020B0600000101010101" pitchFamily="34" charset="-127"/>
            </a:endParaRPr>
          </a:p>
        </p:txBody>
      </p:sp>
      <p:sp>
        <p:nvSpPr>
          <p:cNvPr id="48131" name="Title 1">
            <a:extLst>
              <a:ext uri="{FF2B5EF4-FFF2-40B4-BE49-F238E27FC236}">
                <a16:creationId xmlns:a16="http://schemas.microsoft.com/office/drawing/2014/main" id="{C20914FE-F16C-C142-5582-463AC813F90D}"/>
              </a:ext>
            </a:extLst>
          </p:cNvPr>
          <p:cNvSpPr>
            <a:spLocks noGrp="1"/>
          </p:cNvSpPr>
          <p:nvPr>
            <p:ph type="title" idx="4294967295"/>
          </p:nvPr>
        </p:nvSpPr>
        <p:spPr/>
        <p:txBody>
          <a:bodyPr/>
          <a:lstStyle/>
          <a:p>
            <a:r>
              <a:rPr lang="en-US" altLang="zh-CN">
                <a:ea typeface="宋体" panose="02010600030101010101" pitchFamily="2" charset="-122"/>
              </a:rPr>
              <a:t>Four-Transistor Integrator</a:t>
            </a:r>
            <a:endParaRPr lang="zh-CN" altLang="en-US">
              <a:ea typeface="宋体" panose="02010600030101010101" pitchFamily="2" charset="-122"/>
            </a:endParaRPr>
          </a:p>
        </p:txBody>
      </p:sp>
      <p:sp>
        <p:nvSpPr>
          <p:cNvPr id="48132" name="Content Placeholder 2">
            <a:extLst>
              <a:ext uri="{FF2B5EF4-FFF2-40B4-BE49-F238E27FC236}">
                <a16:creationId xmlns:a16="http://schemas.microsoft.com/office/drawing/2014/main" id="{C0EB3EDA-855B-D553-1892-9DDA36DFD2CB}"/>
              </a:ext>
            </a:extLst>
          </p:cNvPr>
          <p:cNvSpPr>
            <a:spLocks noGrp="1"/>
          </p:cNvSpPr>
          <p:nvPr>
            <p:ph idx="4294967295"/>
          </p:nvPr>
        </p:nvSpPr>
        <p:spPr>
          <a:xfrm>
            <a:off x="381000" y="838200"/>
            <a:ext cx="8382000" cy="2209800"/>
          </a:xfrm>
        </p:spPr>
        <p:txBody>
          <a:bodyPr/>
          <a:lstStyle/>
          <a:p>
            <a:r>
              <a:rPr lang="en-US" altLang="zh-CN">
                <a:ea typeface="宋体" panose="02010600030101010101" pitchFamily="2" charset="-122"/>
              </a:rPr>
              <a:t>If all four transistor are matched in size,</a:t>
            </a:r>
          </a:p>
          <a:p>
            <a:endParaRPr lang="zh-CN" altLang="en-US">
              <a:ea typeface="宋体" panose="02010600030101010101" pitchFamily="2" charset="-122"/>
            </a:endParaRPr>
          </a:p>
        </p:txBody>
      </p:sp>
      <p:pic>
        <p:nvPicPr>
          <p:cNvPr id="48133" name="Picture 2">
            <a:extLst>
              <a:ext uri="{FF2B5EF4-FFF2-40B4-BE49-F238E27FC236}">
                <a16:creationId xmlns:a16="http://schemas.microsoft.com/office/drawing/2014/main" id="{546FE784-AC6C-DE30-E691-3E27188C6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89063"/>
            <a:ext cx="45370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Content Placeholder 2">
            <a:extLst>
              <a:ext uri="{FF2B5EF4-FFF2-40B4-BE49-F238E27FC236}">
                <a16:creationId xmlns:a16="http://schemas.microsoft.com/office/drawing/2014/main" id="{4D282927-95C6-F2FD-3296-243FEC4AEF19}"/>
              </a:ext>
            </a:extLst>
          </p:cNvPr>
          <p:cNvSpPr txBox="1">
            <a:spLocks/>
          </p:cNvSpPr>
          <p:nvPr/>
        </p:nvSpPr>
        <p:spPr bwMode="auto">
          <a:xfrm>
            <a:off x="609600" y="3048000"/>
            <a:ext cx="274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zh-CN" b="1" i="0">
              <a:ea typeface="굴림" panose="020B0600000101010101" pitchFamily="34" charset="-127"/>
            </a:endParaRPr>
          </a:p>
        </p:txBody>
      </p:sp>
      <p:sp>
        <p:nvSpPr>
          <p:cNvPr id="48135" name="Content Placeholder 2">
            <a:extLst>
              <a:ext uri="{FF2B5EF4-FFF2-40B4-BE49-F238E27FC236}">
                <a16:creationId xmlns:a16="http://schemas.microsoft.com/office/drawing/2014/main" id="{C3D1D0B3-CA1A-D5FB-EDB8-7085CD020C77}"/>
              </a:ext>
            </a:extLst>
          </p:cNvPr>
          <p:cNvSpPr txBox="1">
            <a:spLocks/>
          </p:cNvSpPr>
          <p:nvPr/>
        </p:nvSpPr>
        <p:spPr bwMode="auto">
          <a:xfrm>
            <a:off x="381000" y="3124200"/>
            <a:ext cx="838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r>
              <a:rPr lang="en-US" altLang="zh-CN" i="0">
                <a:ea typeface="宋体" panose="02010600030101010101" pitchFamily="2" charset="-122"/>
              </a:rPr>
              <a:t>Model for drain-source current shows nonlinear terms not dependent on controlling gate-voltage;</a:t>
            </a:r>
          </a:p>
          <a:p>
            <a:r>
              <a:rPr lang="en-US" altLang="zh-CN" i="0">
                <a:ea typeface="宋体" panose="02010600030101010101" pitchFamily="2" charset="-122"/>
              </a:rPr>
              <a:t>All even and odd distortion products will cancel;</a:t>
            </a:r>
          </a:p>
          <a:p>
            <a:r>
              <a:rPr lang="en-US" altLang="zh-CN" i="0">
                <a:ea typeface="宋体" panose="02010600030101010101" pitchFamily="2" charset="-122"/>
              </a:rPr>
              <a:t>Model only valid for older long-channel length technologies;</a:t>
            </a:r>
          </a:p>
          <a:p>
            <a:r>
              <a:rPr lang="en-US" altLang="zh-CN" i="0">
                <a:ea typeface="宋体" panose="02010600030101010101" pitchFamily="2" charset="-122"/>
              </a:rPr>
              <a:t>In practice, about a 10 dB linearity improvement.</a:t>
            </a:r>
          </a:p>
          <a:p>
            <a:pPr>
              <a:buFontTx/>
              <a:buNone/>
            </a:pPr>
            <a:endParaRPr lang="zh-CN" altLang="en-US" i="0">
              <a:ea typeface="굴림" panose="020B0600000101010101" pitchFamily="34" charset="-127"/>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11">
            <a:extLst>
              <a:ext uri="{FF2B5EF4-FFF2-40B4-BE49-F238E27FC236}">
                <a16:creationId xmlns:a16="http://schemas.microsoft.com/office/drawing/2014/main" id="{9461AE31-81B0-53D2-5F7A-4A80B4DC07A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A298389-445E-417C-A052-2250076203BE}" type="slidenum">
              <a:rPr lang="en-US" altLang="en-US" sz="1600">
                <a:ea typeface="굴림" panose="020B0600000101010101" pitchFamily="34" charset="-127"/>
              </a:rPr>
              <a:pPr eaLnBrk="1" hangingPunct="1">
                <a:spcBef>
                  <a:spcPct val="0"/>
                </a:spcBef>
                <a:buFontTx/>
                <a:buNone/>
              </a:pPr>
              <a:t>46</a:t>
            </a:fld>
            <a:endParaRPr lang="en-US" altLang="en-US" sz="1600">
              <a:ea typeface="굴림" panose="020B0600000101010101" pitchFamily="34" charset="-127"/>
            </a:endParaRPr>
          </a:p>
        </p:txBody>
      </p:sp>
      <p:sp>
        <p:nvSpPr>
          <p:cNvPr id="49155" name="Title 1">
            <a:extLst>
              <a:ext uri="{FF2B5EF4-FFF2-40B4-BE49-F238E27FC236}">
                <a16:creationId xmlns:a16="http://schemas.microsoft.com/office/drawing/2014/main" id="{0DD4A581-0469-75E9-CC80-427BDF17F21B}"/>
              </a:ext>
            </a:extLst>
          </p:cNvPr>
          <p:cNvSpPr>
            <a:spLocks noGrp="1"/>
          </p:cNvSpPr>
          <p:nvPr>
            <p:ph type="title" idx="4294967295"/>
          </p:nvPr>
        </p:nvSpPr>
        <p:spPr/>
        <p:txBody>
          <a:bodyPr/>
          <a:lstStyle/>
          <a:p>
            <a:r>
              <a:rPr lang="en-US" altLang="zh-CN">
                <a:ea typeface="宋体" panose="02010600030101010101" pitchFamily="2" charset="-122"/>
              </a:rPr>
              <a:t>Tuning of Active-RC Filters</a:t>
            </a:r>
          </a:p>
        </p:txBody>
      </p:sp>
      <p:sp>
        <p:nvSpPr>
          <p:cNvPr id="49156" name="Content Placeholder 2">
            <a:extLst>
              <a:ext uri="{FF2B5EF4-FFF2-40B4-BE49-F238E27FC236}">
                <a16:creationId xmlns:a16="http://schemas.microsoft.com/office/drawing/2014/main" id="{DC14679D-95F8-9D13-6878-85F8A9136916}"/>
              </a:ext>
            </a:extLst>
          </p:cNvPr>
          <p:cNvSpPr>
            <a:spLocks noGrp="1"/>
          </p:cNvSpPr>
          <p:nvPr>
            <p:ph idx="4294967295"/>
          </p:nvPr>
        </p:nvSpPr>
        <p:spPr>
          <a:xfrm>
            <a:off x="381000" y="838200"/>
            <a:ext cx="8382000" cy="5334000"/>
          </a:xfrm>
        </p:spPr>
        <p:txBody>
          <a:bodyPr/>
          <a:lstStyle/>
          <a:p>
            <a:pPr>
              <a:buFontTx/>
              <a:buNone/>
            </a:pPr>
            <a:endParaRPr lang="en-US" altLang="zh-CN">
              <a:ea typeface="宋体" panose="02010600030101010101" pitchFamily="2" charset="-122"/>
            </a:endParaRPr>
          </a:p>
          <a:p>
            <a:r>
              <a:rPr lang="en-US" altLang="zh-CN" i="1">
                <a:ea typeface="宋体" panose="02010600030101010101" pitchFamily="2" charset="-122"/>
              </a:rPr>
              <a:t>R</a:t>
            </a:r>
            <a:r>
              <a:rPr lang="en-US" altLang="zh-CN">
                <a:ea typeface="宋体" panose="02010600030101010101" pitchFamily="2" charset="-122"/>
              </a:rPr>
              <a:t>s may be automatically tuned to match to an accurate off-chip resistor, or to obtain an accurate time constant locked to the period </a:t>
            </a:r>
            <a:r>
              <a:rPr lang="en-US" altLang="zh-CN" i="1">
                <a:ea typeface="宋体" panose="02010600030101010101" pitchFamily="2" charset="-122"/>
              </a:rPr>
              <a:t>T</a:t>
            </a:r>
            <a:r>
              <a:rPr lang="en-US" altLang="zh-CN">
                <a:ea typeface="宋体" panose="02010600030101010101" pitchFamily="2" charset="-122"/>
              </a:rPr>
              <a:t> of a crystal-controlled clock signal:</a:t>
            </a: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r>
              <a:rPr lang="en-US" altLang="zh-CN">
                <a:ea typeface="宋体" panose="02010600030101010101" pitchFamily="2" charset="-122"/>
              </a:rPr>
              <a:t>In equilibrium, </a:t>
            </a:r>
            <a:r>
              <a:rPr lang="en-US" altLang="zh-CN" i="1">
                <a:ea typeface="宋体" panose="02010600030101010101" pitchFamily="2" charset="-122"/>
              </a:rPr>
              <a:t>R.C = T.</a:t>
            </a:r>
            <a:r>
              <a:rPr lang="en-US" altLang="zh-CN">
                <a:ea typeface="宋体" panose="02010600030101010101" pitchFamily="2" charset="-122"/>
              </a:rPr>
              <a:t> Match Rs and Cs to the ones in the tuning stage using careful layout. Residual error 1-2%.</a:t>
            </a:r>
          </a:p>
        </p:txBody>
      </p:sp>
      <p:pic>
        <p:nvPicPr>
          <p:cNvPr id="49157" name="Picture 5" descr="Tuning of Active RC filter.png">
            <a:extLst>
              <a:ext uri="{FF2B5EF4-FFF2-40B4-BE49-F238E27FC236}">
                <a16:creationId xmlns:a16="http://schemas.microsoft.com/office/drawing/2014/main" id="{7357A95D-D652-7CCD-25AF-0D65D04FD0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46388"/>
            <a:ext cx="44958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11">
            <a:extLst>
              <a:ext uri="{FF2B5EF4-FFF2-40B4-BE49-F238E27FC236}">
                <a16:creationId xmlns:a16="http://schemas.microsoft.com/office/drawing/2014/main" id="{E3F5BA87-5415-3122-41A6-03303B14612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8DFA5BE-7C87-42B0-B1C9-A6C7CD6C2207}" type="slidenum">
              <a:rPr lang="en-US" altLang="en-US" sz="1600">
                <a:ea typeface="굴림" panose="020B0600000101010101" pitchFamily="34" charset="-127"/>
              </a:rPr>
              <a:pPr eaLnBrk="1" hangingPunct="1">
                <a:spcBef>
                  <a:spcPct val="0"/>
                </a:spcBef>
                <a:buFontTx/>
                <a:buNone/>
              </a:pPr>
              <a:t>47</a:t>
            </a:fld>
            <a:endParaRPr lang="en-US" altLang="en-US" sz="1600">
              <a:ea typeface="굴림" panose="020B0600000101010101" pitchFamily="34" charset="-127"/>
            </a:endParaRPr>
          </a:p>
        </p:txBody>
      </p:sp>
      <p:sp>
        <p:nvSpPr>
          <p:cNvPr id="50179" name="Title 1">
            <a:extLst>
              <a:ext uri="{FF2B5EF4-FFF2-40B4-BE49-F238E27FC236}">
                <a16:creationId xmlns:a16="http://schemas.microsoft.com/office/drawing/2014/main" id="{094DD82D-482C-3BA9-BD54-EE27FBEAD98C}"/>
              </a:ext>
            </a:extLst>
          </p:cNvPr>
          <p:cNvSpPr>
            <a:spLocks noGrp="1"/>
          </p:cNvSpPr>
          <p:nvPr>
            <p:ph type="title" idx="4294967295"/>
          </p:nvPr>
        </p:nvSpPr>
        <p:spPr/>
        <p:txBody>
          <a:bodyPr/>
          <a:lstStyle/>
          <a:p>
            <a:r>
              <a:rPr lang="en-US" altLang="zh-CN">
                <a:ea typeface="宋体" panose="02010600030101010101" pitchFamily="2" charset="-122"/>
              </a:rPr>
              <a:t>Switched-R Filters [6]</a:t>
            </a:r>
          </a:p>
        </p:txBody>
      </p:sp>
      <p:sp>
        <p:nvSpPr>
          <p:cNvPr id="50180" name="Content Placeholder 2">
            <a:extLst>
              <a:ext uri="{FF2B5EF4-FFF2-40B4-BE49-F238E27FC236}">
                <a16:creationId xmlns:a16="http://schemas.microsoft.com/office/drawing/2014/main" id="{4C27F260-AC78-5930-B40E-538A47D34E87}"/>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rPr>
              <a:t>Replace tuned resistors by a combination of  two resistors and a periodically opened/closed switch. </a:t>
            </a:r>
          </a:p>
          <a:p>
            <a:r>
              <a:rPr lang="en-US" altLang="zh-CN">
                <a:ea typeface="宋体" panose="02010600030101010101" pitchFamily="2" charset="-122"/>
              </a:rPr>
              <a:t>Automatically tune the duty cycle of the switch:</a:t>
            </a:r>
          </a:p>
          <a:p>
            <a:pPr>
              <a:buFontTx/>
              <a:buNone/>
            </a:pPr>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p:txBody>
      </p:sp>
      <p:sp>
        <p:nvSpPr>
          <p:cNvPr id="50181" name="Rectangle 2">
            <a:extLst>
              <a:ext uri="{FF2B5EF4-FFF2-40B4-BE49-F238E27FC236}">
                <a16:creationId xmlns:a16="http://schemas.microsoft.com/office/drawing/2014/main" id="{0C1EF8B9-E41E-0FFE-4C74-9C1E3372E16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zh-CN" altLang="en-US" sz="2000">
              <a:ea typeface="굴림" panose="020B0600000101010101" pitchFamily="34" charset="-127"/>
            </a:endParaRPr>
          </a:p>
        </p:txBody>
      </p:sp>
      <p:graphicFrame>
        <p:nvGraphicFramePr>
          <p:cNvPr id="50182" name="Object 1">
            <a:extLst>
              <a:ext uri="{FF2B5EF4-FFF2-40B4-BE49-F238E27FC236}">
                <a16:creationId xmlns:a16="http://schemas.microsoft.com/office/drawing/2014/main" id="{3F157B85-308D-8562-06E6-4F6D82CE7644}"/>
              </a:ext>
            </a:extLst>
          </p:cNvPr>
          <p:cNvGraphicFramePr>
            <a:graphicFrameLocks noChangeAspect="1"/>
          </p:cNvGraphicFramePr>
          <p:nvPr/>
        </p:nvGraphicFramePr>
        <p:xfrm>
          <a:off x="1981200" y="2797175"/>
          <a:ext cx="4724400" cy="3070225"/>
        </p:xfrm>
        <a:graphic>
          <a:graphicData uri="http://schemas.openxmlformats.org/presentationml/2006/ole">
            <mc:AlternateContent xmlns:mc="http://schemas.openxmlformats.org/markup-compatibility/2006">
              <mc:Choice xmlns:v="urn:schemas-microsoft-com:vml" Requires="v">
                <p:oleObj r:id="rId2" imgW="6533388" imgH="4093769" progId="Visio.Drawing.11">
                  <p:embed/>
                </p:oleObj>
              </mc:Choice>
              <mc:Fallback>
                <p:oleObj r:id="rId2" imgW="6533388" imgH="4093769"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97175"/>
                        <a:ext cx="47244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11">
            <a:extLst>
              <a:ext uri="{FF2B5EF4-FFF2-40B4-BE49-F238E27FC236}">
                <a16:creationId xmlns:a16="http://schemas.microsoft.com/office/drawing/2014/main" id="{3E3D8333-622A-52E0-FD7A-FE4FDBB65D5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5FBE083-3DB0-4CA6-A6F6-4D1EF1DC1590}" type="slidenum">
              <a:rPr lang="en-US" altLang="en-US" sz="1600">
                <a:ea typeface="굴림" panose="020B0600000101010101" pitchFamily="34" charset="-127"/>
              </a:rPr>
              <a:pPr eaLnBrk="1" hangingPunct="1">
                <a:spcBef>
                  <a:spcPct val="0"/>
                </a:spcBef>
                <a:buFontTx/>
                <a:buNone/>
              </a:pPr>
              <a:t>48</a:t>
            </a:fld>
            <a:endParaRPr lang="en-US" altLang="en-US" sz="1600">
              <a:ea typeface="굴림" panose="020B0600000101010101" pitchFamily="34" charset="-127"/>
            </a:endParaRPr>
          </a:p>
        </p:txBody>
      </p:sp>
      <p:sp>
        <p:nvSpPr>
          <p:cNvPr id="51203" name="Title 1">
            <a:extLst>
              <a:ext uri="{FF2B5EF4-FFF2-40B4-BE49-F238E27FC236}">
                <a16:creationId xmlns:a16="http://schemas.microsoft.com/office/drawing/2014/main" id="{14CB4451-6E6E-CE45-C039-691360C7DA51}"/>
              </a:ext>
            </a:extLst>
          </p:cNvPr>
          <p:cNvSpPr>
            <a:spLocks noGrp="1"/>
          </p:cNvSpPr>
          <p:nvPr>
            <p:ph type="title" idx="4294967295"/>
          </p:nvPr>
        </p:nvSpPr>
        <p:spPr>
          <a:xfrm>
            <a:off x="0" y="0"/>
            <a:ext cx="7772400" cy="685800"/>
          </a:xfrm>
        </p:spPr>
        <p:txBody>
          <a:bodyPr/>
          <a:lstStyle/>
          <a:p>
            <a:r>
              <a:rPr lang="en-US" altLang="zh-CN">
                <a:ea typeface="宋体" panose="02010600030101010101" pitchFamily="2" charset="-122"/>
              </a:rPr>
              <a:t>Simulated LC Filters [3], [5]</a:t>
            </a:r>
          </a:p>
        </p:txBody>
      </p:sp>
      <p:sp>
        <p:nvSpPr>
          <p:cNvPr id="51204" name="Content Placeholder 2">
            <a:extLst>
              <a:ext uri="{FF2B5EF4-FFF2-40B4-BE49-F238E27FC236}">
                <a16:creationId xmlns:a16="http://schemas.microsoft.com/office/drawing/2014/main" id="{710716D4-C96D-028F-7B63-BAD828278DF3}"/>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rPr>
              <a:t>A doubly-terminated LC filter with near-optimum power transmission in its passband has low sensitivities to all L &amp; C variations, since the output signal can only decrease if a parameter is changed from its nominal value.</a:t>
            </a:r>
          </a:p>
        </p:txBody>
      </p:sp>
      <p:pic>
        <p:nvPicPr>
          <p:cNvPr id="51205" name="Picture 7" descr="Fig">
            <a:extLst>
              <a:ext uri="{FF2B5EF4-FFF2-40B4-BE49-F238E27FC236}">
                <a16:creationId xmlns:a16="http://schemas.microsoft.com/office/drawing/2014/main" id="{87B13A6A-737E-A5DF-B4E3-E73ADA84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27336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a:extLst>
              <a:ext uri="{FF2B5EF4-FFF2-40B4-BE49-F238E27FC236}">
                <a16:creationId xmlns:a16="http://schemas.microsoft.com/office/drawing/2014/main" id="{B1F99DCE-847B-621D-1BB9-ADC4EAB03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40465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11">
            <a:extLst>
              <a:ext uri="{FF2B5EF4-FFF2-40B4-BE49-F238E27FC236}">
                <a16:creationId xmlns:a16="http://schemas.microsoft.com/office/drawing/2014/main" id="{26601526-7520-4503-B2F6-31BCC71AEEC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2DA7D40-C736-468D-B18A-34B712F2682A}" type="slidenum">
              <a:rPr lang="en-US" altLang="en-US" sz="1600">
                <a:ea typeface="굴림" panose="020B0600000101010101" pitchFamily="34" charset="-127"/>
              </a:rPr>
              <a:pPr eaLnBrk="1" hangingPunct="1">
                <a:spcBef>
                  <a:spcPct val="0"/>
                </a:spcBef>
                <a:buFontTx/>
                <a:buNone/>
              </a:pPr>
              <a:t>49</a:t>
            </a:fld>
            <a:endParaRPr lang="en-US" altLang="en-US" sz="1600">
              <a:ea typeface="굴림" panose="020B0600000101010101" pitchFamily="34" charset="-127"/>
            </a:endParaRPr>
          </a:p>
        </p:txBody>
      </p:sp>
      <p:sp>
        <p:nvSpPr>
          <p:cNvPr id="52227" name="Title 1">
            <a:extLst>
              <a:ext uri="{FF2B5EF4-FFF2-40B4-BE49-F238E27FC236}">
                <a16:creationId xmlns:a16="http://schemas.microsoft.com/office/drawing/2014/main" id="{067F2C97-658E-3C3A-21A1-CC4FE4CEF3C8}"/>
              </a:ext>
            </a:extLst>
          </p:cNvPr>
          <p:cNvSpPr>
            <a:spLocks noGrp="1"/>
          </p:cNvSpPr>
          <p:nvPr>
            <p:ph type="title" idx="4294967295"/>
          </p:nvPr>
        </p:nvSpPr>
        <p:spPr/>
        <p:txBody>
          <a:bodyPr/>
          <a:lstStyle/>
          <a:p>
            <a:r>
              <a:rPr lang="en-US" altLang="zh-CN">
                <a:ea typeface="宋体" panose="02010600030101010101" pitchFamily="2" charset="-122"/>
              </a:rPr>
              <a:t>Simulated LC Filters</a:t>
            </a:r>
          </a:p>
        </p:txBody>
      </p:sp>
      <p:sp>
        <p:nvSpPr>
          <p:cNvPr id="52228" name="Content Placeholder 2">
            <a:extLst>
              <a:ext uri="{FF2B5EF4-FFF2-40B4-BE49-F238E27FC236}">
                <a16:creationId xmlns:a16="http://schemas.microsoft.com/office/drawing/2014/main" id="{D524D51A-C4DA-EC17-9EEC-8D2DE5279C1A}"/>
              </a:ext>
            </a:extLst>
          </p:cNvPr>
          <p:cNvSpPr>
            <a:spLocks noGrp="1"/>
          </p:cNvSpPr>
          <p:nvPr>
            <p:ph idx="4294967295"/>
          </p:nvPr>
        </p:nvSpPr>
        <p:spPr>
          <a:xfrm>
            <a:off x="381000" y="838200"/>
            <a:ext cx="8382000" cy="5257800"/>
          </a:xfrm>
        </p:spPr>
        <p:txBody>
          <a:bodyPr/>
          <a:lstStyle/>
          <a:p>
            <a:endParaRPr lang="en-US" altLang="zh-CN">
              <a:ea typeface="宋体" panose="02010600030101010101" pitchFamily="2" charset="-122"/>
            </a:endParaRPr>
          </a:p>
          <a:p>
            <a:r>
              <a:rPr lang="en-US" altLang="zh-CN">
                <a:ea typeface="宋体" panose="02010600030101010101" pitchFamily="2" charset="-122"/>
              </a:rPr>
              <a:t>Simplest: replace all inductors by gyrator-C stages:</a:t>
            </a:r>
          </a:p>
          <a:p>
            <a:endParaRPr lang="en-US" altLang="zh-CN">
              <a:ea typeface="宋体" panose="02010600030101010101" pitchFamily="2" charset="-122"/>
            </a:endParaRPr>
          </a:p>
          <a:p>
            <a:pPr>
              <a:buFontTx/>
              <a:buNone/>
            </a:pPr>
            <a:endParaRPr lang="en-US" altLang="zh-CN">
              <a:ea typeface="宋体" panose="02010600030101010101" pitchFamily="2" charset="-122"/>
            </a:endParaRPr>
          </a:p>
          <a:p>
            <a:endParaRPr lang="en-US" altLang="zh-CN">
              <a:ea typeface="宋体" panose="02010600030101010101" pitchFamily="2" charset="-122"/>
            </a:endParaRPr>
          </a:p>
          <a:p>
            <a:r>
              <a:rPr lang="en-US" altLang="zh-CN">
                <a:ea typeface="宋体" panose="02010600030101010101" pitchFamily="2" charset="-122"/>
              </a:rPr>
              <a:t>Using transconductances:</a:t>
            </a:r>
          </a:p>
          <a:p>
            <a:pPr>
              <a:buFontTx/>
              <a:buNone/>
            </a:pPr>
            <a:endParaRPr lang="en-US" altLang="zh-CN">
              <a:ea typeface="宋体" panose="02010600030101010101" pitchFamily="2" charset="-122"/>
            </a:endParaRPr>
          </a:p>
        </p:txBody>
      </p:sp>
      <p:pic>
        <p:nvPicPr>
          <p:cNvPr id="52229" name="Picture 4" descr="Gryrator terminate with C.png">
            <a:extLst>
              <a:ext uri="{FF2B5EF4-FFF2-40B4-BE49-F238E27FC236}">
                <a16:creationId xmlns:a16="http://schemas.microsoft.com/office/drawing/2014/main" id="{44F70640-CE6C-B9B5-C8BE-35617087CA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79600"/>
            <a:ext cx="419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Fig16.16.png">
            <a:extLst>
              <a:ext uri="{FF2B5EF4-FFF2-40B4-BE49-F238E27FC236}">
                <a16:creationId xmlns:a16="http://schemas.microsoft.com/office/drawing/2014/main" id="{66B6760B-DAB1-350C-E57D-0E770744D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3048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Fig16.17.png">
            <a:extLst>
              <a:ext uri="{FF2B5EF4-FFF2-40B4-BE49-F238E27FC236}">
                <a16:creationId xmlns:a16="http://schemas.microsoft.com/office/drawing/2014/main" id="{9F7EE5C0-E587-C4D0-B513-4D28485C7A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766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1">
            <a:extLst>
              <a:ext uri="{FF2B5EF4-FFF2-40B4-BE49-F238E27FC236}">
                <a16:creationId xmlns:a16="http://schemas.microsoft.com/office/drawing/2014/main" id="{D4FA57A4-619C-565F-3822-2CC4E0E52F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DF519A5-CF6C-4C06-9709-C2FDA1E1BD77}" type="slidenum">
              <a:rPr lang="en-US" altLang="en-US" sz="1600">
                <a:ea typeface="굴림" panose="020B0600000101010101" pitchFamily="34" charset="-127"/>
              </a:rPr>
              <a:pPr eaLnBrk="1" hangingPunct="1">
                <a:spcBef>
                  <a:spcPct val="0"/>
                </a:spcBef>
                <a:buFontTx/>
                <a:buNone/>
              </a:pPr>
              <a:t>5</a:t>
            </a:fld>
            <a:endParaRPr lang="en-US" altLang="en-US" sz="1600">
              <a:ea typeface="굴림" panose="020B0600000101010101" pitchFamily="34" charset="-127"/>
            </a:endParaRPr>
          </a:p>
        </p:txBody>
      </p:sp>
      <p:sp>
        <p:nvSpPr>
          <p:cNvPr id="7171" name="Content Placeholder 2">
            <a:extLst>
              <a:ext uri="{FF2B5EF4-FFF2-40B4-BE49-F238E27FC236}">
                <a16:creationId xmlns:a16="http://schemas.microsoft.com/office/drawing/2014/main" id="{E2D1F800-1B1D-3BA3-59B7-0F49256388FB}"/>
              </a:ext>
            </a:extLst>
          </p:cNvPr>
          <p:cNvSpPr>
            <a:spLocks noGrp="1"/>
          </p:cNvSpPr>
          <p:nvPr>
            <p:ph idx="4294967295"/>
          </p:nvPr>
        </p:nvSpPr>
        <p:spPr/>
        <p:txBody>
          <a:bodyPr/>
          <a:lstStyle/>
          <a:p>
            <a:r>
              <a:rPr lang="en-US" altLang="en-US" i="1"/>
              <a:t>Digital filter</a:t>
            </a:r>
            <a:r>
              <a:rPr lang="en-US" altLang="en-US"/>
              <a:t>: both time and amplitude are quantized.</a:t>
            </a:r>
          </a:p>
          <a:p>
            <a:r>
              <a:rPr lang="en-US" altLang="en-US" i="1"/>
              <a:t>Analog filter</a:t>
            </a:r>
            <a:r>
              <a:rPr lang="en-US" altLang="en-US"/>
              <a:t>: time may be continuous (CT) or discrete (DT); the amplitude is always continuous (CA). </a:t>
            </a:r>
          </a:p>
          <a:p>
            <a:r>
              <a:rPr lang="en-US" altLang="en-US"/>
              <a:t>Examples of CT/CA filters: active-RC filter, Gm-C filter.</a:t>
            </a:r>
          </a:p>
          <a:p>
            <a:r>
              <a:rPr lang="en-US" altLang="en-US"/>
              <a:t>Examples of DT/CA filters: switched-capacitor filter (SCF), switched-current filter (SIF).</a:t>
            </a:r>
          </a:p>
          <a:p>
            <a:r>
              <a:rPr lang="en-US" altLang="en-US"/>
              <a:t>Digital filters need complex circuitry, data converters.</a:t>
            </a:r>
          </a:p>
          <a:p>
            <a:r>
              <a:rPr lang="en-US" altLang="en-US"/>
              <a:t>CT analog filters are fast, not very linear and inherently inaccurate, may need tuning circuit for controlled response.</a:t>
            </a:r>
          </a:p>
          <a:p>
            <a:r>
              <a:rPr lang="en-US" altLang="en-US"/>
              <a:t>DT/CA filters are linear, accurate, slower. </a:t>
            </a:r>
          </a:p>
        </p:txBody>
      </p:sp>
      <p:sp>
        <p:nvSpPr>
          <p:cNvPr id="7172" name="Title 1">
            <a:extLst>
              <a:ext uri="{FF2B5EF4-FFF2-40B4-BE49-F238E27FC236}">
                <a16:creationId xmlns:a16="http://schemas.microsoft.com/office/drawing/2014/main" id="{30B1D995-2A75-9906-EEE9-1E1160301DF5}"/>
              </a:ext>
            </a:extLst>
          </p:cNvPr>
          <p:cNvSpPr>
            <a:spLocks noGrp="1"/>
          </p:cNvSpPr>
          <p:nvPr>
            <p:ph type="title" idx="4294967295"/>
          </p:nvPr>
        </p:nvSpPr>
        <p:spPr/>
        <p:txBody>
          <a:bodyPr/>
          <a:lstStyle/>
          <a:p>
            <a:r>
              <a:rPr lang="en-US" altLang="en-US"/>
              <a:t>Classification of Filters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11">
            <a:extLst>
              <a:ext uri="{FF2B5EF4-FFF2-40B4-BE49-F238E27FC236}">
                <a16:creationId xmlns:a16="http://schemas.microsoft.com/office/drawing/2014/main" id="{AE9E9C03-C246-3F94-7BF0-A359C0C1929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386BEB0-7099-4563-AB7C-9E1ECC736F44}" type="slidenum">
              <a:rPr lang="en-US" altLang="en-US" sz="1600">
                <a:ea typeface="굴림" panose="020B0600000101010101" pitchFamily="34" charset="-127"/>
              </a:rPr>
              <a:pPr eaLnBrk="1" hangingPunct="1">
                <a:spcBef>
                  <a:spcPct val="0"/>
                </a:spcBef>
                <a:buFontTx/>
                <a:buNone/>
              </a:pPr>
              <a:t>50</a:t>
            </a:fld>
            <a:endParaRPr lang="en-US" altLang="en-US" sz="1600">
              <a:ea typeface="굴림" panose="020B0600000101010101" pitchFamily="34" charset="-127"/>
            </a:endParaRPr>
          </a:p>
        </p:txBody>
      </p:sp>
      <p:sp>
        <p:nvSpPr>
          <p:cNvPr id="53251" name="Title 1">
            <a:extLst>
              <a:ext uri="{FF2B5EF4-FFF2-40B4-BE49-F238E27FC236}">
                <a16:creationId xmlns:a16="http://schemas.microsoft.com/office/drawing/2014/main" id="{65AFCDD7-715E-E01F-FA00-D808BD183FF7}"/>
              </a:ext>
            </a:extLst>
          </p:cNvPr>
          <p:cNvSpPr>
            <a:spLocks noGrp="1"/>
          </p:cNvSpPr>
          <p:nvPr>
            <p:ph type="title" idx="4294967295"/>
          </p:nvPr>
        </p:nvSpPr>
        <p:spPr>
          <a:xfrm>
            <a:off x="433388" y="171450"/>
            <a:ext cx="8405812" cy="590550"/>
          </a:xfrm>
        </p:spPr>
        <p:txBody>
          <a:bodyPr/>
          <a:lstStyle/>
          <a:p>
            <a:r>
              <a:rPr lang="en-US" altLang="zh-CN">
                <a:ea typeface="宋体" panose="02010600030101010101" pitchFamily="2" charset="-122"/>
              </a:rPr>
              <a:t>Simulated LC Filters with Integrators</a:t>
            </a:r>
            <a:endParaRPr lang="en-US" altLang="en-US"/>
          </a:p>
        </p:txBody>
      </p:sp>
      <p:sp>
        <p:nvSpPr>
          <p:cNvPr id="53252" name="Text Placeholder 2">
            <a:extLst>
              <a:ext uri="{FF2B5EF4-FFF2-40B4-BE49-F238E27FC236}">
                <a16:creationId xmlns:a16="http://schemas.microsoft.com/office/drawing/2014/main" id="{597197B6-A5B4-3F45-AF58-7070A1F9C4AE}"/>
              </a:ext>
            </a:extLst>
          </p:cNvPr>
          <p:cNvSpPr>
            <a:spLocks noGrp="1"/>
          </p:cNvSpPr>
          <p:nvPr>
            <p:ph type="body" sz="half" idx="4294967295"/>
          </p:nvPr>
        </p:nvSpPr>
        <p:spPr>
          <a:xfrm>
            <a:off x="685800" y="857250"/>
            <a:ext cx="7620000" cy="5181600"/>
          </a:xfrm>
        </p:spPr>
        <p:txBody>
          <a:bodyPr/>
          <a:lstStyle/>
          <a:p>
            <a:r>
              <a:rPr lang="en-US" altLang="en-US"/>
              <a:t>Simulating the Kirchhoff and branch relations for the circuit:</a:t>
            </a:r>
          </a:p>
          <a:p>
            <a:endParaRPr lang="en-US" altLang="en-US"/>
          </a:p>
          <a:p>
            <a:endParaRPr lang="en-US" altLang="en-US"/>
          </a:p>
          <a:p>
            <a:endParaRPr lang="en-US" altLang="en-US"/>
          </a:p>
          <a:p>
            <a:endParaRPr lang="en-US" altLang="en-US"/>
          </a:p>
          <a:p>
            <a:endParaRPr lang="en-US" altLang="en-US"/>
          </a:p>
          <a:p>
            <a:r>
              <a:rPr lang="en-US" altLang="en-US"/>
              <a:t>Block diagram:</a:t>
            </a:r>
          </a:p>
        </p:txBody>
      </p:sp>
      <p:pic>
        <p:nvPicPr>
          <p:cNvPr id="53253" name="Picture 2">
            <a:extLst>
              <a:ext uri="{FF2B5EF4-FFF2-40B4-BE49-F238E27FC236}">
                <a16:creationId xmlns:a16="http://schemas.microsoft.com/office/drawing/2014/main" id="{F276B030-F759-B3E7-1FB8-72A7A4A5872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098675" y="1828800"/>
            <a:ext cx="3810000" cy="2055813"/>
          </a:xfrm>
          <a:noFill/>
        </p:spPr>
      </p:pic>
      <p:pic>
        <p:nvPicPr>
          <p:cNvPr id="53254" name="Picture 3">
            <a:extLst>
              <a:ext uri="{FF2B5EF4-FFF2-40B4-BE49-F238E27FC236}">
                <a16:creationId xmlns:a16="http://schemas.microsoft.com/office/drawing/2014/main" id="{147C5856-1570-DC97-FA51-107ED9A25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95800"/>
            <a:ext cx="54181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11">
            <a:extLst>
              <a:ext uri="{FF2B5EF4-FFF2-40B4-BE49-F238E27FC236}">
                <a16:creationId xmlns:a16="http://schemas.microsoft.com/office/drawing/2014/main" id="{E87C542B-A9A9-252C-7CC3-951C740F3B5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2375609-4B2A-444C-9481-5E88997BCA92}" type="slidenum">
              <a:rPr lang="en-US" altLang="en-US" sz="1600">
                <a:ea typeface="굴림" panose="020B0600000101010101" pitchFamily="34" charset="-127"/>
              </a:rPr>
              <a:pPr eaLnBrk="1" hangingPunct="1">
                <a:spcBef>
                  <a:spcPct val="0"/>
                </a:spcBef>
                <a:buFontTx/>
                <a:buNone/>
              </a:pPr>
              <a:t>51</a:t>
            </a:fld>
            <a:endParaRPr lang="en-US" altLang="en-US" sz="1600">
              <a:ea typeface="굴림" panose="020B0600000101010101" pitchFamily="34" charset="-127"/>
            </a:endParaRPr>
          </a:p>
        </p:txBody>
      </p:sp>
      <p:sp>
        <p:nvSpPr>
          <p:cNvPr id="40962" name="Title 1">
            <a:extLst>
              <a:ext uri="{FF2B5EF4-FFF2-40B4-BE49-F238E27FC236}">
                <a16:creationId xmlns:a16="http://schemas.microsoft.com/office/drawing/2014/main" id="{C14A59F1-E8A4-821C-FEF7-94FD23B7DCFA}"/>
              </a:ext>
            </a:extLst>
          </p:cNvPr>
          <p:cNvSpPr>
            <a:spLocks noGrp="1"/>
          </p:cNvSpPr>
          <p:nvPr>
            <p:ph type="title" idx="4294967295"/>
          </p:nvPr>
        </p:nvSpPr>
        <p:spPr/>
        <p:txBody>
          <a:bodyPr>
            <a:normAutofit fontScale="90000"/>
          </a:bodyPr>
          <a:lstStyle/>
          <a:p>
            <a:pPr>
              <a:defRPr/>
            </a:pPr>
            <a:r>
              <a:rPr lang="en-US" altLang="zh-CN" dirty="0">
                <a:latin typeface="+mj-lt"/>
                <a:ea typeface="宋体" pitchFamily="2" charset="-122"/>
              </a:rPr>
              <a:t>Simulated LC Filters Using Integrators</a:t>
            </a:r>
          </a:p>
        </p:txBody>
      </p:sp>
      <p:pic>
        <p:nvPicPr>
          <p:cNvPr id="54276" name="Picture 201">
            <a:extLst>
              <a:ext uri="{FF2B5EF4-FFF2-40B4-BE49-F238E27FC236}">
                <a16:creationId xmlns:a16="http://schemas.microsoft.com/office/drawing/2014/main" id="{D5283E7E-674F-0F3A-B019-1D62BC942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3503613"/>
            <a:ext cx="67802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Content Placeholder 2">
            <a:extLst>
              <a:ext uri="{FF2B5EF4-FFF2-40B4-BE49-F238E27FC236}">
                <a16:creationId xmlns:a16="http://schemas.microsoft.com/office/drawing/2014/main" id="{02707A79-92F8-AF3D-E448-F857CB365766}"/>
              </a:ext>
            </a:extLst>
          </p:cNvPr>
          <p:cNvSpPr>
            <a:spLocks noGrp="1"/>
          </p:cNvSpPr>
          <p:nvPr>
            <p:ph idx="4294967295"/>
          </p:nvPr>
        </p:nvSpPr>
        <p:spPr/>
        <p:txBody>
          <a:bodyPr/>
          <a:lstStyle/>
          <a:p>
            <a:endParaRPr lang="en-US" altLang="en-US"/>
          </a:p>
        </p:txBody>
      </p:sp>
      <p:pic>
        <p:nvPicPr>
          <p:cNvPr id="54278" name="Picture 6">
            <a:extLst>
              <a:ext uri="{FF2B5EF4-FFF2-40B4-BE49-F238E27FC236}">
                <a16:creationId xmlns:a16="http://schemas.microsoft.com/office/drawing/2014/main" id="{4A011864-8C23-312E-7963-A19199AE5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34226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11">
            <a:extLst>
              <a:ext uri="{FF2B5EF4-FFF2-40B4-BE49-F238E27FC236}">
                <a16:creationId xmlns:a16="http://schemas.microsoft.com/office/drawing/2014/main" id="{9290F31B-35B9-195B-6A07-1199AD62FED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2483D89-66F2-488C-9C45-DE624170266C}" type="slidenum">
              <a:rPr lang="en-US" altLang="en-US" sz="1600">
                <a:ea typeface="굴림" panose="020B0600000101010101" pitchFamily="34" charset="-127"/>
              </a:rPr>
              <a:pPr eaLnBrk="1" hangingPunct="1">
                <a:spcBef>
                  <a:spcPct val="0"/>
                </a:spcBef>
                <a:buFontTx/>
                <a:buNone/>
              </a:pPr>
              <a:t>52</a:t>
            </a:fld>
            <a:endParaRPr lang="en-US" altLang="en-US" sz="1600">
              <a:ea typeface="굴림" panose="020B0600000101010101" pitchFamily="34" charset="-127"/>
            </a:endParaRPr>
          </a:p>
        </p:txBody>
      </p:sp>
      <p:sp>
        <p:nvSpPr>
          <p:cNvPr id="55299" name="Title 1">
            <a:extLst>
              <a:ext uri="{FF2B5EF4-FFF2-40B4-BE49-F238E27FC236}">
                <a16:creationId xmlns:a16="http://schemas.microsoft.com/office/drawing/2014/main" id="{1D62C42E-B9E8-178A-9B07-21FD405FFE68}"/>
              </a:ext>
            </a:extLst>
          </p:cNvPr>
          <p:cNvSpPr>
            <a:spLocks noGrp="1"/>
          </p:cNvSpPr>
          <p:nvPr>
            <p:ph type="title" idx="4294967295"/>
          </p:nvPr>
        </p:nvSpPr>
        <p:spPr/>
        <p:txBody>
          <a:bodyPr/>
          <a:lstStyle/>
          <a:p>
            <a:r>
              <a:rPr lang="en-US" altLang="zh-CN">
                <a:ea typeface="宋体" panose="02010600030101010101" pitchFamily="2" charset="-122"/>
              </a:rPr>
              <a:t>Cascade vs. LC Simulation Design </a:t>
            </a:r>
          </a:p>
        </p:txBody>
      </p:sp>
      <p:sp>
        <p:nvSpPr>
          <p:cNvPr id="55300" name="Content Placeholder 2">
            <a:extLst>
              <a:ext uri="{FF2B5EF4-FFF2-40B4-BE49-F238E27FC236}">
                <a16:creationId xmlns:a16="http://schemas.microsoft.com/office/drawing/2014/main" id="{E8B284EF-343D-492F-64AD-D9DC501B6225}"/>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i="1">
                <a:ea typeface="宋体" panose="02010600030101010101" pitchFamily="2" charset="-122"/>
              </a:rPr>
              <a:t>Cascade design</a:t>
            </a:r>
            <a:r>
              <a:rPr lang="en-US" altLang="zh-CN">
                <a:ea typeface="宋体" panose="02010600030101010101" pitchFamily="2" charset="-122"/>
              </a:rPr>
              <a:t>: modular, easy to design, lay out, trouble-shoot. Passband sensitivities moderate (~0.3 dB),</a:t>
            </a:r>
          </a:p>
          <a:p>
            <a:pPr>
              <a:buFontTx/>
              <a:buNone/>
            </a:pPr>
            <a:r>
              <a:rPr lang="en-US" altLang="zh-CN">
                <a:ea typeface="宋体" panose="02010600030101010101" pitchFamily="2" charset="-122"/>
              </a:rPr>
              <a:t>    since peaks need to be matched, but the stopband sensitivities excellent, since the stopband losses of the cascaded sections add.</a:t>
            </a:r>
          </a:p>
          <a:p>
            <a:pPr>
              <a:buFontTx/>
              <a:buNone/>
            </a:pPr>
            <a:endParaRPr lang="en-US" altLang="zh-CN">
              <a:ea typeface="宋体" panose="02010600030101010101" pitchFamily="2" charset="-122"/>
            </a:endParaRPr>
          </a:p>
          <a:p>
            <a:r>
              <a:rPr lang="en-US" altLang="zh-CN" i="1">
                <a:ea typeface="宋体" panose="02010600030101010101" pitchFamily="2" charset="-122"/>
              </a:rPr>
              <a:t>LC simulation: </a:t>
            </a:r>
            <a:r>
              <a:rPr lang="en-US" altLang="zh-CN">
                <a:ea typeface="宋体" panose="02010600030101010101" pitchFamily="2" charset="-122"/>
              </a:rPr>
              <a:t> passband sensitivities  (and hence noise suppression) excellent due to </a:t>
            </a:r>
            <a:r>
              <a:rPr lang="en-US" altLang="zh-CN" i="1">
                <a:ea typeface="宋体" panose="02010600030101010101" pitchFamily="2" charset="-122"/>
              </a:rPr>
              <a:t> Orchard’s Rule. </a:t>
            </a:r>
            <a:r>
              <a:rPr lang="en-US" altLang="zh-CN">
                <a:ea typeface="宋体" panose="02010600030101010101" pitchFamily="2" charset="-122"/>
              </a:rPr>
              <a:t>Stopband  sensitivities high, since suppression is only achieved by cancellation of large signals at the output:</a:t>
            </a:r>
          </a:p>
          <a:p>
            <a:pPr>
              <a:buFontTx/>
              <a:buNone/>
            </a:pPr>
            <a:r>
              <a:rPr lang="en-US" altLang="zh-CN">
                <a:ea typeface="宋体" panose="02010600030101010101" pitchFamily="2" charset="-122"/>
              </a:rPr>
              <a:t>        </a:t>
            </a:r>
          </a:p>
          <a:p>
            <a:endParaRPr lang="en-US" altLang="zh-CN">
              <a:ea typeface="宋体" panose="02010600030101010101" pitchFamily="2" charset="-122"/>
            </a:endParaRPr>
          </a:p>
          <a:p>
            <a:endParaRPr lang="en-US" altLang="zh-CN">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11">
            <a:extLst>
              <a:ext uri="{FF2B5EF4-FFF2-40B4-BE49-F238E27FC236}">
                <a16:creationId xmlns:a16="http://schemas.microsoft.com/office/drawing/2014/main" id="{9A4D249E-7FC7-BEE1-31A7-71C814720E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2862464-2B30-43D7-9D15-A78EC4C36BC4}" type="slidenum">
              <a:rPr lang="en-US" altLang="en-US" sz="1600">
                <a:ea typeface="굴림" panose="020B0600000101010101" pitchFamily="34" charset="-127"/>
              </a:rPr>
              <a:pPr eaLnBrk="1" hangingPunct="1">
                <a:spcBef>
                  <a:spcPct val="0"/>
                </a:spcBef>
                <a:buFontTx/>
                <a:buNone/>
              </a:pPr>
              <a:t>53</a:t>
            </a:fld>
            <a:endParaRPr lang="en-US" altLang="en-US" sz="1600">
              <a:ea typeface="굴림" panose="020B0600000101010101" pitchFamily="34" charset="-127"/>
            </a:endParaRPr>
          </a:p>
        </p:txBody>
      </p:sp>
      <p:sp>
        <p:nvSpPr>
          <p:cNvPr id="56323" name="Title 1">
            <a:extLst>
              <a:ext uri="{FF2B5EF4-FFF2-40B4-BE49-F238E27FC236}">
                <a16:creationId xmlns:a16="http://schemas.microsoft.com/office/drawing/2014/main" id="{A2566980-6C9F-ED26-DDF8-C81B2BCE7424}"/>
              </a:ext>
            </a:extLst>
          </p:cNvPr>
          <p:cNvSpPr>
            <a:spLocks noGrp="1"/>
          </p:cNvSpPr>
          <p:nvPr>
            <p:ph type="title" idx="4294967295"/>
          </p:nvPr>
        </p:nvSpPr>
        <p:spPr/>
        <p:txBody>
          <a:bodyPr/>
          <a:lstStyle/>
          <a:p>
            <a:r>
              <a:rPr lang="en-US" altLang="zh-CN">
                <a:ea typeface="宋体" panose="02010600030101010101" pitchFamily="2" charset="-122"/>
              </a:rPr>
              <a:t>Gm-C Filters [1], [2], [5]</a:t>
            </a:r>
          </a:p>
        </p:txBody>
      </p:sp>
      <p:sp>
        <p:nvSpPr>
          <p:cNvPr id="56324" name="Content Placeholder 2">
            <a:extLst>
              <a:ext uri="{FF2B5EF4-FFF2-40B4-BE49-F238E27FC236}">
                <a16:creationId xmlns:a16="http://schemas.microsoft.com/office/drawing/2014/main" id="{9349D9EB-065A-925D-2291-8683104B34E6}"/>
              </a:ext>
            </a:extLst>
          </p:cNvPr>
          <p:cNvSpPr>
            <a:spLocks noGrp="1"/>
          </p:cNvSpPr>
          <p:nvPr>
            <p:ph idx="4294967295"/>
          </p:nvPr>
        </p:nvSpPr>
        <p:spPr>
          <a:xfrm>
            <a:off x="381000" y="838200"/>
            <a:ext cx="8382000" cy="5334000"/>
          </a:xfrm>
        </p:spPr>
        <p:txBody>
          <a:bodyPr/>
          <a:lstStyle/>
          <a:p>
            <a:pPr>
              <a:buFontTx/>
              <a:buNone/>
            </a:pPr>
            <a:endParaRPr lang="en-US" altLang="zh-CN">
              <a:ea typeface="宋体" panose="02010600030101010101" pitchFamily="2" charset="-122"/>
            </a:endParaRPr>
          </a:p>
          <a:p>
            <a:r>
              <a:rPr lang="en-US" altLang="zh-CN">
                <a:ea typeface="宋体" panose="02010600030101010101" pitchFamily="2" charset="-122"/>
              </a:rPr>
              <a:t>Alternative realization of tunable continuous-time filters: </a:t>
            </a:r>
            <a:r>
              <a:rPr lang="en-US" altLang="zh-CN" i="1">
                <a:ea typeface="宋体" panose="02010600030101010101" pitchFamily="2" charset="-122"/>
              </a:rPr>
              <a:t>Gm-C filters</a:t>
            </a:r>
            <a:r>
              <a:rPr lang="en-US" altLang="zh-CN">
                <a:ea typeface="宋体" panose="02010600030101010101" pitchFamily="2" charset="-122"/>
              </a:rPr>
              <a:t>.</a:t>
            </a:r>
          </a:p>
          <a:p>
            <a:endParaRPr lang="en-US" altLang="zh-CN">
              <a:ea typeface="宋体" panose="02010600030101010101" pitchFamily="2" charset="-122"/>
            </a:endParaRPr>
          </a:p>
          <a:p>
            <a:r>
              <a:rPr lang="en-US" altLang="zh-CN">
                <a:ea typeface="宋体" panose="02010600030101010101" pitchFamily="2" charset="-122"/>
              </a:rPr>
              <a:t>Faster than active-RC filters, since they use open-loop stages, and (usually) no opamps..</a:t>
            </a:r>
          </a:p>
          <a:p>
            <a:endParaRPr lang="en-US" altLang="zh-CN">
              <a:ea typeface="宋体" panose="02010600030101010101" pitchFamily="2" charset="-122"/>
            </a:endParaRPr>
          </a:p>
          <a:p>
            <a:r>
              <a:rPr lang="en-US" altLang="zh-CN">
                <a:ea typeface="宋体" panose="02010600030101010101" pitchFamily="2" charset="-122"/>
              </a:rPr>
              <a:t>Lower power, since the active blocks drive only capacitive loads.</a:t>
            </a:r>
          </a:p>
          <a:p>
            <a:endParaRPr lang="en-US" altLang="zh-CN">
              <a:ea typeface="宋体" panose="02010600030101010101" pitchFamily="2" charset="-122"/>
            </a:endParaRPr>
          </a:p>
          <a:p>
            <a:r>
              <a:rPr lang="en-US" altLang="zh-CN">
                <a:ea typeface="宋体" panose="02010600030101010101" pitchFamily="2" charset="-122"/>
              </a:rPr>
              <a:t>More difficult to achieve linear operation (no feedback).</a:t>
            </a:r>
          </a:p>
          <a:p>
            <a:endParaRPr lang="zh-CN" altLang="en-US">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11">
            <a:extLst>
              <a:ext uri="{FF2B5EF4-FFF2-40B4-BE49-F238E27FC236}">
                <a16:creationId xmlns:a16="http://schemas.microsoft.com/office/drawing/2014/main" id="{0B27F6DB-6101-A0F6-BCDE-93D0BE7EB55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7062F32-7C93-4D0E-A91C-C30CB3B36F76}" type="slidenum">
              <a:rPr lang="en-US" altLang="en-US" sz="1600">
                <a:ea typeface="굴림" panose="020B0600000101010101" pitchFamily="34" charset="-127"/>
              </a:rPr>
              <a:pPr eaLnBrk="1" hangingPunct="1">
                <a:spcBef>
                  <a:spcPct val="0"/>
                </a:spcBef>
                <a:buFontTx/>
                <a:buNone/>
              </a:pPr>
              <a:t>54</a:t>
            </a:fld>
            <a:endParaRPr lang="en-US" altLang="en-US" sz="1600">
              <a:ea typeface="굴림" panose="020B0600000101010101" pitchFamily="34" charset="-127"/>
            </a:endParaRPr>
          </a:p>
        </p:txBody>
      </p:sp>
      <p:sp>
        <p:nvSpPr>
          <p:cNvPr id="57347" name="Title 1">
            <a:extLst>
              <a:ext uri="{FF2B5EF4-FFF2-40B4-BE49-F238E27FC236}">
                <a16:creationId xmlns:a16="http://schemas.microsoft.com/office/drawing/2014/main" id="{B22B181F-7F0E-5577-9C51-9B5B20A642EF}"/>
              </a:ext>
            </a:extLst>
          </p:cNvPr>
          <p:cNvSpPr>
            <a:spLocks noGrp="1"/>
          </p:cNvSpPr>
          <p:nvPr>
            <p:ph type="title" idx="4294967295"/>
          </p:nvPr>
        </p:nvSpPr>
        <p:spPr/>
        <p:txBody>
          <a:bodyPr/>
          <a:lstStyle/>
          <a:p>
            <a:r>
              <a:rPr lang="en-US" altLang="zh-CN">
                <a:ea typeface="宋体" panose="02010600030101010101" pitchFamily="2" charset="-122"/>
              </a:rPr>
              <a:t>Gm-C Integrator</a:t>
            </a:r>
            <a:endParaRPr lang="zh-CN" altLang="en-US">
              <a:ea typeface="宋体" panose="02010600030101010101" pitchFamily="2" charset="-122"/>
            </a:endParaRPr>
          </a:p>
        </p:txBody>
      </p:sp>
      <p:sp>
        <p:nvSpPr>
          <p:cNvPr id="57348" name="Content Placeholder 2">
            <a:extLst>
              <a:ext uri="{FF2B5EF4-FFF2-40B4-BE49-F238E27FC236}">
                <a16:creationId xmlns:a16="http://schemas.microsoft.com/office/drawing/2014/main" id="{9451BAD1-AE13-894F-4B01-0DFF55468D00}"/>
              </a:ext>
            </a:extLst>
          </p:cNvPr>
          <p:cNvSpPr>
            <a:spLocks noGrp="1"/>
          </p:cNvSpPr>
          <p:nvPr>
            <p:ph idx="4294967295"/>
          </p:nvPr>
        </p:nvSpPr>
        <p:spPr>
          <a:xfrm>
            <a:off x="381000" y="3276600"/>
            <a:ext cx="8382000" cy="2895600"/>
          </a:xfrm>
        </p:spPr>
        <p:txBody>
          <a:bodyPr/>
          <a:lstStyle/>
          <a:p>
            <a:r>
              <a:rPr lang="en-US" altLang="zh-CN">
                <a:ea typeface="宋体" panose="02010600030101010101" pitchFamily="2" charset="-122"/>
              </a:rPr>
              <a:t>Uses a transconductor to realize an integrator;</a:t>
            </a:r>
          </a:p>
          <a:p>
            <a:r>
              <a:rPr lang="en-US" altLang="zh-CN">
                <a:ea typeface="宋体" panose="02010600030101010101" pitchFamily="2" charset="-122"/>
              </a:rPr>
              <a:t>The output current of Gm is (ideally) linearly related to the input voltage;</a:t>
            </a:r>
          </a:p>
          <a:p>
            <a:r>
              <a:rPr lang="en-US" altLang="zh-CN">
                <a:ea typeface="宋体" panose="02010600030101010101" pitchFamily="2" charset="-122"/>
              </a:rPr>
              <a:t>Output and input impedances are ideally infinite.</a:t>
            </a:r>
          </a:p>
          <a:p>
            <a:r>
              <a:rPr lang="en-US" altLang="zh-CN" i="1">
                <a:ea typeface="宋体" panose="02010600030101010101" pitchFamily="2" charset="-122"/>
              </a:rPr>
              <a:t>Gm </a:t>
            </a:r>
            <a:r>
              <a:rPr lang="en-US" altLang="zh-CN">
                <a:ea typeface="宋体" panose="02010600030101010101" pitchFamily="2" charset="-122"/>
              </a:rPr>
              <a:t>is</a:t>
            </a:r>
            <a:r>
              <a:rPr lang="en-US" altLang="zh-CN" i="1">
                <a:ea typeface="宋体" panose="02010600030101010101" pitchFamily="2" charset="-122"/>
              </a:rPr>
              <a:t> not</a:t>
            </a:r>
            <a:r>
              <a:rPr lang="en-US" altLang="zh-CN">
                <a:ea typeface="宋体" panose="02010600030101010101" pitchFamily="2" charset="-122"/>
              </a:rPr>
              <a:t> an operational transconductance amplifier (OTA) which needs a high </a:t>
            </a:r>
            <a:r>
              <a:rPr lang="en-US" altLang="zh-CN" i="1">
                <a:ea typeface="宋体" panose="02010600030101010101" pitchFamily="2" charset="-122"/>
              </a:rPr>
              <a:t>Gm </a:t>
            </a:r>
            <a:r>
              <a:rPr lang="en-US" altLang="zh-CN">
                <a:ea typeface="宋体" panose="02010600030101010101" pitchFamily="2" charset="-122"/>
              </a:rPr>
              <a:t>value, but need not be very linear.</a:t>
            </a:r>
          </a:p>
          <a:p>
            <a:endParaRPr lang="zh-CN" altLang="en-US">
              <a:ea typeface="宋体" panose="02010600030101010101" pitchFamily="2" charset="-122"/>
            </a:endParaRPr>
          </a:p>
        </p:txBody>
      </p:sp>
      <p:pic>
        <p:nvPicPr>
          <p:cNvPr id="57349" name="Picture 7" descr="rev8">
            <a:extLst>
              <a:ext uri="{FF2B5EF4-FFF2-40B4-BE49-F238E27FC236}">
                <a16:creationId xmlns:a16="http://schemas.microsoft.com/office/drawing/2014/main" id="{D3B6415A-B8AE-34F1-22E9-49D277080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36115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8" descr="rev8">
            <a:extLst>
              <a:ext uri="{FF2B5EF4-FFF2-40B4-BE49-F238E27FC236}">
                <a16:creationId xmlns:a16="http://schemas.microsoft.com/office/drawing/2014/main" id="{0A896132-C2C4-FC67-5432-6BBE490AF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12715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9" descr="rev8">
            <a:extLst>
              <a:ext uri="{FF2B5EF4-FFF2-40B4-BE49-F238E27FC236}">
                <a16:creationId xmlns:a16="http://schemas.microsoft.com/office/drawing/2014/main" id="{A63DCF1B-56B2-E8BD-8534-4C64D8F09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49425"/>
            <a:ext cx="26209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0" descr="rev8">
            <a:extLst>
              <a:ext uri="{FF2B5EF4-FFF2-40B4-BE49-F238E27FC236}">
                <a16:creationId xmlns:a16="http://schemas.microsoft.com/office/drawing/2014/main" id="{FAD3A4A5-D51E-C671-B4C1-7B3A51DE49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432050"/>
            <a:ext cx="10953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11">
            <a:extLst>
              <a:ext uri="{FF2B5EF4-FFF2-40B4-BE49-F238E27FC236}">
                <a16:creationId xmlns:a16="http://schemas.microsoft.com/office/drawing/2014/main" id="{77B55A4E-7C14-6E79-57C7-466CDBD65A4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2DD718E-3C69-4446-8AAB-391EDB231387}" type="slidenum">
              <a:rPr lang="en-US" altLang="en-US" sz="1600">
                <a:ea typeface="굴림" panose="020B0600000101010101" pitchFamily="34" charset="-127"/>
              </a:rPr>
              <a:pPr eaLnBrk="1" hangingPunct="1">
                <a:spcBef>
                  <a:spcPct val="0"/>
                </a:spcBef>
                <a:buFontTx/>
                <a:buNone/>
              </a:pPr>
              <a:t>55</a:t>
            </a:fld>
            <a:endParaRPr lang="en-US" altLang="en-US" sz="1600">
              <a:ea typeface="굴림" panose="020B0600000101010101" pitchFamily="34" charset="-127"/>
            </a:endParaRPr>
          </a:p>
        </p:txBody>
      </p:sp>
      <p:sp>
        <p:nvSpPr>
          <p:cNvPr id="58371" name="Title 1">
            <a:extLst>
              <a:ext uri="{FF2B5EF4-FFF2-40B4-BE49-F238E27FC236}">
                <a16:creationId xmlns:a16="http://schemas.microsoft.com/office/drawing/2014/main" id="{42AFC3A7-48E1-D1A6-A2BA-B3A79F9147B5}"/>
              </a:ext>
            </a:extLst>
          </p:cNvPr>
          <p:cNvSpPr>
            <a:spLocks noGrp="1"/>
          </p:cNvSpPr>
          <p:nvPr>
            <p:ph type="title" idx="4294967295"/>
          </p:nvPr>
        </p:nvSpPr>
        <p:spPr/>
        <p:txBody>
          <a:bodyPr/>
          <a:lstStyle/>
          <a:p>
            <a:r>
              <a:rPr lang="en-US" altLang="zh-CN">
                <a:ea typeface="宋体" panose="02010600030101010101" pitchFamily="2" charset="-122"/>
              </a:rPr>
              <a:t>Multiple-Input Gm-C Integrator</a:t>
            </a:r>
            <a:endParaRPr lang="zh-CN" altLang="en-US">
              <a:ea typeface="宋体" panose="02010600030101010101" pitchFamily="2" charset="-122"/>
            </a:endParaRPr>
          </a:p>
        </p:txBody>
      </p:sp>
      <p:pic>
        <p:nvPicPr>
          <p:cNvPr id="58372" name="Picture 2">
            <a:extLst>
              <a:ext uri="{FF2B5EF4-FFF2-40B4-BE49-F238E27FC236}">
                <a16:creationId xmlns:a16="http://schemas.microsoft.com/office/drawing/2014/main" id="{FE241F2C-AFEB-586C-B334-B1E132BA6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905000"/>
            <a:ext cx="45910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4">
            <a:extLst>
              <a:ext uri="{FF2B5EF4-FFF2-40B4-BE49-F238E27FC236}">
                <a16:creationId xmlns:a16="http://schemas.microsoft.com/office/drawing/2014/main" id="{CD568CFE-2426-AC98-8CA1-ADF74DF5AFED}"/>
              </a:ext>
            </a:extLst>
          </p:cNvPr>
          <p:cNvSpPr txBox="1">
            <a:spLocks noChangeArrowheads="1"/>
          </p:cNvSpPr>
          <p:nvPr/>
        </p:nvSpPr>
        <p:spPr bwMode="auto">
          <a:xfrm>
            <a:off x="381000" y="838200"/>
            <a:ext cx="4498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a:ea typeface="굴림" panose="020B0600000101010101" pitchFamily="34" charset="-127"/>
              </a:rPr>
              <a:t> </a:t>
            </a:r>
          </a:p>
          <a:p>
            <a:pPr eaLnBrk="1" hangingPunct="1">
              <a:spcBef>
                <a:spcPct val="0"/>
              </a:spcBef>
            </a:pPr>
            <a:r>
              <a:rPr lang="en-US" altLang="en-US" i="0">
                <a:ea typeface="굴림" panose="020B0600000101010101" pitchFamily="34" charset="-127"/>
              </a:rPr>
              <a:t>It can process several inputs</a:t>
            </a:r>
            <a:r>
              <a:rPr lang="en-US" altLang="en-US" sz="2000" i="0">
                <a:ea typeface="굴림" panose="020B0600000101010101" pitchFamily="34" charset="-127"/>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11">
            <a:extLst>
              <a:ext uri="{FF2B5EF4-FFF2-40B4-BE49-F238E27FC236}">
                <a16:creationId xmlns:a16="http://schemas.microsoft.com/office/drawing/2014/main" id="{D1E19C92-308C-B845-8B64-813DB3042C1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D12636B-BA39-419C-B6D4-F6B8721AEE84}" type="slidenum">
              <a:rPr lang="en-US" altLang="en-US" sz="1600">
                <a:ea typeface="굴림" panose="020B0600000101010101" pitchFamily="34" charset="-127"/>
              </a:rPr>
              <a:pPr eaLnBrk="1" hangingPunct="1">
                <a:spcBef>
                  <a:spcPct val="0"/>
                </a:spcBef>
                <a:buFontTx/>
                <a:buNone/>
              </a:pPr>
              <a:t>56</a:t>
            </a:fld>
            <a:endParaRPr lang="en-US" altLang="en-US" sz="1600">
              <a:ea typeface="굴림" panose="020B0600000101010101" pitchFamily="34" charset="-127"/>
            </a:endParaRPr>
          </a:p>
        </p:txBody>
      </p:sp>
      <p:sp>
        <p:nvSpPr>
          <p:cNvPr id="59395" name="Title 1">
            <a:extLst>
              <a:ext uri="{FF2B5EF4-FFF2-40B4-BE49-F238E27FC236}">
                <a16:creationId xmlns:a16="http://schemas.microsoft.com/office/drawing/2014/main" id="{49954EEB-228B-D022-A933-66B34DAA0729}"/>
              </a:ext>
            </a:extLst>
          </p:cNvPr>
          <p:cNvSpPr>
            <a:spLocks noGrp="1"/>
          </p:cNvSpPr>
          <p:nvPr>
            <p:ph type="title" idx="4294967295"/>
          </p:nvPr>
        </p:nvSpPr>
        <p:spPr/>
        <p:txBody>
          <a:bodyPr/>
          <a:lstStyle/>
          <a:p>
            <a:r>
              <a:rPr lang="en-US" altLang="zh-CN">
                <a:ea typeface="宋体" panose="02010600030101010101" pitchFamily="2" charset="-122"/>
              </a:rPr>
              <a:t>Fully-Differential Integrators</a:t>
            </a:r>
            <a:endParaRPr lang="zh-CN" altLang="en-US">
              <a:ea typeface="宋体" panose="02010600030101010101" pitchFamily="2" charset="-122"/>
            </a:endParaRPr>
          </a:p>
        </p:txBody>
      </p:sp>
      <p:sp>
        <p:nvSpPr>
          <p:cNvPr id="59396" name="Content Placeholder 2">
            <a:extLst>
              <a:ext uri="{FF2B5EF4-FFF2-40B4-BE49-F238E27FC236}">
                <a16:creationId xmlns:a16="http://schemas.microsoft.com/office/drawing/2014/main" id="{A8FF98DE-BCE8-3869-FB6B-DB9B67BD11B5}"/>
              </a:ext>
            </a:extLst>
          </p:cNvPr>
          <p:cNvSpPr>
            <a:spLocks noGrp="1"/>
          </p:cNvSpPr>
          <p:nvPr>
            <p:ph idx="4294967295"/>
          </p:nvPr>
        </p:nvSpPr>
        <p:spPr>
          <a:xfrm>
            <a:off x="381000" y="838200"/>
            <a:ext cx="8382000" cy="5334000"/>
          </a:xfrm>
        </p:spPr>
        <p:txBody>
          <a:bodyPr/>
          <a:lstStyle/>
          <a:p>
            <a:r>
              <a:rPr lang="en-US" altLang="zh-CN">
                <a:ea typeface="宋体" panose="02010600030101010101" pitchFamily="2" charset="-122"/>
              </a:rPr>
              <a:t>Better noise and linearity than for single-ended operation:</a:t>
            </a: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endParaRPr lang="en-US" altLang="zh-CN">
              <a:ea typeface="宋体" panose="02010600030101010101" pitchFamily="2" charset="-122"/>
            </a:endParaRPr>
          </a:p>
          <a:p>
            <a:pPr>
              <a:buFontTx/>
              <a:buNone/>
            </a:pPr>
            <a:endParaRPr lang="en-US" altLang="zh-CN">
              <a:ea typeface="宋体" panose="02010600030101010101" pitchFamily="2" charset="-122"/>
            </a:endParaRPr>
          </a:p>
          <a:p>
            <a:r>
              <a:rPr lang="en-US" altLang="zh-CN">
                <a:ea typeface="宋体" panose="02010600030101010101" pitchFamily="2" charset="-122"/>
              </a:rPr>
              <a:t>Uses a single capacitor between differential outputs.</a:t>
            </a:r>
          </a:p>
          <a:p>
            <a:r>
              <a:rPr lang="en-US" altLang="zh-CN">
                <a:ea typeface="宋体" panose="02010600030101010101" pitchFamily="2" charset="-122"/>
              </a:rPr>
              <a:t>Requires some sort of common-mode feedback to set output common-mode voltage.</a:t>
            </a:r>
          </a:p>
          <a:p>
            <a:r>
              <a:rPr lang="en-US" altLang="zh-CN">
                <a:ea typeface="宋体" panose="02010600030101010101" pitchFamily="2" charset="-122"/>
              </a:rPr>
              <a:t>Needs extra capacitors for compensating the common-mode feedback loop.</a:t>
            </a:r>
          </a:p>
          <a:p>
            <a:endParaRPr lang="zh-CN" altLang="en-US">
              <a:ea typeface="宋体" panose="02010600030101010101" pitchFamily="2" charset="-122"/>
            </a:endParaRPr>
          </a:p>
        </p:txBody>
      </p:sp>
      <p:pic>
        <p:nvPicPr>
          <p:cNvPr id="59397" name="Picture 2">
            <a:extLst>
              <a:ext uri="{FF2B5EF4-FFF2-40B4-BE49-F238E27FC236}">
                <a16:creationId xmlns:a16="http://schemas.microsoft.com/office/drawing/2014/main" id="{B8E4A428-8DAD-B0EA-6B1C-D09C184B2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49815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11">
            <a:extLst>
              <a:ext uri="{FF2B5EF4-FFF2-40B4-BE49-F238E27FC236}">
                <a16:creationId xmlns:a16="http://schemas.microsoft.com/office/drawing/2014/main" id="{DE4C7C65-2E7F-709A-D936-286F61DAB53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8D0AB82-E73D-406F-8B0B-DCE2C14D5202}" type="slidenum">
              <a:rPr lang="en-US" altLang="en-US" sz="1600">
                <a:ea typeface="굴림" panose="020B0600000101010101" pitchFamily="34" charset="-127"/>
              </a:rPr>
              <a:pPr eaLnBrk="1" hangingPunct="1">
                <a:spcBef>
                  <a:spcPct val="0"/>
                </a:spcBef>
                <a:buFontTx/>
                <a:buNone/>
              </a:pPr>
              <a:t>57</a:t>
            </a:fld>
            <a:endParaRPr lang="en-US" altLang="en-US" sz="1600">
              <a:ea typeface="굴림" panose="020B0600000101010101" pitchFamily="34" charset="-127"/>
            </a:endParaRPr>
          </a:p>
        </p:txBody>
      </p:sp>
      <p:sp>
        <p:nvSpPr>
          <p:cNvPr id="60419" name="Title 1">
            <a:extLst>
              <a:ext uri="{FF2B5EF4-FFF2-40B4-BE49-F238E27FC236}">
                <a16:creationId xmlns:a16="http://schemas.microsoft.com/office/drawing/2014/main" id="{341B4572-8762-D7C8-E61F-5F39CFF48C46}"/>
              </a:ext>
            </a:extLst>
          </p:cNvPr>
          <p:cNvSpPr>
            <a:spLocks noGrp="1"/>
          </p:cNvSpPr>
          <p:nvPr>
            <p:ph type="title" idx="4294967295"/>
          </p:nvPr>
        </p:nvSpPr>
        <p:spPr/>
        <p:txBody>
          <a:bodyPr/>
          <a:lstStyle/>
          <a:p>
            <a:r>
              <a:rPr lang="en-US" altLang="zh-CN">
                <a:ea typeface="宋体" panose="02010600030101010101" pitchFamily="2" charset="-122"/>
              </a:rPr>
              <a:t>Fully-Differential Integrators</a:t>
            </a:r>
            <a:endParaRPr lang="zh-CN" altLang="en-US">
              <a:ea typeface="宋体" panose="02010600030101010101" pitchFamily="2" charset="-122"/>
            </a:endParaRPr>
          </a:p>
        </p:txBody>
      </p:sp>
      <p:sp>
        <p:nvSpPr>
          <p:cNvPr id="60420" name="Content Placeholder 2">
            <a:extLst>
              <a:ext uri="{FF2B5EF4-FFF2-40B4-BE49-F238E27FC236}">
                <a16:creationId xmlns:a16="http://schemas.microsoft.com/office/drawing/2014/main" id="{454A409C-2749-D8DB-45F5-E5263EED200C}"/>
              </a:ext>
            </a:extLst>
          </p:cNvPr>
          <p:cNvSpPr>
            <a:spLocks noGrp="1"/>
          </p:cNvSpPr>
          <p:nvPr>
            <p:ph idx="4294967295"/>
          </p:nvPr>
        </p:nvSpPr>
        <p:spPr>
          <a:xfrm>
            <a:off x="381000" y="4114800"/>
            <a:ext cx="8382000" cy="2057400"/>
          </a:xfrm>
        </p:spPr>
        <p:txBody>
          <a:bodyPr/>
          <a:lstStyle/>
          <a:p>
            <a:r>
              <a:rPr lang="en-US" altLang="zh-CN">
                <a:ea typeface="宋体" panose="02010600030101010101" pitchFamily="2" charset="-122"/>
              </a:rPr>
              <a:t>Uses two grounded capacitors; needs 4 times the capacitance of previous circuit.</a:t>
            </a:r>
          </a:p>
          <a:p>
            <a:r>
              <a:rPr lang="en-US" altLang="zh-CN">
                <a:ea typeface="宋体" panose="02010600030101010101" pitchFamily="2" charset="-122"/>
              </a:rPr>
              <a:t>Still requires common-mode feedback, but here the compensation for the common-mode feedback can utilize the same grounded capacitors as used for the signal. </a:t>
            </a:r>
            <a:endParaRPr lang="zh-CN" altLang="en-US">
              <a:ea typeface="宋体" panose="02010600030101010101" pitchFamily="2" charset="-122"/>
            </a:endParaRPr>
          </a:p>
        </p:txBody>
      </p:sp>
      <p:pic>
        <p:nvPicPr>
          <p:cNvPr id="60421" name="Picture 2">
            <a:extLst>
              <a:ext uri="{FF2B5EF4-FFF2-40B4-BE49-F238E27FC236}">
                <a16:creationId xmlns:a16="http://schemas.microsoft.com/office/drawing/2014/main" id="{23A64E78-D8DD-7061-B14E-FC5484522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47775"/>
            <a:ext cx="59245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11">
            <a:extLst>
              <a:ext uri="{FF2B5EF4-FFF2-40B4-BE49-F238E27FC236}">
                <a16:creationId xmlns:a16="http://schemas.microsoft.com/office/drawing/2014/main" id="{63F3C338-0818-A452-E4D1-73070294DA2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5616C08-089E-44DE-8911-AEF3C4CEAA9B}" type="slidenum">
              <a:rPr lang="en-US" altLang="en-US" sz="1600">
                <a:ea typeface="굴림" panose="020B0600000101010101" pitchFamily="34" charset="-127"/>
              </a:rPr>
              <a:pPr eaLnBrk="1" hangingPunct="1">
                <a:spcBef>
                  <a:spcPct val="0"/>
                </a:spcBef>
                <a:buFontTx/>
                <a:buNone/>
              </a:pPr>
              <a:t>58</a:t>
            </a:fld>
            <a:endParaRPr lang="en-US" altLang="en-US" sz="1600">
              <a:ea typeface="굴림" panose="020B0600000101010101" pitchFamily="34" charset="-127"/>
            </a:endParaRPr>
          </a:p>
        </p:txBody>
      </p:sp>
      <p:sp>
        <p:nvSpPr>
          <p:cNvPr id="61443" name="Title 1">
            <a:extLst>
              <a:ext uri="{FF2B5EF4-FFF2-40B4-BE49-F238E27FC236}">
                <a16:creationId xmlns:a16="http://schemas.microsoft.com/office/drawing/2014/main" id="{4BD09F49-7A55-9629-55C4-CBE066D360C2}"/>
              </a:ext>
            </a:extLst>
          </p:cNvPr>
          <p:cNvSpPr>
            <a:spLocks noGrp="1"/>
          </p:cNvSpPr>
          <p:nvPr>
            <p:ph type="title" idx="4294967295"/>
          </p:nvPr>
        </p:nvSpPr>
        <p:spPr/>
        <p:txBody>
          <a:bodyPr/>
          <a:lstStyle/>
          <a:p>
            <a:r>
              <a:rPr lang="en-US" altLang="zh-CN">
                <a:ea typeface="宋体" panose="02010600030101010101" pitchFamily="2" charset="-122"/>
              </a:rPr>
              <a:t>Fully-Differential Integrators</a:t>
            </a:r>
            <a:endParaRPr lang="zh-CN" altLang="en-US">
              <a:ea typeface="宋体" panose="02010600030101010101" pitchFamily="2" charset="-122"/>
            </a:endParaRPr>
          </a:p>
        </p:txBody>
      </p:sp>
      <p:sp>
        <p:nvSpPr>
          <p:cNvPr id="61444" name="Content Placeholder 2">
            <a:extLst>
              <a:ext uri="{FF2B5EF4-FFF2-40B4-BE49-F238E27FC236}">
                <a16:creationId xmlns:a16="http://schemas.microsoft.com/office/drawing/2014/main" id="{9FA67DFF-D7BF-105E-5EAF-B78CC7C53745}"/>
              </a:ext>
            </a:extLst>
          </p:cNvPr>
          <p:cNvSpPr>
            <a:spLocks noGrp="1"/>
          </p:cNvSpPr>
          <p:nvPr>
            <p:ph idx="4294967295"/>
          </p:nvPr>
        </p:nvSpPr>
        <p:spPr>
          <a:xfrm>
            <a:off x="685800" y="3657600"/>
            <a:ext cx="7772400" cy="2438400"/>
          </a:xfrm>
        </p:spPr>
        <p:txBody>
          <a:bodyPr/>
          <a:lstStyle/>
          <a:p>
            <a:r>
              <a:rPr lang="en-US" altLang="zh-CN">
                <a:ea typeface="宋体" panose="02010600030101010101" pitchFamily="2" charset="-122"/>
              </a:rPr>
              <a:t>Integrated capacitors have top and bottom plate parasitic capacitances.</a:t>
            </a:r>
          </a:p>
          <a:p>
            <a:r>
              <a:rPr lang="en-US" altLang="zh-CN">
                <a:ea typeface="宋体" panose="02010600030101010101" pitchFamily="2" charset="-122"/>
              </a:rPr>
              <a:t>To maintain symmetry, usually two parallel capacitors turned around are used, as shown above.</a:t>
            </a:r>
          </a:p>
          <a:p>
            <a:r>
              <a:rPr lang="en-US" altLang="zh-CN">
                <a:ea typeface="宋体" panose="02010600030101010101" pitchFamily="2" charset="-122"/>
              </a:rPr>
              <a:t>The parasitic capacitances affect the time constant.</a:t>
            </a:r>
          </a:p>
        </p:txBody>
      </p:sp>
      <p:pic>
        <p:nvPicPr>
          <p:cNvPr id="61445" name="Picture 2">
            <a:extLst>
              <a:ext uri="{FF2B5EF4-FFF2-40B4-BE49-F238E27FC236}">
                <a16:creationId xmlns:a16="http://schemas.microsoft.com/office/drawing/2014/main" id="{C8DE0EDD-45A4-F40C-7528-B03F1285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49434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11">
            <a:extLst>
              <a:ext uri="{FF2B5EF4-FFF2-40B4-BE49-F238E27FC236}">
                <a16:creationId xmlns:a16="http://schemas.microsoft.com/office/drawing/2014/main" id="{3295D256-DF29-9465-4CB1-233761B3CF4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C19FBE3-A7FC-4508-BEE8-D1BB9104AC91}" type="slidenum">
              <a:rPr lang="en-US" altLang="en-US" sz="1600">
                <a:ea typeface="굴림" panose="020B0600000101010101" pitchFamily="34" charset="-127"/>
              </a:rPr>
              <a:pPr eaLnBrk="1" hangingPunct="1">
                <a:spcBef>
                  <a:spcPct val="0"/>
                </a:spcBef>
                <a:buFontTx/>
                <a:buNone/>
              </a:pPr>
              <a:t>59</a:t>
            </a:fld>
            <a:endParaRPr lang="en-US" altLang="en-US" sz="1600">
              <a:ea typeface="굴림" panose="020B0600000101010101" pitchFamily="34" charset="-127"/>
            </a:endParaRPr>
          </a:p>
        </p:txBody>
      </p:sp>
      <p:sp>
        <p:nvSpPr>
          <p:cNvPr id="62467" name="Title 1">
            <a:extLst>
              <a:ext uri="{FF2B5EF4-FFF2-40B4-BE49-F238E27FC236}">
                <a16:creationId xmlns:a16="http://schemas.microsoft.com/office/drawing/2014/main" id="{2DC68839-E950-3B94-8989-6EB9E8F39DC6}"/>
              </a:ext>
            </a:extLst>
          </p:cNvPr>
          <p:cNvSpPr>
            <a:spLocks noGrp="1"/>
          </p:cNvSpPr>
          <p:nvPr>
            <p:ph type="title" idx="4294967295"/>
          </p:nvPr>
        </p:nvSpPr>
        <p:spPr/>
        <p:txBody>
          <a:bodyPr/>
          <a:lstStyle/>
          <a:p>
            <a:r>
              <a:rPr lang="en-US" altLang="zh-CN">
                <a:ea typeface="宋体" panose="02010600030101010101" pitchFamily="2" charset="-122"/>
              </a:rPr>
              <a:t>Gm-C-Opamp Integrator</a:t>
            </a:r>
            <a:endParaRPr lang="zh-CN" altLang="en-US">
              <a:ea typeface="宋体" panose="02010600030101010101" pitchFamily="2" charset="-122"/>
            </a:endParaRPr>
          </a:p>
        </p:txBody>
      </p:sp>
      <p:sp>
        <p:nvSpPr>
          <p:cNvPr id="62468" name="Content Placeholder 2">
            <a:extLst>
              <a:ext uri="{FF2B5EF4-FFF2-40B4-BE49-F238E27FC236}">
                <a16:creationId xmlns:a16="http://schemas.microsoft.com/office/drawing/2014/main" id="{0E0711CF-7651-BC3E-836A-77848D86257F}"/>
              </a:ext>
            </a:extLst>
          </p:cNvPr>
          <p:cNvSpPr>
            <a:spLocks noGrp="1"/>
          </p:cNvSpPr>
          <p:nvPr>
            <p:ph idx="4294967295"/>
          </p:nvPr>
        </p:nvSpPr>
        <p:spPr>
          <a:xfrm>
            <a:off x="381000" y="4419600"/>
            <a:ext cx="8382000" cy="1752600"/>
          </a:xfrm>
        </p:spPr>
        <p:txBody>
          <a:bodyPr/>
          <a:lstStyle/>
          <a:p>
            <a:r>
              <a:rPr lang="en-US" altLang="zh-CN">
                <a:ea typeface="宋体" panose="02010600030101010101" pitchFamily="2" charset="-122"/>
              </a:rPr>
              <a:t>Uses an extra opamp to improve linearity and noise performance.</a:t>
            </a:r>
          </a:p>
          <a:p>
            <a:r>
              <a:rPr lang="en-US" altLang="zh-CN">
                <a:ea typeface="宋体" panose="02010600030101010101" pitchFamily="2" charset="-122"/>
              </a:rPr>
              <a:t>Output is now buffered.</a:t>
            </a:r>
            <a:endParaRPr lang="zh-CN" altLang="en-US">
              <a:ea typeface="宋体" panose="02010600030101010101" pitchFamily="2" charset="-122"/>
            </a:endParaRPr>
          </a:p>
        </p:txBody>
      </p:sp>
      <p:pic>
        <p:nvPicPr>
          <p:cNvPr id="62469" name="Picture 2">
            <a:extLst>
              <a:ext uri="{FF2B5EF4-FFF2-40B4-BE49-F238E27FC236}">
                <a16:creationId xmlns:a16="http://schemas.microsoft.com/office/drawing/2014/main" id="{5302E56E-D05D-67F8-23B3-59CC21495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066800"/>
            <a:ext cx="53371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11">
            <a:extLst>
              <a:ext uri="{FF2B5EF4-FFF2-40B4-BE49-F238E27FC236}">
                <a16:creationId xmlns:a16="http://schemas.microsoft.com/office/drawing/2014/main" id="{A002D570-4FE4-974E-97C2-EEABE40C6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4F24B9B-641C-402A-824B-5913DFBF59C7}" type="slidenum">
              <a:rPr lang="en-US" altLang="en-US" sz="1600">
                <a:ea typeface="굴림" panose="020B0600000101010101" pitchFamily="34" charset="-127"/>
              </a:rPr>
              <a:pPr eaLnBrk="1" hangingPunct="1">
                <a:spcBef>
                  <a:spcPct val="0"/>
                </a:spcBef>
                <a:buFontTx/>
                <a:buNone/>
              </a:pPr>
              <a:t>6</a:t>
            </a:fld>
            <a:endParaRPr lang="en-US" altLang="en-US" sz="1600">
              <a:ea typeface="굴림" panose="020B0600000101010101" pitchFamily="34" charset="-127"/>
            </a:endParaRPr>
          </a:p>
        </p:txBody>
      </p:sp>
      <p:sp>
        <p:nvSpPr>
          <p:cNvPr id="8195" name="Title 1">
            <a:extLst>
              <a:ext uri="{FF2B5EF4-FFF2-40B4-BE49-F238E27FC236}">
                <a16:creationId xmlns:a16="http://schemas.microsoft.com/office/drawing/2014/main" id="{2678E053-311D-88CB-8DAC-406010232C41}"/>
              </a:ext>
            </a:extLst>
          </p:cNvPr>
          <p:cNvSpPr>
            <a:spLocks noGrp="1"/>
          </p:cNvSpPr>
          <p:nvPr>
            <p:ph type="title" idx="4294967295"/>
          </p:nvPr>
        </p:nvSpPr>
        <p:spPr/>
        <p:txBody>
          <a:bodyPr/>
          <a:lstStyle/>
          <a:p>
            <a:r>
              <a:rPr lang="en-US" altLang="en-US"/>
              <a:t>Filter Design</a:t>
            </a:r>
          </a:p>
        </p:txBody>
      </p:sp>
      <p:sp>
        <p:nvSpPr>
          <p:cNvPr id="8196" name="Content Placeholder 2">
            <a:extLst>
              <a:ext uri="{FF2B5EF4-FFF2-40B4-BE49-F238E27FC236}">
                <a16:creationId xmlns:a16="http://schemas.microsoft.com/office/drawing/2014/main" id="{99B2068E-B477-7EB5-3D53-40BC54629ED7}"/>
              </a:ext>
            </a:extLst>
          </p:cNvPr>
          <p:cNvSpPr>
            <a:spLocks noGrp="1"/>
          </p:cNvSpPr>
          <p:nvPr>
            <p:ph idx="4294967295"/>
          </p:nvPr>
        </p:nvSpPr>
        <p:spPr>
          <a:xfrm>
            <a:off x="685800" y="838200"/>
            <a:ext cx="7772400" cy="5257800"/>
          </a:xfrm>
        </p:spPr>
        <p:txBody>
          <a:bodyPr/>
          <a:lstStyle/>
          <a:p>
            <a:r>
              <a:rPr lang="en-US" altLang="en-US"/>
              <a:t>Steps in design:</a:t>
            </a:r>
          </a:p>
          <a:p>
            <a:pPr>
              <a:buFontTx/>
              <a:buNone/>
            </a:pPr>
            <a:r>
              <a:rPr lang="en-US" altLang="en-US"/>
              <a:t>     1. </a:t>
            </a:r>
            <a:r>
              <a:rPr lang="en-US" altLang="en-US" i="1"/>
              <a:t>Approximation</a:t>
            </a:r>
            <a:r>
              <a:rPr lang="en-US" altLang="en-US"/>
              <a:t> – translates the specifications into                   </a:t>
            </a:r>
          </a:p>
          <a:p>
            <a:pPr>
              <a:buFontTx/>
              <a:buNone/>
            </a:pPr>
            <a:r>
              <a:rPr lang="en-US" altLang="en-US"/>
              <a:t>         a realizable rational function of </a:t>
            </a:r>
            <a:r>
              <a:rPr lang="en-US" altLang="en-US" i="1"/>
              <a:t>s</a:t>
            </a:r>
            <a:r>
              <a:rPr lang="en-US" altLang="en-US"/>
              <a:t> (for CT filters) or    </a:t>
            </a:r>
          </a:p>
          <a:p>
            <a:pPr>
              <a:buFontTx/>
              <a:buNone/>
            </a:pPr>
            <a:r>
              <a:rPr lang="en-US" altLang="en-US"/>
              <a:t>         </a:t>
            </a:r>
            <a:r>
              <a:rPr lang="en-US" altLang="en-US" i="1"/>
              <a:t>z</a:t>
            </a:r>
            <a:r>
              <a:rPr lang="en-US" altLang="en-US"/>
              <a:t> (for DT filters). May use MATLAB, etc. to obtain    </a:t>
            </a:r>
          </a:p>
          <a:p>
            <a:pPr>
              <a:buFontTx/>
              <a:buNone/>
            </a:pPr>
            <a:r>
              <a:rPr lang="en-US" altLang="en-US"/>
              <a:t>         Chebyshev, Bessel, etc. response.</a:t>
            </a:r>
          </a:p>
          <a:p>
            <a:pPr>
              <a:buFontTx/>
              <a:buNone/>
            </a:pPr>
            <a:r>
              <a:rPr lang="en-US" altLang="en-US"/>
              <a:t>     2. </a:t>
            </a:r>
            <a:r>
              <a:rPr lang="en-US" altLang="en-US" i="1"/>
              <a:t>System-level (high-level) implementation </a:t>
            </a:r>
            <a:r>
              <a:rPr lang="en-US" altLang="en-US"/>
              <a:t>– may   </a:t>
            </a:r>
          </a:p>
          <a:p>
            <a:pPr>
              <a:buFontTx/>
              <a:buNone/>
            </a:pPr>
            <a:r>
              <a:rPr lang="en-US" altLang="en-US"/>
              <a:t>         use Simulink, etc. Architectural and circuit design  </a:t>
            </a:r>
          </a:p>
          <a:p>
            <a:pPr>
              <a:buFontTx/>
              <a:buNone/>
            </a:pPr>
            <a:r>
              <a:rPr lang="en-US" altLang="en-US"/>
              <a:t>         should include scaling for impedance level  and  </a:t>
            </a:r>
          </a:p>
          <a:p>
            <a:pPr>
              <a:buFontTx/>
              <a:buNone/>
            </a:pPr>
            <a:r>
              <a:rPr lang="en-US" altLang="en-US"/>
              <a:t>         signal swing.</a:t>
            </a:r>
          </a:p>
          <a:p>
            <a:pPr>
              <a:buFontTx/>
              <a:buNone/>
            </a:pPr>
            <a:r>
              <a:rPr lang="en-US" altLang="en-US"/>
              <a:t>     3</a:t>
            </a:r>
            <a:r>
              <a:rPr lang="en-US" altLang="en-US" i="1"/>
              <a:t>. Transistor-level implementation </a:t>
            </a:r>
            <a:r>
              <a:rPr lang="en-US" altLang="en-US"/>
              <a:t>– may use CAD   </a:t>
            </a:r>
          </a:p>
          <a:p>
            <a:pPr>
              <a:buFontTx/>
              <a:buNone/>
            </a:pPr>
            <a:r>
              <a:rPr lang="en-US" altLang="en-US"/>
              <a:t>         tools  (SPICE, Spectre, etc).</a:t>
            </a:r>
          </a:p>
          <a:p>
            <a:pPr>
              <a:buFontTx/>
              <a:buNone/>
            </a:pPr>
            <a:r>
              <a:rPr lang="en-US" altLang="en-US"/>
              <a:t>     These lectures will focus on Step. 2 for CMOS filters.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11">
            <a:extLst>
              <a:ext uri="{FF2B5EF4-FFF2-40B4-BE49-F238E27FC236}">
                <a16:creationId xmlns:a16="http://schemas.microsoft.com/office/drawing/2014/main" id="{2A7FD206-97C9-0930-3D7F-66207963312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1488461-D479-4357-8415-831A97613CDC}" type="slidenum">
              <a:rPr lang="en-US" altLang="en-US" sz="1600">
                <a:ea typeface="굴림" panose="020B0600000101010101" pitchFamily="34" charset="-127"/>
              </a:rPr>
              <a:pPr eaLnBrk="1" hangingPunct="1">
                <a:spcBef>
                  <a:spcPct val="0"/>
                </a:spcBef>
                <a:buFontTx/>
                <a:buNone/>
              </a:pPr>
              <a:t>60</a:t>
            </a:fld>
            <a:endParaRPr lang="en-US" altLang="en-US" sz="1600">
              <a:ea typeface="굴림" panose="020B0600000101010101" pitchFamily="34" charset="-127"/>
            </a:endParaRPr>
          </a:p>
        </p:txBody>
      </p:sp>
      <p:sp>
        <p:nvSpPr>
          <p:cNvPr id="63491" name="Title 1">
            <a:extLst>
              <a:ext uri="{FF2B5EF4-FFF2-40B4-BE49-F238E27FC236}">
                <a16:creationId xmlns:a16="http://schemas.microsoft.com/office/drawing/2014/main" id="{5626D996-6D6E-5693-6BD3-986639ABEB93}"/>
              </a:ext>
            </a:extLst>
          </p:cNvPr>
          <p:cNvSpPr>
            <a:spLocks noGrp="1"/>
          </p:cNvSpPr>
          <p:nvPr>
            <p:ph type="title" idx="4294967295"/>
          </p:nvPr>
        </p:nvSpPr>
        <p:spPr/>
        <p:txBody>
          <a:bodyPr/>
          <a:lstStyle/>
          <a:p>
            <a:r>
              <a:rPr lang="en-US" altLang="zh-CN">
                <a:ea typeface="宋体" panose="02010600030101010101" pitchFamily="2" charset="-122"/>
              </a:rPr>
              <a:t>Gm-C-Opamp Integrator</a:t>
            </a:r>
            <a:endParaRPr lang="zh-CN" altLang="en-US">
              <a:ea typeface="宋体" panose="02010600030101010101" pitchFamily="2" charset="-122"/>
            </a:endParaRPr>
          </a:p>
        </p:txBody>
      </p:sp>
      <p:sp>
        <p:nvSpPr>
          <p:cNvPr id="63492" name="Content Placeholder 2">
            <a:extLst>
              <a:ext uri="{FF2B5EF4-FFF2-40B4-BE49-F238E27FC236}">
                <a16:creationId xmlns:a16="http://schemas.microsoft.com/office/drawing/2014/main" id="{ED56DD22-6D22-3FF2-9702-3DCB834AA556}"/>
              </a:ext>
            </a:extLst>
          </p:cNvPr>
          <p:cNvSpPr>
            <a:spLocks noGrp="1"/>
          </p:cNvSpPr>
          <p:nvPr>
            <p:ph idx="4294967295"/>
          </p:nvPr>
        </p:nvSpPr>
        <p:spPr>
          <a:xfrm>
            <a:off x="381000" y="838200"/>
            <a:ext cx="8382000" cy="5334000"/>
          </a:xfrm>
        </p:spPr>
        <p:txBody>
          <a:bodyPr/>
          <a:lstStyle/>
          <a:p>
            <a:pPr>
              <a:buFontTx/>
              <a:buNone/>
            </a:pPr>
            <a:r>
              <a:rPr lang="en-US" altLang="zh-CN" b="1">
                <a:ea typeface="宋体" panose="02010600030101010101" pitchFamily="2" charset="-122"/>
              </a:rPr>
              <a:t>Advantages</a:t>
            </a:r>
          </a:p>
          <a:p>
            <a:pPr algn="just"/>
            <a:r>
              <a:rPr lang="en-US" altLang="zh-CN">
                <a:ea typeface="宋体" panose="02010600030101010101" pitchFamily="2" charset="-122"/>
              </a:rPr>
              <a:t>Effect of parasitics reduced by opamp gain —more accurate time constant and better linearity.</a:t>
            </a:r>
          </a:p>
          <a:p>
            <a:pPr algn="just"/>
            <a:r>
              <a:rPr lang="en-US" altLang="zh-CN">
                <a:ea typeface="宋体" panose="02010600030101010101" pitchFamily="2" charset="-122"/>
              </a:rPr>
              <a:t>Less sensitive to noise pick-up, since transconductor output is low impedance (due to opamp feedback).</a:t>
            </a:r>
          </a:p>
          <a:p>
            <a:pPr algn="just"/>
            <a:r>
              <a:rPr lang="en-US" altLang="zh-CN" i="1">
                <a:ea typeface="宋体" panose="02010600030101010101" pitchFamily="2" charset="-122"/>
              </a:rPr>
              <a:t>Gm</a:t>
            </a:r>
            <a:r>
              <a:rPr lang="en-US" altLang="zh-CN">
                <a:ea typeface="宋体" panose="02010600030101010101" pitchFamily="2" charset="-122"/>
              </a:rPr>
              <a:t> cell drives virtual ground — output impedance of </a:t>
            </a:r>
            <a:r>
              <a:rPr lang="en-US" altLang="zh-CN" i="1">
                <a:ea typeface="宋体" panose="02010600030101010101" pitchFamily="2" charset="-122"/>
              </a:rPr>
              <a:t>Gm</a:t>
            </a:r>
            <a:r>
              <a:rPr lang="en-US" altLang="zh-CN">
                <a:ea typeface="宋体" panose="02010600030101010101" pitchFamily="2" charset="-122"/>
              </a:rPr>
              <a:t> cell can be lower, and smaller voltage swing is needed.</a:t>
            </a:r>
          </a:p>
          <a:p>
            <a:pPr>
              <a:buFontTx/>
              <a:buNone/>
            </a:pPr>
            <a:r>
              <a:rPr lang="en-US" altLang="zh-CN" b="1">
                <a:ea typeface="宋体" panose="02010600030101010101" pitchFamily="2" charset="-122"/>
              </a:rPr>
              <a:t>Disadvantages</a:t>
            </a:r>
          </a:p>
          <a:p>
            <a:r>
              <a:rPr lang="en-US" altLang="zh-CN">
                <a:ea typeface="宋体" panose="02010600030101010101" pitchFamily="2" charset="-122"/>
              </a:rPr>
              <a:t>Lower operating speed because it now relies on</a:t>
            </a:r>
          </a:p>
          <a:p>
            <a:pPr>
              <a:buFontTx/>
              <a:buNone/>
            </a:pPr>
            <a:r>
              <a:rPr lang="en-US" altLang="zh-CN">
                <a:ea typeface="宋体" panose="02010600030101010101" pitchFamily="2" charset="-122"/>
              </a:rPr>
              <a:t>    feedback;</a:t>
            </a:r>
          </a:p>
          <a:p>
            <a:r>
              <a:rPr lang="en-US" altLang="zh-CN">
                <a:ea typeface="宋体" panose="02010600030101010101" pitchFamily="2" charset="-122"/>
              </a:rPr>
              <a:t>Larger power dissipation;</a:t>
            </a:r>
          </a:p>
          <a:p>
            <a:r>
              <a:rPr lang="en-US" altLang="zh-CN">
                <a:ea typeface="宋体" panose="02010600030101010101" pitchFamily="2" charset="-122"/>
              </a:rPr>
              <a:t>Larger silicon area.</a:t>
            </a:r>
          </a:p>
          <a:p>
            <a:endParaRPr lang="zh-CN" altLang="en-US">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11">
            <a:extLst>
              <a:ext uri="{FF2B5EF4-FFF2-40B4-BE49-F238E27FC236}">
                <a16:creationId xmlns:a16="http://schemas.microsoft.com/office/drawing/2014/main" id="{BFEAB5B0-DD16-BEEF-BE5C-0FB53FDAC22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C77A964-945A-49A8-A0AF-BC07E80524F4}" type="slidenum">
              <a:rPr lang="en-US" altLang="en-US" sz="1600">
                <a:ea typeface="굴림" panose="020B0600000101010101" pitchFamily="34" charset="-127"/>
              </a:rPr>
              <a:pPr eaLnBrk="1" hangingPunct="1">
                <a:spcBef>
                  <a:spcPct val="0"/>
                </a:spcBef>
                <a:buFontTx/>
                <a:buNone/>
              </a:pPr>
              <a:t>61</a:t>
            </a:fld>
            <a:endParaRPr lang="en-US" altLang="en-US" sz="1600">
              <a:ea typeface="굴림" panose="020B0600000101010101" pitchFamily="34" charset="-127"/>
            </a:endParaRPr>
          </a:p>
        </p:txBody>
      </p:sp>
      <p:sp>
        <p:nvSpPr>
          <p:cNvPr id="64515" name="Title 1">
            <a:extLst>
              <a:ext uri="{FF2B5EF4-FFF2-40B4-BE49-F238E27FC236}">
                <a16:creationId xmlns:a16="http://schemas.microsoft.com/office/drawing/2014/main" id="{E857CBA3-6708-2C70-EAB6-A34C8DDAF26A}"/>
              </a:ext>
            </a:extLst>
          </p:cNvPr>
          <p:cNvSpPr>
            <a:spLocks noGrp="1"/>
          </p:cNvSpPr>
          <p:nvPr>
            <p:ph type="title" idx="4294967295"/>
          </p:nvPr>
        </p:nvSpPr>
        <p:spPr/>
        <p:txBody>
          <a:bodyPr/>
          <a:lstStyle/>
          <a:p>
            <a:r>
              <a:rPr lang="en-US" altLang="zh-CN">
                <a:ea typeface="宋体" panose="02010600030101010101" pitchFamily="2" charset="-122"/>
              </a:rPr>
              <a:t>A Simple Gm-C Opamp Integrator</a:t>
            </a:r>
            <a:endParaRPr lang="zh-CN" altLang="en-US">
              <a:ea typeface="宋体" panose="02010600030101010101" pitchFamily="2" charset="-122"/>
            </a:endParaRPr>
          </a:p>
        </p:txBody>
      </p:sp>
      <p:sp>
        <p:nvSpPr>
          <p:cNvPr id="64516" name="Content Placeholder 2">
            <a:extLst>
              <a:ext uri="{FF2B5EF4-FFF2-40B4-BE49-F238E27FC236}">
                <a16:creationId xmlns:a16="http://schemas.microsoft.com/office/drawing/2014/main" id="{AC5F9720-2174-1F51-D1DA-86E7590CF52D}"/>
              </a:ext>
            </a:extLst>
          </p:cNvPr>
          <p:cNvSpPr>
            <a:spLocks noGrp="1"/>
          </p:cNvSpPr>
          <p:nvPr>
            <p:ph idx="4294967295"/>
          </p:nvPr>
        </p:nvSpPr>
        <p:spPr>
          <a:xfrm>
            <a:off x="381000" y="4648200"/>
            <a:ext cx="8382000" cy="1524000"/>
          </a:xfrm>
        </p:spPr>
        <p:txBody>
          <a:bodyPr/>
          <a:lstStyle/>
          <a:p>
            <a:pPr>
              <a:buFontTx/>
              <a:buNone/>
            </a:pPr>
            <a:endParaRPr lang="en-US" altLang="zh-CN">
              <a:ea typeface="宋体" panose="02010600030101010101" pitchFamily="2" charset="-122"/>
            </a:endParaRPr>
          </a:p>
          <a:p>
            <a:r>
              <a:rPr lang="en-US" altLang="zh-CN">
                <a:ea typeface="宋体" panose="02010600030101010101" pitchFamily="2" charset="-122"/>
              </a:rPr>
              <a:t>Opamp has a low input impedance,               d, due to common-gate input impedance and feedback.</a:t>
            </a:r>
          </a:p>
          <a:p>
            <a:pPr>
              <a:buFontTx/>
              <a:buNone/>
            </a:pPr>
            <a:endParaRPr lang="zh-CN" altLang="en-US">
              <a:ea typeface="宋体" panose="02010600030101010101" pitchFamily="2" charset="-122"/>
            </a:endParaRPr>
          </a:p>
        </p:txBody>
      </p:sp>
      <p:pic>
        <p:nvPicPr>
          <p:cNvPr id="64517" name="Picture 3">
            <a:extLst>
              <a:ext uri="{FF2B5EF4-FFF2-40B4-BE49-F238E27FC236}">
                <a16:creationId xmlns:a16="http://schemas.microsoft.com/office/drawing/2014/main" id="{F3CAD83C-11B9-6690-72FF-17EF18406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676400"/>
            <a:ext cx="59912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a:extLst>
              <a:ext uri="{FF2B5EF4-FFF2-40B4-BE49-F238E27FC236}">
                <a16:creationId xmlns:a16="http://schemas.microsoft.com/office/drawing/2014/main" id="{C5CE10A4-61D4-0E1A-BE0A-D2AD553F5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81600"/>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7">
            <a:extLst>
              <a:ext uri="{FF2B5EF4-FFF2-40B4-BE49-F238E27FC236}">
                <a16:creationId xmlns:a16="http://schemas.microsoft.com/office/drawing/2014/main" id="{BA6456CF-E79B-CFC6-A74B-CE1869B40433}"/>
              </a:ext>
            </a:extLst>
          </p:cNvPr>
          <p:cNvSpPr txBox="1">
            <a:spLocks noChangeArrowheads="1"/>
          </p:cNvSpPr>
          <p:nvPr/>
        </p:nvSpPr>
        <p:spPr bwMode="auto">
          <a:xfrm>
            <a:off x="381000" y="8382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i="0">
                <a:ea typeface="굴림" panose="020B0600000101010101" pitchFamily="34" charset="-127"/>
              </a:rPr>
              <a:t> </a:t>
            </a:r>
          </a:p>
          <a:p>
            <a:pPr eaLnBrk="1" hangingPunct="1">
              <a:spcBef>
                <a:spcPct val="0"/>
              </a:spcBef>
            </a:pPr>
            <a:r>
              <a:rPr lang="en-US" altLang="en-US" i="0">
                <a:ea typeface="굴림" panose="020B0600000101010101" pitchFamily="34" charset="-127"/>
              </a:rPr>
              <a:t>Pseudo-differential operation. Simple opamp: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11">
            <a:extLst>
              <a:ext uri="{FF2B5EF4-FFF2-40B4-BE49-F238E27FC236}">
                <a16:creationId xmlns:a16="http://schemas.microsoft.com/office/drawing/2014/main" id="{D385B488-4FF6-C0C2-07A1-5DAAA388ADD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7DE0AB8-7F43-42B0-AA62-121F584261CE}" type="slidenum">
              <a:rPr lang="en-US" altLang="en-US" sz="1600">
                <a:ea typeface="굴림" panose="020B0600000101010101" pitchFamily="34" charset="-127"/>
              </a:rPr>
              <a:pPr eaLnBrk="1" hangingPunct="1">
                <a:spcBef>
                  <a:spcPct val="0"/>
                </a:spcBef>
                <a:buFontTx/>
                <a:buNone/>
              </a:pPr>
              <a:t>62</a:t>
            </a:fld>
            <a:endParaRPr lang="en-US" altLang="en-US" sz="1600">
              <a:ea typeface="굴림" panose="020B0600000101010101" pitchFamily="34" charset="-127"/>
            </a:endParaRPr>
          </a:p>
        </p:txBody>
      </p:sp>
      <p:sp>
        <p:nvSpPr>
          <p:cNvPr id="65539" name="Title 1">
            <a:extLst>
              <a:ext uri="{FF2B5EF4-FFF2-40B4-BE49-F238E27FC236}">
                <a16:creationId xmlns:a16="http://schemas.microsoft.com/office/drawing/2014/main" id="{0D47909D-B918-EF6B-F0E0-09770066B351}"/>
              </a:ext>
            </a:extLst>
          </p:cNvPr>
          <p:cNvSpPr>
            <a:spLocks noGrp="1"/>
          </p:cNvSpPr>
          <p:nvPr>
            <p:ph type="title" idx="4294967295"/>
          </p:nvPr>
        </p:nvSpPr>
        <p:spPr/>
        <p:txBody>
          <a:bodyPr/>
          <a:lstStyle/>
          <a:p>
            <a:r>
              <a:rPr lang="en-US" altLang="zh-CN">
                <a:ea typeface="宋体" panose="02010600030101010101" pitchFamily="2" charset="-122"/>
              </a:rPr>
              <a:t>First-Order  Gm-C Filter</a:t>
            </a:r>
            <a:endParaRPr lang="zh-CN" altLang="en-US">
              <a:ea typeface="宋体" panose="02010600030101010101" pitchFamily="2" charset="-122"/>
            </a:endParaRPr>
          </a:p>
        </p:txBody>
      </p:sp>
      <p:sp>
        <p:nvSpPr>
          <p:cNvPr id="65540" name="Content Placeholder 2">
            <a:extLst>
              <a:ext uri="{FF2B5EF4-FFF2-40B4-BE49-F238E27FC236}">
                <a16:creationId xmlns:a16="http://schemas.microsoft.com/office/drawing/2014/main" id="{6D6C8994-18C3-8B96-8C5D-885B650B19FF}"/>
              </a:ext>
            </a:extLst>
          </p:cNvPr>
          <p:cNvSpPr>
            <a:spLocks noGrp="1"/>
          </p:cNvSpPr>
          <p:nvPr>
            <p:ph idx="4294967295"/>
          </p:nvPr>
        </p:nvSpPr>
        <p:spPr>
          <a:xfrm>
            <a:off x="381000" y="2895600"/>
            <a:ext cx="8382000" cy="3276600"/>
          </a:xfrm>
        </p:spPr>
        <p:txBody>
          <a:bodyPr/>
          <a:lstStyle/>
          <a:p>
            <a:r>
              <a:rPr lang="en-US" altLang="zh-CN">
                <a:ea typeface="宋体" panose="02010600030101010101" pitchFamily="2" charset="-122"/>
              </a:rPr>
              <a:t>General first-order transfer-function</a:t>
            </a: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pPr>
              <a:buFontTx/>
              <a:buNone/>
            </a:pPr>
            <a:endParaRPr lang="en-US" altLang="zh-CN">
              <a:ea typeface="宋体" panose="02010600030101010101" pitchFamily="2" charset="-122"/>
            </a:endParaRPr>
          </a:p>
          <a:p>
            <a:r>
              <a:rPr lang="en-US" altLang="zh-CN">
                <a:ea typeface="宋体" panose="02010600030101010101" pitchFamily="2" charset="-122"/>
              </a:rPr>
              <a:t>Built with a single integrator and two feed-in branches.</a:t>
            </a:r>
          </a:p>
          <a:p>
            <a:r>
              <a:rPr lang="en-US" altLang="zh-CN">
                <a:ea typeface="宋体" panose="02010600030101010101" pitchFamily="2" charset="-122"/>
              </a:rPr>
              <a:t>Branch </a:t>
            </a:r>
            <a:r>
              <a:rPr lang="el-GR" altLang="zh-CN">
                <a:ea typeface="宋体" panose="02010600030101010101" pitchFamily="2" charset="-122"/>
              </a:rPr>
              <a:t>ω</a:t>
            </a:r>
            <a:r>
              <a:rPr lang="el-GR" altLang="zh-CN" sz="1600">
                <a:ea typeface="宋体" panose="02010600030101010101" pitchFamily="2" charset="-122"/>
              </a:rPr>
              <a:t>0</a:t>
            </a:r>
            <a:r>
              <a:rPr lang="en-US" altLang="zh-CN">
                <a:ea typeface="宋体" panose="02010600030101010101" pitchFamily="2" charset="-122"/>
              </a:rPr>
              <a:t> sets the pole frequency.</a:t>
            </a:r>
          </a:p>
          <a:p>
            <a:endParaRPr lang="zh-CN" altLang="en-US">
              <a:ea typeface="宋体" panose="02010600030101010101" pitchFamily="2" charset="-122"/>
            </a:endParaRPr>
          </a:p>
        </p:txBody>
      </p:sp>
      <p:pic>
        <p:nvPicPr>
          <p:cNvPr id="65541" name="Picture 3">
            <a:extLst>
              <a:ext uri="{FF2B5EF4-FFF2-40B4-BE49-F238E27FC236}">
                <a16:creationId xmlns:a16="http://schemas.microsoft.com/office/drawing/2014/main" id="{51F87BEB-BE9B-096F-20DF-427177507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448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a:extLst>
              <a:ext uri="{FF2B5EF4-FFF2-40B4-BE49-F238E27FC236}">
                <a16:creationId xmlns:a16="http://schemas.microsoft.com/office/drawing/2014/main" id="{92CAFBCF-37B2-D94E-8F42-A6B72CC4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67125"/>
            <a:ext cx="20669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11">
            <a:extLst>
              <a:ext uri="{FF2B5EF4-FFF2-40B4-BE49-F238E27FC236}">
                <a16:creationId xmlns:a16="http://schemas.microsoft.com/office/drawing/2014/main" id="{6F482906-596B-BFEF-7A61-EC749D62683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25C326D-8206-4F73-921D-C6D73813E8C2}" type="slidenum">
              <a:rPr lang="en-US" altLang="en-US" sz="1600">
                <a:ea typeface="굴림" panose="020B0600000101010101" pitchFamily="34" charset="-127"/>
              </a:rPr>
              <a:pPr eaLnBrk="1" hangingPunct="1">
                <a:spcBef>
                  <a:spcPct val="0"/>
                </a:spcBef>
                <a:buFontTx/>
                <a:buNone/>
              </a:pPr>
              <a:t>63</a:t>
            </a:fld>
            <a:endParaRPr lang="en-US" altLang="en-US" sz="1600">
              <a:ea typeface="굴림" panose="020B0600000101010101" pitchFamily="34" charset="-127"/>
            </a:endParaRPr>
          </a:p>
        </p:txBody>
      </p:sp>
      <p:sp>
        <p:nvSpPr>
          <p:cNvPr id="66563" name="Title 1">
            <a:extLst>
              <a:ext uri="{FF2B5EF4-FFF2-40B4-BE49-F238E27FC236}">
                <a16:creationId xmlns:a16="http://schemas.microsoft.com/office/drawing/2014/main" id="{8E3ACBB7-978C-69E0-A3D1-BA6F45FC5C64}"/>
              </a:ext>
            </a:extLst>
          </p:cNvPr>
          <p:cNvSpPr>
            <a:spLocks noGrp="1"/>
          </p:cNvSpPr>
          <p:nvPr>
            <p:ph type="title" idx="4294967295"/>
          </p:nvPr>
        </p:nvSpPr>
        <p:spPr/>
        <p:txBody>
          <a:bodyPr/>
          <a:lstStyle/>
          <a:p>
            <a:r>
              <a:rPr lang="en-US" altLang="zh-CN">
                <a:ea typeface="宋体" panose="02010600030101010101" pitchFamily="2" charset="-122"/>
              </a:rPr>
              <a:t>First-Order Filter</a:t>
            </a:r>
            <a:endParaRPr lang="zh-CN" altLang="en-US">
              <a:ea typeface="宋体" panose="02010600030101010101" pitchFamily="2" charset="-122"/>
            </a:endParaRPr>
          </a:p>
        </p:txBody>
      </p:sp>
      <p:pic>
        <p:nvPicPr>
          <p:cNvPr id="66564" name="Picture 3">
            <a:extLst>
              <a:ext uri="{FF2B5EF4-FFF2-40B4-BE49-F238E27FC236}">
                <a16:creationId xmlns:a16="http://schemas.microsoft.com/office/drawing/2014/main" id="{5487E57A-861C-9C66-5D10-3CDB23573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0864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Content Placeholder 2">
            <a:extLst>
              <a:ext uri="{FF2B5EF4-FFF2-40B4-BE49-F238E27FC236}">
                <a16:creationId xmlns:a16="http://schemas.microsoft.com/office/drawing/2014/main" id="{50207138-4A04-8758-F707-D3B597F47AA3}"/>
              </a:ext>
            </a:extLst>
          </p:cNvPr>
          <p:cNvSpPr>
            <a:spLocks noGrp="1"/>
          </p:cNvSpPr>
          <p:nvPr>
            <p:ph idx="4294967295"/>
          </p:nvPr>
        </p:nvSpPr>
        <p:spPr>
          <a:xfrm>
            <a:off x="381000" y="3200400"/>
            <a:ext cx="8305800" cy="914400"/>
          </a:xfrm>
        </p:spPr>
        <p:txBody>
          <a:bodyPr/>
          <a:lstStyle/>
          <a:p>
            <a:pPr>
              <a:buFontTx/>
              <a:buNone/>
            </a:pPr>
            <a:r>
              <a:rPr lang="en-US" altLang="zh-CN">
                <a:ea typeface="宋体" panose="02010600030101010101" pitchFamily="2" charset="-122"/>
              </a:rPr>
              <a:t>    At infinite frequency, the voltage gain is Cx/CA. Four parameters, three constraints: impedance scaling possible.  The transfer function is given by</a:t>
            </a:r>
          </a:p>
          <a:p>
            <a:pPr>
              <a:buFontTx/>
              <a:buNone/>
            </a:pPr>
            <a:endParaRPr lang="zh-CN" altLang="en-US">
              <a:ea typeface="宋体" panose="02010600030101010101" pitchFamily="2" charset="-122"/>
            </a:endParaRPr>
          </a:p>
        </p:txBody>
      </p:sp>
      <p:pic>
        <p:nvPicPr>
          <p:cNvPr id="66566" name="Picture 4">
            <a:extLst>
              <a:ext uri="{FF2B5EF4-FFF2-40B4-BE49-F238E27FC236}">
                <a16:creationId xmlns:a16="http://schemas.microsoft.com/office/drawing/2014/main" id="{581AE3F7-598D-A2BE-5A1E-39FF41F40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43400"/>
            <a:ext cx="6257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11">
            <a:extLst>
              <a:ext uri="{FF2B5EF4-FFF2-40B4-BE49-F238E27FC236}">
                <a16:creationId xmlns:a16="http://schemas.microsoft.com/office/drawing/2014/main" id="{03A14931-A65C-8B86-0DF1-89C278482EA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A7EF6BA-018A-438A-AFEC-34CDB9CEB42D}" type="slidenum">
              <a:rPr lang="en-US" altLang="en-US" sz="1600">
                <a:ea typeface="굴림" panose="020B0600000101010101" pitchFamily="34" charset="-127"/>
              </a:rPr>
              <a:pPr eaLnBrk="1" hangingPunct="1">
                <a:spcBef>
                  <a:spcPct val="0"/>
                </a:spcBef>
                <a:buFontTx/>
                <a:buNone/>
              </a:pPr>
              <a:t>64</a:t>
            </a:fld>
            <a:endParaRPr lang="en-US" altLang="en-US" sz="1600">
              <a:ea typeface="굴림" panose="020B0600000101010101" pitchFamily="34" charset="-127"/>
            </a:endParaRPr>
          </a:p>
        </p:txBody>
      </p:sp>
      <p:sp>
        <p:nvSpPr>
          <p:cNvPr id="67587" name="Title 1">
            <a:extLst>
              <a:ext uri="{FF2B5EF4-FFF2-40B4-BE49-F238E27FC236}">
                <a16:creationId xmlns:a16="http://schemas.microsoft.com/office/drawing/2014/main" id="{3DDF6B09-0ECD-F071-D655-7226527E3953}"/>
              </a:ext>
            </a:extLst>
          </p:cNvPr>
          <p:cNvSpPr>
            <a:spLocks noGrp="1"/>
          </p:cNvSpPr>
          <p:nvPr>
            <p:ph type="title" idx="4294967295"/>
          </p:nvPr>
        </p:nvSpPr>
        <p:spPr/>
        <p:txBody>
          <a:bodyPr/>
          <a:lstStyle/>
          <a:p>
            <a:r>
              <a:rPr lang="en-US" altLang="zh-CN">
                <a:ea typeface="宋体" panose="02010600030101010101" pitchFamily="2" charset="-122"/>
              </a:rPr>
              <a:t>Fully-Differential First-Order Filter</a:t>
            </a:r>
            <a:endParaRPr lang="zh-CN" altLang="en-US">
              <a:ea typeface="宋体" panose="02010600030101010101" pitchFamily="2" charset="-122"/>
            </a:endParaRPr>
          </a:p>
        </p:txBody>
      </p:sp>
      <p:sp>
        <p:nvSpPr>
          <p:cNvPr id="67588" name="Content Placeholder 2">
            <a:extLst>
              <a:ext uri="{FF2B5EF4-FFF2-40B4-BE49-F238E27FC236}">
                <a16:creationId xmlns:a16="http://schemas.microsoft.com/office/drawing/2014/main" id="{3369FA10-D251-A803-C5B3-08EEA967E224}"/>
              </a:ext>
            </a:extLst>
          </p:cNvPr>
          <p:cNvSpPr>
            <a:spLocks noGrp="1"/>
          </p:cNvSpPr>
          <p:nvPr>
            <p:ph idx="4294967295"/>
          </p:nvPr>
        </p:nvSpPr>
        <p:spPr>
          <a:xfrm>
            <a:off x="381000" y="4114800"/>
            <a:ext cx="8382000" cy="2057400"/>
          </a:xfrm>
        </p:spPr>
        <p:txBody>
          <a:bodyPr/>
          <a:lstStyle/>
          <a:p>
            <a:r>
              <a:rPr lang="en-US" altLang="zh-CN">
                <a:ea typeface="宋体" panose="02010600030101010101" pitchFamily="2" charset="-122"/>
              </a:rPr>
              <a:t>Same equations as for the single-ended case, but the capacitor sizes are doubled.</a:t>
            </a:r>
          </a:p>
          <a:p>
            <a:r>
              <a:rPr lang="en-US" altLang="zh-CN">
                <a:ea typeface="宋体" panose="02010600030101010101" pitchFamily="2" charset="-122"/>
              </a:rPr>
              <a:t>3 coefficients, 4 parameters. May make </a:t>
            </a:r>
            <a:r>
              <a:rPr lang="en-US" altLang="zh-CN" i="1">
                <a:ea typeface="宋体" panose="02010600030101010101" pitchFamily="2" charset="-122"/>
              </a:rPr>
              <a:t>Gm1 = Gm2</a:t>
            </a:r>
            <a:r>
              <a:rPr lang="en-US" altLang="zh-CN">
                <a:ea typeface="宋体" panose="02010600030101010101" pitchFamily="2" charset="-122"/>
              </a:rPr>
              <a:t>.</a:t>
            </a:r>
          </a:p>
          <a:p>
            <a:r>
              <a:rPr lang="en-US" altLang="zh-CN">
                <a:ea typeface="宋体" panose="02010600030101010101" pitchFamily="2" charset="-122"/>
              </a:rPr>
              <a:t>Can also realize </a:t>
            </a:r>
            <a:r>
              <a:rPr lang="en-US" altLang="zh-CN" i="1">
                <a:ea typeface="宋体" panose="02010600030101010101" pitchFamily="2" charset="-122"/>
              </a:rPr>
              <a:t>K1 &lt; </a:t>
            </a:r>
            <a:r>
              <a:rPr lang="en-US" altLang="zh-CN">
                <a:ea typeface="宋体" panose="02010600030101010101" pitchFamily="2" charset="-122"/>
              </a:rPr>
              <a:t>0 by cross-coupling wires at </a:t>
            </a:r>
            <a:r>
              <a:rPr lang="en-US" altLang="zh-CN" i="1">
                <a:ea typeface="宋体" panose="02010600030101010101" pitchFamily="2" charset="-122"/>
              </a:rPr>
              <a:t>Cx</a:t>
            </a:r>
            <a:r>
              <a:rPr lang="en-US" altLang="zh-CN">
                <a:ea typeface="宋体" panose="02010600030101010101" pitchFamily="2" charset="-122"/>
              </a:rPr>
              <a:t>.</a:t>
            </a:r>
          </a:p>
          <a:p>
            <a:endParaRPr lang="zh-CN" altLang="en-US">
              <a:ea typeface="宋体" panose="02010600030101010101" pitchFamily="2" charset="-122"/>
            </a:endParaRPr>
          </a:p>
        </p:txBody>
      </p:sp>
      <p:pic>
        <p:nvPicPr>
          <p:cNvPr id="67589" name="Picture 2">
            <a:extLst>
              <a:ext uri="{FF2B5EF4-FFF2-40B4-BE49-F238E27FC236}">
                <a16:creationId xmlns:a16="http://schemas.microsoft.com/office/drawing/2014/main" id="{FA4376DB-2953-85D9-6019-B2408681E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296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11">
            <a:extLst>
              <a:ext uri="{FF2B5EF4-FFF2-40B4-BE49-F238E27FC236}">
                <a16:creationId xmlns:a16="http://schemas.microsoft.com/office/drawing/2014/main" id="{9A6101DE-85A5-8A66-DC82-C8DD8CCAF76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6371416-2265-412F-8CA8-83428676725D}" type="slidenum">
              <a:rPr lang="en-US" altLang="en-US" sz="1600">
                <a:ea typeface="굴림" panose="020B0600000101010101" pitchFamily="34" charset="-127"/>
              </a:rPr>
              <a:pPr eaLnBrk="1" hangingPunct="1">
                <a:spcBef>
                  <a:spcPct val="0"/>
                </a:spcBef>
                <a:buFontTx/>
                <a:buNone/>
              </a:pPr>
              <a:t>65</a:t>
            </a:fld>
            <a:endParaRPr lang="en-US" altLang="en-US" sz="1600">
              <a:ea typeface="굴림" panose="020B0600000101010101" pitchFamily="34" charset="-127"/>
            </a:endParaRPr>
          </a:p>
        </p:txBody>
      </p:sp>
      <p:sp>
        <p:nvSpPr>
          <p:cNvPr id="68611" name="Title 1">
            <a:extLst>
              <a:ext uri="{FF2B5EF4-FFF2-40B4-BE49-F238E27FC236}">
                <a16:creationId xmlns:a16="http://schemas.microsoft.com/office/drawing/2014/main" id="{92D1FA48-A335-A3D1-AA0E-E0BA8BB782CC}"/>
              </a:ext>
            </a:extLst>
          </p:cNvPr>
          <p:cNvSpPr>
            <a:spLocks noGrp="1"/>
          </p:cNvSpPr>
          <p:nvPr>
            <p:ph type="title" idx="4294967295"/>
          </p:nvPr>
        </p:nvSpPr>
        <p:spPr/>
        <p:txBody>
          <a:bodyPr/>
          <a:lstStyle/>
          <a:p>
            <a:r>
              <a:rPr lang="en-US" altLang="zh-CN">
                <a:ea typeface="宋体" panose="02010600030101010101" pitchFamily="2" charset="-122"/>
              </a:rPr>
              <a:t>Second-Order Filter</a:t>
            </a:r>
            <a:endParaRPr lang="zh-CN" altLang="en-US">
              <a:ea typeface="宋体" panose="02010600030101010101" pitchFamily="2" charset="-122"/>
            </a:endParaRPr>
          </a:p>
        </p:txBody>
      </p:sp>
      <p:pic>
        <p:nvPicPr>
          <p:cNvPr id="68612" name="Picture 2">
            <a:extLst>
              <a:ext uri="{FF2B5EF4-FFF2-40B4-BE49-F238E27FC236}">
                <a16:creationId xmlns:a16="http://schemas.microsoft.com/office/drawing/2014/main" id="{293B7AA1-83F9-0EA4-0C95-6BC73B778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55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4">
            <a:extLst>
              <a:ext uri="{FF2B5EF4-FFF2-40B4-BE49-F238E27FC236}">
                <a16:creationId xmlns:a16="http://schemas.microsoft.com/office/drawing/2014/main" id="{0EAD8C5E-865B-0B11-C904-D743577AF670}"/>
              </a:ext>
            </a:extLst>
          </p:cNvPr>
          <p:cNvSpPr txBox="1">
            <a:spLocks noChangeArrowheads="1"/>
          </p:cNvSpPr>
          <p:nvPr/>
        </p:nvSpPr>
        <p:spPr bwMode="auto">
          <a:xfrm>
            <a:off x="381000" y="1371600"/>
            <a:ext cx="3797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a:ea typeface="굴림" panose="020B0600000101010101" pitchFamily="34" charset="-127"/>
              </a:rPr>
              <a:t> </a:t>
            </a:r>
            <a:r>
              <a:rPr lang="en-US" altLang="en-US" i="0">
                <a:ea typeface="굴림" panose="020B0600000101010101" pitchFamily="34" charset="-127"/>
              </a:rPr>
              <a:t>Tow-Thomas biquad:</a:t>
            </a:r>
          </a:p>
          <a:p>
            <a:pPr eaLnBrk="1" hangingPunct="1">
              <a:spcBef>
                <a:spcPct val="0"/>
              </a:spcBef>
            </a:pPr>
            <a:endParaRPr lang="en-US" altLang="en-US" sz="2000">
              <a:ea typeface="굴림" panose="020B0600000101010101" pitchFamily="34" charset="-127"/>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11">
            <a:extLst>
              <a:ext uri="{FF2B5EF4-FFF2-40B4-BE49-F238E27FC236}">
                <a16:creationId xmlns:a16="http://schemas.microsoft.com/office/drawing/2014/main" id="{B89947AC-CCC7-3481-21A2-B60F202B551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BFF5D0A-B832-4CDB-B4D6-F1EC71ACE1AC}" type="slidenum">
              <a:rPr lang="en-US" altLang="en-US" sz="1600">
                <a:ea typeface="굴림" panose="020B0600000101010101" pitchFamily="34" charset="-127"/>
              </a:rPr>
              <a:pPr eaLnBrk="1" hangingPunct="1">
                <a:spcBef>
                  <a:spcPct val="0"/>
                </a:spcBef>
                <a:buFontTx/>
                <a:buNone/>
              </a:pPr>
              <a:t>66</a:t>
            </a:fld>
            <a:endParaRPr lang="en-US" altLang="en-US" sz="1600">
              <a:ea typeface="굴림" panose="020B0600000101010101" pitchFamily="34" charset="-127"/>
            </a:endParaRPr>
          </a:p>
        </p:txBody>
      </p:sp>
      <p:sp>
        <p:nvSpPr>
          <p:cNvPr id="69635" name="Title 1">
            <a:extLst>
              <a:ext uri="{FF2B5EF4-FFF2-40B4-BE49-F238E27FC236}">
                <a16:creationId xmlns:a16="http://schemas.microsoft.com/office/drawing/2014/main" id="{2D7DFDFF-F3A0-0A0C-5A41-F14F2823F790}"/>
              </a:ext>
            </a:extLst>
          </p:cNvPr>
          <p:cNvSpPr>
            <a:spLocks noGrp="1"/>
          </p:cNvSpPr>
          <p:nvPr>
            <p:ph type="title" idx="4294967295"/>
          </p:nvPr>
        </p:nvSpPr>
        <p:spPr/>
        <p:txBody>
          <a:bodyPr/>
          <a:lstStyle/>
          <a:p>
            <a:r>
              <a:rPr lang="en-US" altLang="zh-CN">
                <a:ea typeface="宋体" panose="02010600030101010101" pitchFamily="2" charset="-122"/>
              </a:rPr>
              <a:t>Second-Order Filter</a:t>
            </a:r>
            <a:endParaRPr lang="zh-CN" altLang="en-US">
              <a:ea typeface="宋体" panose="02010600030101010101" pitchFamily="2" charset="-122"/>
            </a:endParaRPr>
          </a:p>
        </p:txBody>
      </p:sp>
      <p:pic>
        <p:nvPicPr>
          <p:cNvPr id="69636" name="Picture 2">
            <a:extLst>
              <a:ext uri="{FF2B5EF4-FFF2-40B4-BE49-F238E27FC236}">
                <a16:creationId xmlns:a16="http://schemas.microsoft.com/office/drawing/2014/main" id="{B4FE5100-C825-D104-70C2-A2BC90B42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981200"/>
            <a:ext cx="6267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5">
            <a:extLst>
              <a:ext uri="{FF2B5EF4-FFF2-40B4-BE49-F238E27FC236}">
                <a16:creationId xmlns:a16="http://schemas.microsoft.com/office/drawing/2014/main" id="{9B3F6716-830E-68A3-13C1-66FA79040DBB}"/>
              </a:ext>
            </a:extLst>
          </p:cNvPr>
          <p:cNvSpPr txBox="1">
            <a:spLocks noChangeArrowheads="1"/>
          </p:cNvSpPr>
          <p:nvPr/>
        </p:nvSpPr>
        <p:spPr bwMode="auto">
          <a:xfrm>
            <a:off x="381000" y="685800"/>
            <a:ext cx="39814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i="0">
                <a:ea typeface="굴림" panose="020B0600000101010101" pitchFamily="34" charset="-127"/>
              </a:rPr>
              <a:t> </a:t>
            </a:r>
          </a:p>
          <a:p>
            <a:pPr eaLnBrk="1" hangingPunct="1">
              <a:spcBef>
                <a:spcPct val="0"/>
              </a:spcBef>
            </a:pPr>
            <a:r>
              <a:rPr lang="en-US" altLang="en-US" i="0">
                <a:ea typeface="굴림" panose="020B0600000101010101" pitchFamily="34" charset="-127"/>
              </a:rPr>
              <a:t>Fully differential realization: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11">
            <a:extLst>
              <a:ext uri="{FF2B5EF4-FFF2-40B4-BE49-F238E27FC236}">
                <a16:creationId xmlns:a16="http://schemas.microsoft.com/office/drawing/2014/main" id="{0FE1D4AA-A7A9-D27A-650E-0DD36E2DF0A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0E2FC78-222C-4D0D-BF56-CE78CC4E37A5}" type="slidenum">
              <a:rPr lang="en-US" altLang="en-US" sz="1600">
                <a:ea typeface="굴림" panose="020B0600000101010101" pitchFamily="34" charset="-127"/>
              </a:rPr>
              <a:pPr eaLnBrk="1" hangingPunct="1">
                <a:spcBef>
                  <a:spcPct val="0"/>
                </a:spcBef>
                <a:buFontTx/>
                <a:buNone/>
              </a:pPr>
              <a:t>67</a:t>
            </a:fld>
            <a:endParaRPr lang="en-US" altLang="en-US" sz="1600">
              <a:ea typeface="굴림" panose="020B0600000101010101" pitchFamily="34" charset="-127"/>
            </a:endParaRPr>
          </a:p>
        </p:txBody>
      </p:sp>
      <p:sp>
        <p:nvSpPr>
          <p:cNvPr id="70659" name="Title 1">
            <a:extLst>
              <a:ext uri="{FF2B5EF4-FFF2-40B4-BE49-F238E27FC236}">
                <a16:creationId xmlns:a16="http://schemas.microsoft.com/office/drawing/2014/main" id="{FFFE33CF-18AE-F873-F75E-B8061B153695}"/>
              </a:ext>
            </a:extLst>
          </p:cNvPr>
          <p:cNvSpPr>
            <a:spLocks noGrp="1"/>
          </p:cNvSpPr>
          <p:nvPr>
            <p:ph type="title" idx="4294967295"/>
          </p:nvPr>
        </p:nvSpPr>
        <p:spPr/>
        <p:txBody>
          <a:bodyPr/>
          <a:lstStyle/>
          <a:p>
            <a:r>
              <a:rPr lang="en-US" altLang="zh-CN">
                <a:ea typeface="宋体" panose="02010600030101010101" pitchFamily="2" charset="-122"/>
              </a:rPr>
              <a:t>Second-Order Filter</a:t>
            </a:r>
            <a:endParaRPr lang="zh-CN" altLang="en-US">
              <a:ea typeface="宋体" panose="02010600030101010101" pitchFamily="2" charset="-122"/>
            </a:endParaRPr>
          </a:p>
        </p:txBody>
      </p:sp>
      <p:sp>
        <p:nvSpPr>
          <p:cNvPr id="70660" name="Content Placeholder 2">
            <a:extLst>
              <a:ext uri="{FF2B5EF4-FFF2-40B4-BE49-F238E27FC236}">
                <a16:creationId xmlns:a16="http://schemas.microsoft.com/office/drawing/2014/main" id="{824F7C9F-CB7F-B62F-DD24-C173A4939D2D}"/>
              </a:ext>
            </a:extLst>
          </p:cNvPr>
          <p:cNvSpPr>
            <a:spLocks noGrp="1"/>
          </p:cNvSpPr>
          <p:nvPr>
            <p:ph idx="4294967295"/>
          </p:nvPr>
        </p:nvSpPr>
        <p:spPr>
          <a:xfrm>
            <a:off x="381000" y="3733800"/>
            <a:ext cx="8382000" cy="2438400"/>
          </a:xfrm>
        </p:spPr>
        <p:txBody>
          <a:bodyPr/>
          <a:lstStyle/>
          <a:p>
            <a:r>
              <a:rPr lang="en-US" altLang="zh-CN">
                <a:ea typeface="宋体" panose="02010600030101010101" pitchFamily="2" charset="-122"/>
              </a:rPr>
              <a:t>There is a restriction on the high-frequency gain coefficients </a:t>
            </a:r>
            <a:r>
              <a:rPr lang="en-US" altLang="zh-CN" i="1">
                <a:ea typeface="宋体" panose="02010600030101010101" pitchFamily="2" charset="-122"/>
              </a:rPr>
              <a:t>k</a:t>
            </a:r>
            <a:r>
              <a:rPr lang="en-US" altLang="zh-CN" sz="2000" i="1">
                <a:ea typeface="宋体" panose="02010600030101010101" pitchFamily="2" charset="-122"/>
              </a:rPr>
              <a:t>2, </a:t>
            </a:r>
            <a:r>
              <a:rPr lang="en-US" altLang="zh-CN" sz="2000">
                <a:ea typeface="宋体" panose="02010600030101010101" pitchFamily="2" charset="-122"/>
              </a:rPr>
              <a:t>just</a:t>
            </a:r>
            <a:r>
              <a:rPr lang="en-US" altLang="zh-CN">
                <a:ea typeface="宋体" panose="02010600030101010101" pitchFamily="2" charset="-122"/>
              </a:rPr>
              <a:t> as in the first-order case (not for differential realization).</a:t>
            </a:r>
          </a:p>
          <a:p>
            <a:r>
              <a:rPr lang="en-US" altLang="zh-CN" i="1">
                <a:ea typeface="宋体" panose="02010600030101010101" pitchFamily="2" charset="-122"/>
              </a:rPr>
              <a:t>G</a:t>
            </a:r>
            <a:r>
              <a:rPr lang="en-US" altLang="zh-CN" sz="1800" i="1">
                <a:ea typeface="宋体" panose="02010600030101010101" pitchFamily="2" charset="-122"/>
              </a:rPr>
              <a:t>m3</a:t>
            </a:r>
            <a:r>
              <a:rPr lang="en-US" altLang="zh-CN" i="1">
                <a:ea typeface="宋体" panose="02010600030101010101" pitchFamily="2" charset="-122"/>
              </a:rPr>
              <a:t> </a:t>
            </a:r>
            <a:r>
              <a:rPr lang="en-US" altLang="zh-CN">
                <a:ea typeface="宋体" panose="02010600030101010101" pitchFamily="2" charset="-122"/>
              </a:rPr>
              <a:t>sets the damping of the biquad.</a:t>
            </a:r>
          </a:p>
          <a:p>
            <a:r>
              <a:rPr lang="en-US" altLang="zh-CN" i="1">
                <a:ea typeface="宋体" panose="02010600030101010101" pitchFamily="2" charset="-122"/>
              </a:rPr>
              <a:t>G</a:t>
            </a:r>
            <a:r>
              <a:rPr lang="en-US" altLang="zh-CN" sz="1800" i="1">
                <a:ea typeface="宋体" panose="02010600030101010101" pitchFamily="2" charset="-122"/>
              </a:rPr>
              <a:t>m1</a:t>
            </a:r>
            <a:r>
              <a:rPr lang="en-US" altLang="zh-CN" i="1">
                <a:ea typeface="宋体" panose="02010600030101010101" pitchFamily="2" charset="-122"/>
              </a:rPr>
              <a:t> </a:t>
            </a:r>
            <a:r>
              <a:rPr lang="en-US" altLang="zh-CN">
                <a:ea typeface="宋体" panose="02010600030101010101" pitchFamily="2" charset="-122"/>
              </a:rPr>
              <a:t>and </a:t>
            </a:r>
            <a:r>
              <a:rPr lang="en-US" altLang="zh-CN" i="1">
                <a:ea typeface="宋体" panose="02010600030101010101" pitchFamily="2" charset="-122"/>
              </a:rPr>
              <a:t>G</a:t>
            </a:r>
            <a:r>
              <a:rPr lang="en-US" altLang="zh-CN" sz="1800" i="1">
                <a:ea typeface="宋体" panose="02010600030101010101" pitchFamily="2" charset="-122"/>
              </a:rPr>
              <a:t>m2</a:t>
            </a:r>
            <a:r>
              <a:rPr lang="en-US" altLang="zh-CN" i="1">
                <a:ea typeface="宋体" panose="02010600030101010101" pitchFamily="2" charset="-122"/>
              </a:rPr>
              <a:t> </a:t>
            </a:r>
            <a:r>
              <a:rPr lang="en-US" altLang="zh-CN">
                <a:ea typeface="宋体" panose="02010600030101010101" pitchFamily="2" charset="-122"/>
              </a:rPr>
              <a:t>form two integrators, with unity-gain frequencies of </a:t>
            </a:r>
            <a:r>
              <a:rPr lang="el-GR" altLang="zh-CN">
                <a:ea typeface="宋体" panose="02010600030101010101" pitchFamily="2" charset="-122"/>
              </a:rPr>
              <a:t>ω</a:t>
            </a:r>
            <a:r>
              <a:rPr lang="en-US" altLang="zh-CN" sz="1800">
                <a:ea typeface="宋体" panose="02010600030101010101" pitchFamily="2" charset="-122"/>
              </a:rPr>
              <a:t>0</a:t>
            </a:r>
            <a:r>
              <a:rPr lang="en-US" altLang="zh-CN">
                <a:ea typeface="宋体" panose="02010600030101010101" pitchFamily="2" charset="-122"/>
              </a:rPr>
              <a:t>/</a:t>
            </a:r>
            <a:r>
              <a:rPr lang="en-US" altLang="zh-CN" i="1">
                <a:ea typeface="宋体" panose="02010600030101010101" pitchFamily="2" charset="-122"/>
              </a:rPr>
              <a:t>s</a:t>
            </a:r>
            <a:r>
              <a:rPr lang="en-US" altLang="zh-CN">
                <a:ea typeface="宋体" panose="02010600030101010101" pitchFamily="2" charset="-122"/>
              </a:rPr>
              <a:t>.</a:t>
            </a:r>
          </a:p>
          <a:p>
            <a:endParaRPr lang="zh-CN" altLang="en-US">
              <a:ea typeface="宋体" panose="02010600030101010101" pitchFamily="2" charset="-122"/>
            </a:endParaRPr>
          </a:p>
        </p:txBody>
      </p:sp>
      <p:pic>
        <p:nvPicPr>
          <p:cNvPr id="70661" name="Picture 2">
            <a:extLst>
              <a:ext uri="{FF2B5EF4-FFF2-40B4-BE49-F238E27FC236}">
                <a16:creationId xmlns:a16="http://schemas.microsoft.com/office/drawing/2014/main" id="{4C3CE2A0-658B-EF43-C98F-C5EA9F36A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524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6">
            <a:extLst>
              <a:ext uri="{FF2B5EF4-FFF2-40B4-BE49-F238E27FC236}">
                <a16:creationId xmlns:a16="http://schemas.microsoft.com/office/drawing/2014/main" id="{F45B16AA-75C3-9B50-9DD7-E847E8F714E3}"/>
              </a:ext>
            </a:extLst>
          </p:cNvPr>
          <p:cNvSpPr txBox="1">
            <a:spLocks noChangeArrowheads="1"/>
          </p:cNvSpPr>
          <p:nvPr/>
        </p:nvSpPr>
        <p:spPr bwMode="auto">
          <a:xfrm>
            <a:off x="381000" y="8382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i="0">
                <a:ea typeface="굴림" panose="020B0600000101010101" pitchFamily="34" charset="-127"/>
              </a:rPr>
              <a:t> </a:t>
            </a:r>
          </a:p>
          <a:p>
            <a:pPr eaLnBrk="1" hangingPunct="1">
              <a:spcBef>
                <a:spcPct val="0"/>
              </a:spcBef>
            </a:pPr>
            <a:r>
              <a:rPr lang="en-US" altLang="en-US" i="0">
                <a:ea typeface="굴림" panose="020B0600000101010101" pitchFamily="34" charset="-127"/>
              </a:rPr>
              <a:t>Transfer function: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11">
            <a:extLst>
              <a:ext uri="{FF2B5EF4-FFF2-40B4-BE49-F238E27FC236}">
                <a16:creationId xmlns:a16="http://schemas.microsoft.com/office/drawing/2014/main" id="{9CE3274A-0BA1-603E-B48A-BABBB705E4E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C7C2662-F5A4-4E3E-8636-6B5F6DF30F9C}" type="slidenum">
              <a:rPr lang="en-US" altLang="en-US" sz="1600">
                <a:ea typeface="굴림" panose="020B0600000101010101" pitchFamily="34" charset="-127"/>
              </a:rPr>
              <a:pPr eaLnBrk="1" hangingPunct="1">
                <a:spcBef>
                  <a:spcPct val="0"/>
                </a:spcBef>
                <a:buFontTx/>
                <a:buNone/>
              </a:pPr>
              <a:t>68</a:t>
            </a:fld>
            <a:endParaRPr lang="en-US" altLang="en-US" sz="1600">
              <a:ea typeface="굴림" panose="020B0600000101010101" pitchFamily="34" charset="-127"/>
            </a:endParaRPr>
          </a:p>
        </p:txBody>
      </p:sp>
      <p:sp>
        <p:nvSpPr>
          <p:cNvPr id="71683" name="Title 1">
            <a:extLst>
              <a:ext uri="{FF2B5EF4-FFF2-40B4-BE49-F238E27FC236}">
                <a16:creationId xmlns:a16="http://schemas.microsoft.com/office/drawing/2014/main" id="{76451250-1BD6-860F-D95B-04DF156AAB97}"/>
              </a:ext>
            </a:extLst>
          </p:cNvPr>
          <p:cNvSpPr>
            <a:spLocks noGrp="1"/>
          </p:cNvSpPr>
          <p:nvPr>
            <p:ph type="title" idx="4294967295"/>
          </p:nvPr>
        </p:nvSpPr>
        <p:spPr/>
        <p:txBody>
          <a:bodyPr/>
          <a:lstStyle/>
          <a:p>
            <a:r>
              <a:rPr lang="en-US" altLang="zh-CN">
                <a:ea typeface="宋体" panose="02010600030101010101" pitchFamily="2" charset="-122"/>
              </a:rPr>
              <a:t>Second-Order Filter</a:t>
            </a:r>
            <a:endParaRPr lang="en-US" altLang="en-US"/>
          </a:p>
        </p:txBody>
      </p:sp>
      <p:sp>
        <p:nvSpPr>
          <p:cNvPr id="71684" name="Content Placeholder 2">
            <a:extLst>
              <a:ext uri="{FF2B5EF4-FFF2-40B4-BE49-F238E27FC236}">
                <a16:creationId xmlns:a16="http://schemas.microsoft.com/office/drawing/2014/main" id="{E5E9DD8A-97C1-AAF8-EEC7-27C27960170C}"/>
              </a:ext>
            </a:extLst>
          </p:cNvPr>
          <p:cNvSpPr>
            <a:spLocks noGrp="1"/>
          </p:cNvSpPr>
          <p:nvPr>
            <p:ph idx="4294967295"/>
          </p:nvPr>
        </p:nvSpPr>
        <p:spPr>
          <a:xfrm>
            <a:off x="381000" y="533400"/>
            <a:ext cx="8382000" cy="5334000"/>
          </a:xfrm>
        </p:spPr>
        <p:txBody>
          <a:bodyPr/>
          <a:lstStyle/>
          <a:p>
            <a:endParaRPr lang="en-US" altLang="en-US"/>
          </a:p>
          <a:p>
            <a:r>
              <a:rPr lang="en-US" altLang="en-US"/>
              <a:t>5 coefficients needed to match in </a:t>
            </a:r>
            <a:r>
              <a:rPr lang="en-US" altLang="en-US" i="1"/>
              <a:t>H(s)</a:t>
            </a:r>
            <a:r>
              <a:rPr lang="en-US" altLang="en-US"/>
              <a:t>, 8 designable parameters (5 </a:t>
            </a:r>
            <a:r>
              <a:rPr lang="en-US" altLang="en-US" i="1"/>
              <a:t>Gm</a:t>
            </a:r>
            <a:r>
              <a:rPr lang="en-US" altLang="en-US"/>
              <a:t>s, 3 capacitances).</a:t>
            </a:r>
          </a:p>
          <a:p>
            <a:endParaRPr lang="en-US" altLang="en-US"/>
          </a:p>
          <a:p>
            <a:r>
              <a:rPr lang="en-US" altLang="en-US"/>
              <a:t>Extra degrees of freedom may be used for dynamic range at internal node and impedance scaling, and for using matched Gm blocks.</a:t>
            </a:r>
          </a:p>
          <a:p>
            <a:endParaRPr lang="en-US" altLang="en-US"/>
          </a:p>
          <a:p>
            <a:r>
              <a:rPr lang="en-US" altLang="en-US"/>
              <a:t>In cascade design, the input admittance </a:t>
            </a:r>
            <a:r>
              <a:rPr lang="en-US" altLang="en-US" i="1"/>
              <a:t>Yin</a:t>
            </a:r>
            <a:r>
              <a:rPr lang="en-US" altLang="en-US"/>
              <a:t> is important. If </a:t>
            </a:r>
            <a:r>
              <a:rPr lang="en-US" altLang="en-US" i="1"/>
              <a:t>Cx </a:t>
            </a:r>
            <a:r>
              <a:rPr lang="en-US" altLang="en-US"/>
              <a:t>= 0, </a:t>
            </a:r>
            <a:r>
              <a:rPr lang="en-US" altLang="en-US" i="1"/>
              <a:t>Yin</a:t>
            </a:r>
            <a:r>
              <a:rPr lang="en-US" altLang="en-US"/>
              <a:t>  = 0. Otherwise, it is </a:t>
            </a:r>
            <a:r>
              <a:rPr lang="en-US" altLang="en-US" i="1"/>
              <a:t>Yin = sCx [ 1 – H(s)] .</a:t>
            </a:r>
          </a:p>
          <a:p>
            <a:pPr>
              <a:buFontTx/>
              <a:buNone/>
            </a:pPr>
            <a:endParaRPr lang="en-US" altLang="en-US" i="1"/>
          </a:p>
          <a:p>
            <a:r>
              <a:rPr lang="en-US" altLang="en-US" i="1"/>
              <a:t> Yin  </a:t>
            </a:r>
            <a:r>
              <a:rPr lang="en-US" altLang="en-US"/>
              <a:t>may be absorbed in the previous stage’s output capacitor </a:t>
            </a:r>
            <a:r>
              <a:rPr lang="en-US" altLang="en-US" i="1"/>
              <a:t>CB</a:t>
            </a:r>
            <a:r>
              <a:rPr lang="en-US" altLang="en-US"/>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11">
            <a:extLst>
              <a:ext uri="{FF2B5EF4-FFF2-40B4-BE49-F238E27FC236}">
                <a16:creationId xmlns:a16="http://schemas.microsoft.com/office/drawing/2014/main" id="{C358F256-C507-EDB5-7C45-5BE50657B5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B905AF1-305B-49E1-9D4E-09CA1ED4736A}" type="slidenum">
              <a:rPr lang="en-US" altLang="en-US" sz="1600">
                <a:ea typeface="굴림" panose="020B0600000101010101" pitchFamily="34" charset="-127"/>
              </a:rPr>
              <a:pPr eaLnBrk="1" hangingPunct="1">
                <a:spcBef>
                  <a:spcPct val="0"/>
                </a:spcBef>
                <a:buFontTx/>
                <a:buNone/>
              </a:pPr>
              <a:t>69</a:t>
            </a:fld>
            <a:endParaRPr lang="en-US" altLang="en-US" sz="1600">
              <a:ea typeface="굴림" panose="020B0600000101010101" pitchFamily="34" charset="-127"/>
            </a:endParaRPr>
          </a:p>
        </p:txBody>
      </p:sp>
      <p:sp>
        <p:nvSpPr>
          <p:cNvPr id="72707" name="Title 1">
            <a:extLst>
              <a:ext uri="{FF2B5EF4-FFF2-40B4-BE49-F238E27FC236}">
                <a16:creationId xmlns:a16="http://schemas.microsoft.com/office/drawing/2014/main" id="{6C0C19AB-87EF-7161-DE80-3557025B40BD}"/>
              </a:ext>
            </a:extLst>
          </p:cNvPr>
          <p:cNvSpPr>
            <a:spLocks noGrp="1"/>
          </p:cNvSpPr>
          <p:nvPr>
            <p:ph type="title" idx="4294967295"/>
          </p:nvPr>
        </p:nvSpPr>
        <p:spPr/>
        <p:txBody>
          <a:bodyPr/>
          <a:lstStyle/>
          <a:p>
            <a:r>
              <a:rPr lang="en-US" altLang="zh-CN">
                <a:ea typeface="宋体" panose="02010600030101010101" pitchFamily="2" charset="-122"/>
              </a:rPr>
              <a:t>Scaling of Cascade Gm-C Filter</a:t>
            </a:r>
            <a:endParaRPr lang="en-US" altLang="en-US"/>
          </a:p>
        </p:txBody>
      </p:sp>
      <p:sp>
        <p:nvSpPr>
          <p:cNvPr id="72708" name="Content Placeholder 2">
            <a:extLst>
              <a:ext uri="{FF2B5EF4-FFF2-40B4-BE49-F238E27FC236}">
                <a16:creationId xmlns:a16="http://schemas.microsoft.com/office/drawing/2014/main" id="{05BCB2CD-AC2A-3523-4DCA-4057A6E49686}"/>
              </a:ext>
            </a:extLst>
          </p:cNvPr>
          <p:cNvSpPr>
            <a:spLocks noGrp="1"/>
          </p:cNvSpPr>
          <p:nvPr>
            <p:ph idx="4294967295"/>
          </p:nvPr>
        </p:nvSpPr>
        <p:spPr>
          <a:xfrm>
            <a:off x="381000" y="533400"/>
            <a:ext cx="8382000" cy="5334000"/>
          </a:xfrm>
        </p:spPr>
        <p:txBody>
          <a:bodyPr/>
          <a:lstStyle/>
          <a:p>
            <a:endParaRPr lang="en-US" altLang="en-US"/>
          </a:p>
          <a:p>
            <a:r>
              <a:rPr lang="en-US" altLang="en-US"/>
              <a:t>In a cascade of biquads, </a:t>
            </a:r>
            <a:r>
              <a:rPr lang="en-US" altLang="en-US" i="1"/>
              <a:t>H(s) = H1(s).H2(s). …. </a:t>
            </a:r>
            <a:r>
              <a:rPr lang="en-US" altLang="en-US" i="1" u="sng"/>
              <a:t>Before realization</a:t>
            </a:r>
            <a:r>
              <a:rPr lang="en-US" altLang="en-US"/>
              <a:t>, scale all </a:t>
            </a:r>
            <a:r>
              <a:rPr lang="en-US" altLang="en-US" i="1"/>
              <a:t>Hi(s) </a:t>
            </a:r>
            <a:r>
              <a:rPr lang="en-US" altLang="en-US"/>
              <a:t>so that the maximum output swings are the largest allowable. This takes care of the output swings of </a:t>
            </a:r>
            <a:r>
              <a:rPr lang="en-US" altLang="en-US" i="1"/>
              <a:t>Gm2, Gm3, </a:t>
            </a:r>
            <a:r>
              <a:rPr lang="en-US" altLang="en-US"/>
              <a:t>and</a:t>
            </a:r>
            <a:r>
              <a:rPr lang="en-US" altLang="en-US" i="1"/>
              <a:t> Gm5.</a:t>
            </a:r>
            <a:r>
              <a:rPr lang="en-US" altLang="en-US"/>
              <a:t> </a:t>
            </a:r>
          </a:p>
          <a:p>
            <a:pPr>
              <a:buFontTx/>
              <a:buNone/>
            </a:pPr>
            <a:r>
              <a:rPr lang="en-US" altLang="en-US"/>
              <a:t> </a:t>
            </a:r>
          </a:p>
          <a:p>
            <a:r>
              <a:rPr lang="en-US" altLang="en-US"/>
              <a:t>Multiply </a:t>
            </a:r>
            <a:r>
              <a:rPr lang="en-US" altLang="en-US" i="1"/>
              <a:t>Gm1 </a:t>
            </a:r>
            <a:r>
              <a:rPr lang="en-US" altLang="en-US"/>
              <a:t>and</a:t>
            </a:r>
            <a:r>
              <a:rPr lang="en-US" altLang="en-US" i="1"/>
              <a:t> Gm4</a:t>
            </a:r>
            <a:r>
              <a:rPr lang="en-US" altLang="en-US"/>
              <a:t>, or divide </a:t>
            </a:r>
            <a:r>
              <a:rPr lang="en-US" altLang="en-US" i="1"/>
              <a:t>CA, </a:t>
            </a:r>
            <a:r>
              <a:rPr lang="en-US" altLang="en-US"/>
              <a:t>by the desired voltage scale factor for the internal capacitor </a:t>
            </a:r>
            <a:r>
              <a:rPr lang="en-US" altLang="en-US" i="1"/>
              <a:t>CA. </a:t>
            </a:r>
            <a:r>
              <a:rPr lang="en-US" altLang="en-US"/>
              <a:t>This takes care of the output swings of </a:t>
            </a:r>
            <a:r>
              <a:rPr lang="en-US" altLang="en-US" i="1"/>
              <a:t>Gm1</a:t>
            </a:r>
            <a:r>
              <a:rPr lang="en-US" altLang="en-US"/>
              <a:t> and</a:t>
            </a:r>
            <a:r>
              <a:rPr lang="en-US" altLang="en-US" i="1"/>
              <a:t> GM4</a:t>
            </a:r>
            <a:r>
              <a:rPr lang="en-US" altLang="en-US"/>
              <a:t>.</a:t>
            </a:r>
          </a:p>
          <a:p>
            <a:endParaRPr lang="en-US" altLang="en-US"/>
          </a:p>
          <a:p>
            <a:r>
              <a:rPr lang="en-US" altLang="en-US"/>
              <a:t>It is possible to multiply the </a:t>
            </a:r>
            <a:r>
              <a:rPr lang="en-US" altLang="en-US" i="1"/>
              <a:t>Gm</a:t>
            </a:r>
            <a:r>
              <a:rPr lang="en-US" altLang="en-US"/>
              <a:t>s and capacitors of both integrators by any constant, to scale the impedances of the circuit at a convenient level (noise vs. chip area and power).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11">
            <a:extLst>
              <a:ext uri="{FF2B5EF4-FFF2-40B4-BE49-F238E27FC236}">
                <a16:creationId xmlns:a16="http://schemas.microsoft.com/office/drawing/2014/main" id="{ED153F4B-219E-F3EA-EA4C-C73674FD891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F04F421-2059-44DF-AE76-8E8FD495FE42}" type="slidenum">
              <a:rPr lang="en-US" altLang="en-US" sz="1600">
                <a:ea typeface="굴림" panose="020B0600000101010101" pitchFamily="34" charset="-127"/>
              </a:rPr>
              <a:pPr eaLnBrk="1" hangingPunct="1">
                <a:spcBef>
                  <a:spcPct val="0"/>
                </a:spcBef>
                <a:buFontTx/>
                <a:buNone/>
              </a:pPr>
              <a:t>7</a:t>
            </a:fld>
            <a:endParaRPr lang="en-US" altLang="en-US" sz="1600">
              <a:ea typeface="굴림" panose="020B0600000101010101" pitchFamily="34" charset="-127"/>
            </a:endParaRPr>
          </a:p>
        </p:txBody>
      </p:sp>
      <p:sp>
        <p:nvSpPr>
          <p:cNvPr id="9219" name="Title 1">
            <a:extLst>
              <a:ext uri="{FF2B5EF4-FFF2-40B4-BE49-F238E27FC236}">
                <a16:creationId xmlns:a16="http://schemas.microsoft.com/office/drawing/2014/main" id="{56150EF2-CC15-0E82-C92E-99B1EC3D2439}"/>
              </a:ext>
            </a:extLst>
          </p:cNvPr>
          <p:cNvSpPr>
            <a:spLocks noGrp="1"/>
          </p:cNvSpPr>
          <p:nvPr>
            <p:ph type="title" idx="4294967295"/>
          </p:nvPr>
        </p:nvSpPr>
        <p:spPr/>
        <p:txBody>
          <a:bodyPr/>
          <a:lstStyle/>
          <a:p>
            <a:r>
              <a:rPr lang="en-US" altLang="zh-CN">
                <a:ea typeface="宋体" panose="02010600030101010101" pitchFamily="2" charset="-122"/>
              </a:rPr>
              <a:t>Mixed-Mode Electronic Systems</a:t>
            </a:r>
          </a:p>
        </p:txBody>
      </p:sp>
      <p:sp>
        <p:nvSpPr>
          <p:cNvPr id="7172" name="Content Placeholder 2">
            <a:extLst>
              <a:ext uri="{FF2B5EF4-FFF2-40B4-BE49-F238E27FC236}">
                <a16:creationId xmlns:a16="http://schemas.microsoft.com/office/drawing/2014/main" id="{F2968B1B-1CF6-54A0-B2FA-D1FCE697CEBD}"/>
              </a:ext>
            </a:extLst>
          </p:cNvPr>
          <p:cNvSpPr>
            <a:spLocks noGrp="1"/>
          </p:cNvSpPr>
          <p:nvPr>
            <p:ph idx="4294967295"/>
          </p:nvPr>
        </p:nvSpPr>
        <p:spPr>
          <a:xfrm>
            <a:off x="381000" y="685800"/>
            <a:ext cx="8382000" cy="5181600"/>
          </a:xfrm>
        </p:spPr>
        <p:txBody>
          <a:bodyPr/>
          <a:lstStyle/>
          <a:p>
            <a:pPr>
              <a:defRPr/>
            </a:pPr>
            <a:endParaRPr lang="en-US" altLang="zh-CN" dirty="0">
              <a:ea typeface="宋体" pitchFamily="2" charset="-122"/>
            </a:endParaRPr>
          </a:p>
          <a:p>
            <a:pPr>
              <a:defRPr/>
            </a:pPr>
            <a:r>
              <a:rPr lang="en-US" altLang="zh-CN" dirty="0">
                <a:ea typeface="宋体" pitchFamily="2" charset="-122"/>
              </a:rPr>
              <a:t>Analog filters are needed to suppress out-of-band noise and prevent aliasing. Also used as channel filters, or as loop filters in PLLs and oversampled ADCs, etc.</a:t>
            </a:r>
          </a:p>
          <a:p>
            <a:pPr>
              <a:defRPr/>
            </a:pPr>
            <a:r>
              <a:rPr lang="en-US" altLang="zh-CN" dirty="0">
                <a:ea typeface="宋体" pitchFamily="2" charset="-122"/>
              </a:rPr>
              <a:t>In a mixed-mode system,</a:t>
            </a:r>
            <a:r>
              <a:rPr lang="en-US" altLang="zh-CN" i="1" dirty="0">
                <a:ea typeface="宋体" pitchFamily="2" charset="-122"/>
              </a:rPr>
              <a:t> continuous-time filter </a:t>
            </a:r>
            <a:r>
              <a:rPr lang="en-US" altLang="zh-CN" dirty="0">
                <a:ea typeface="宋体" pitchFamily="2" charset="-122"/>
              </a:rPr>
              <a:t>allows sampling by discrete-time </a:t>
            </a:r>
            <a:r>
              <a:rPr lang="en-US" altLang="zh-CN" i="1" dirty="0">
                <a:ea typeface="宋体" pitchFamily="2" charset="-122"/>
              </a:rPr>
              <a:t>switched-capacitor filter </a:t>
            </a:r>
            <a:r>
              <a:rPr lang="en-US" altLang="zh-CN" dirty="0">
                <a:ea typeface="宋体" pitchFamily="2" charset="-122"/>
              </a:rPr>
              <a:t>(SCF). The SCF performs sharper filtering; following </a:t>
            </a:r>
            <a:r>
              <a:rPr lang="en-US" altLang="zh-CN" i="1" dirty="0">
                <a:ea typeface="宋体" pitchFamily="2" charset="-122"/>
              </a:rPr>
              <a:t>DSP filtering </a:t>
            </a:r>
            <a:r>
              <a:rPr lang="en-US" altLang="zh-CN" dirty="0">
                <a:ea typeface="宋体" pitchFamily="2" charset="-122"/>
              </a:rPr>
              <a:t>may be even sharper. </a:t>
            </a:r>
          </a:p>
          <a:p>
            <a:pPr>
              <a:defRPr/>
            </a:pPr>
            <a:r>
              <a:rPr lang="en-US" altLang="zh-CN" dirty="0">
                <a:ea typeface="宋体" pitchFamily="2" charset="-122"/>
              </a:rPr>
              <a:t>In Sit.1, SCF works as a DT filter; in Sit.2 it is a CT one.</a:t>
            </a:r>
          </a:p>
          <a:p>
            <a:pPr>
              <a:defRPr/>
            </a:pPr>
            <a:endParaRPr lang="en-US" altLang="zh-CN" dirty="0">
              <a:ea typeface="宋体" pitchFamily="2" charset="-122"/>
            </a:endParaRPr>
          </a:p>
          <a:p>
            <a:pPr>
              <a:defRPr/>
            </a:pPr>
            <a:endParaRPr lang="en-US" altLang="zh-CN" dirty="0">
              <a:ea typeface="宋体" pitchFamily="2" charset="-122"/>
            </a:endParaRPr>
          </a:p>
          <a:p>
            <a:pPr marL="0" indent="0">
              <a:buFontTx/>
              <a:buNone/>
              <a:defRPr/>
            </a:pPr>
            <a:endParaRPr lang="en-US" altLang="zh-CN" dirty="0">
              <a:ea typeface="宋体" pitchFamily="2" charset="-122"/>
            </a:endParaRPr>
          </a:p>
        </p:txBody>
      </p:sp>
      <p:pic>
        <p:nvPicPr>
          <p:cNvPr id="9221" name="Picture 5">
            <a:extLst>
              <a:ext uri="{FF2B5EF4-FFF2-40B4-BE49-F238E27FC236}">
                <a16:creationId xmlns:a16="http://schemas.microsoft.com/office/drawing/2014/main" id="{CCE074EB-5307-AB65-B949-2F5FE0C1A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267200"/>
            <a:ext cx="739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11">
            <a:extLst>
              <a:ext uri="{FF2B5EF4-FFF2-40B4-BE49-F238E27FC236}">
                <a16:creationId xmlns:a16="http://schemas.microsoft.com/office/drawing/2014/main" id="{584085DB-337B-DFB6-CC50-FCAE5C840B8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A56780C-8F03-4F92-84A1-35F58BC2FB46}" type="slidenum">
              <a:rPr lang="en-US" altLang="en-US" sz="1600">
                <a:ea typeface="굴림" panose="020B0600000101010101" pitchFamily="34" charset="-127"/>
              </a:rPr>
              <a:pPr eaLnBrk="1" hangingPunct="1">
                <a:spcBef>
                  <a:spcPct val="0"/>
                </a:spcBef>
                <a:buFontTx/>
                <a:buNone/>
              </a:pPr>
              <a:t>70</a:t>
            </a:fld>
            <a:endParaRPr lang="en-US" altLang="en-US" sz="1600">
              <a:ea typeface="굴림" panose="020B0600000101010101" pitchFamily="34" charset="-127"/>
            </a:endParaRPr>
          </a:p>
        </p:txBody>
      </p:sp>
      <p:sp>
        <p:nvSpPr>
          <p:cNvPr id="73731" name="Content Placeholder 1">
            <a:extLst>
              <a:ext uri="{FF2B5EF4-FFF2-40B4-BE49-F238E27FC236}">
                <a16:creationId xmlns:a16="http://schemas.microsoft.com/office/drawing/2014/main" id="{C9FB4974-60E3-75AC-CDD6-30C26C7788A0}"/>
              </a:ext>
            </a:extLst>
          </p:cNvPr>
          <p:cNvSpPr>
            <a:spLocks noGrp="1"/>
          </p:cNvSpPr>
          <p:nvPr>
            <p:ph idx="4294967295"/>
          </p:nvPr>
        </p:nvSpPr>
        <p:spPr>
          <a:xfrm>
            <a:off x="685800" y="609600"/>
            <a:ext cx="7772400" cy="2667000"/>
          </a:xfrm>
        </p:spPr>
        <p:txBody>
          <a:bodyPr/>
          <a:lstStyle/>
          <a:p>
            <a:pPr>
              <a:lnSpc>
                <a:spcPct val="90000"/>
              </a:lnSpc>
            </a:pPr>
            <a:endParaRPr lang="en-US" altLang="en-US" sz="2200"/>
          </a:p>
          <a:p>
            <a:pPr>
              <a:lnSpc>
                <a:spcPct val="90000"/>
              </a:lnSpc>
            </a:pPr>
            <a:r>
              <a:rPr lang="en-US" altLang="en-US" sz="2200"/>
              <a:t>The control voltage </a:t>
            </a:r>
            <a:r>
              <a:rPr lang="en-US" altLang="en-US" sz="2200" i="1"/>
              <a:t>V</a:t>
            </a:r>
            <a:r>
              <a:rPr lang="en-US" altLang="en-US" sz="2200" i="1" baseline="-25000"/>
              <a:t>c</a:t>
            </a:r>
            <a:r>
              <a:rPr lang="en-US" altLang="en-US" sz="2200"/>
              <a:t> is adjusted so that the average input current of the integrator becomes zero. Then,</a:t>
            </a:r>
            <a:r>
              <a:rPr lang="en-US" altLang="en-US" sz="2200" i="1"/>
              <a:t> C</a:t>
            </a:r>
            <a:r>
              <a:rPr lang="en-US" altLang="en-US" sz="2200" i="1" baseline="-25000"/>
              <a:t>s</a:t>
            </a:r>
            <a:r>
              <a:rPr lang="en-US" altLang="en-US" sz="2200" i="1"/>
              <a:t>/T </a:t>
            </a:r>
            <a:r>
              <a:rPr lang="en-US" altLang="en-US" sz="2200"/>
              <a:t>equals </a:t>
            </a:r>
            <a:r>
              <a:rPr lang="en-US" altLang="en-US" sz="2200" i="1"/>
              <a:t>1/R(V</a:t>
            </a:r>
            <a:r>
              <a:rPr lang="en-US" altLang="en-US" sz="2200" i="1" baseline="-25000"/>
              <a:t>c</a:t>
            </a:r>
            <a:r>
              <a:rPr lang="en-US" altLang="en-US" sz="2200" i="1"/>
              <a:t>) </a:t>
            </a:r>
            <a:r>
              <a:rPr lang="en-US" altLang="en-US" sz="2200"/>
              <a:t>or </a:t>
            </a:r>
            <a:r>
              <a:rPr lang="en-US" altLang="en-US" sz="2200" i="1"/>
              <a:t>G</a:t>
            </a:r>
            <a:r>
              <a:rPr lang="en-US" altLang="en-US" sz="2200" i="1" baseline="-25000"/>
              <a:t>m</a:t>
            </a:r>
            <a:r>
              <a:rPr lang="en-US" altLang="en-US" sz="2200" i="1"/>
              <a:t>(V</a:t>
            </a:r>
            <a:r>
              <a:rPr lang="en-US" altLang="en-US" sz="2200" i="1" baseline="-25000"/>
              <a:t>c</a:t>
            </a:r>
            <a:r>
              <a:rPr lang="en-US" altLang="en-US" sz="2200" i="1"/>
              <a:t>), </a:t>
            </a:r>
            <a:r>
              <a:rPr lang="en-US" altLang="en-US" sz="2200"/>
              <a:t>so that the time constant </a:t>
            </a:r>
            <a:r>
              <a:rPr lang="en-US" altLang="en-US" sz="2200" i="1"/>
              <a:t>R(V</a:t>
            </a:r>
            <a:r>
              <a:rPr lang="en-US" altLang="en-US" sz="2200" i="1" baseline="-25000"/>
              <a:t>c</a:t>
            </a:r>
            <a:r>
              <a:rPr lang="en-US" altLang="en-US" sz="2200" i="1"/>
              <a:t>)C</a:t>
            </a:r>
            <a:r>
              <a:rPr lang="en-US" altLang="en-US" sz="2200" i="1" baseline="-25000"/>
              <a:t>s</a:t>
            </a:r>
            <a:r>
              <a:rPr lang="en-US" altLang="en-US" sz="2200" i="1"/>
              <a:t> </a:t>
            </a:r>
            <a:r>
              <a:rPr lang="en-US" altLang="en-US" sz="2200"/>
              <a:t>or</a:t>
            </a:r>
            <a:r>
              <a:rPr lang="en-US" altLang="en-US" sz="2200" i="1"/>
              <a:t> C</a:t>
            </a:r>
            <a:r>
              <a:rPr lang="en-US" altLang="en-US" sz="2200" i="1" baseline="-25000"/>
              <a:t>s</a:t>
            </a:r>
            <a:r>
              <a:rPr lang="en-US" altLang="en-US" sz="2200" i="1"/>
              <a:t>/G</a:t>
            </a:r>
            <a:r>
              <a:rPr lang="en-US" altLang="en-US" sz="2200" i="1" baseline="-25000"/>
              <a:t>m</a:t>
            </a:r>
            <a:r>
              <a:rPr lang="en-US" altLang="en-US" sz="2200" i="1"/>
              <a:t> </a:t>
            </a:r>
            <a:r>
              <a:rPr lang="en-US" altLang="en-US" sz="2200"/>
              <a:t>equals the clock period </a:t>
            </a:r>
            <a:r>
              <a:rPr lang="en-US" altLang="en-US" sz="2200" i="1"/>
              <a:t>T</a:t>
            </a:r>
            <a:r>
              <a:rPr lang="en-US" altLang="en-US" sz="2200"/>
              <a:t>. </a:t>
            </a:r>
          </a:p>
          <a:p>
            <a:pPr>
              <a:lnSpc>
                <a:spcPct val="90000"/>
              </a:lnSpc>
            </a:pPr>
            <a:r>
              <a:rPr lang="en-US" altLang="en-US" sz="2200"/>
              <a:t>Matching the filter capacitors and its MOSFET or </a:t>
            </a:r>
            <a:r>
              <a:rPr lang="en-US" altLang="en-US" sz="2200" i="1"/>
              <a:t>G</a:t>
            </a:r>
            <a:r>
              <a:rPr lang="en-US" altLang="en-US" sz="2200" i="1" baseline="-25000"/>
              <a:t>m</a:t>
            </a:r>
            <a:r>
              <a:rPr lang="en-US" altLang="en-US" sz="2200"/>
              <a:t> elements to the calibration ones, ~1% accuracy can be achieved.</a:t>
            </a:r>
          </a:p>
        </p:txBody>
      </p:sp>
      <p:sp>
        <p:nvSpPr>
          <p:cNvPr id="73732" name="Title 2">
            <a:extLst>
              <a:ext uri="{FF2B5EF4-FFF2-40B4-BE49-F238E27FC236}">
                <a16:creationId xmlns:a16="http://schemas.microsoft.com/office/drawing/2014/main" id="{76E73F2F-73B3-8F93-DFB6-039F7A03A7B4}"/>
              </a:ext>
            </a:extLst>
          </p:cNvPr>
          <p:cNvSpPr>
            <a:spLocks noGrp="1"/>
          </p:cNvSpPr>
          <p:nvPr>
            <p:ph type="title" idx="4294967295"/>
          </p:nvPr>
        </p:nvSpPr>
        <p:spPr/>
        <p:txBody>
          <a:bodyPr/>
          <a:lstStyle/>
          <a:p>
            <a:r>
              <a:rPr lang="en-US" altLang="en-US" sz="3200"/>
              <a:t>Tuning of MOSFET-C or Gm-C Filters</a:t>
            </a:r>
          </a:p>
        </p:txBody>
      </p:sp>
      <p:pic>
        <p:nvPicPr>
          <p:cNvPr id="73733" name="Picture 4" descr="M:\Windows.Documents\My Documents\MyWorks\Research\Boss\TuningGmC.emz">
            <a:extLst>
              <a:ext uri="{FF2B5EF4-FFF2-40B4-BE49-F238E27FC236}">
                <a16:creationId xmlns:a16="http://schemas.microsoft.com/office/drawing/2014/main" id="{A3FE137F-FC7F-0D83-F118-2F6728E10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56324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11">
            <a:extLst>
              <a:ext uri="{FF2B5EF4-FFF2-40B4-BE49-F238E27FC236}">
                <a16:creationId xmlns:a16="http://schemas.microsoft.com/office/drawing/2014/main" id="{7DDD290D-56A5-6502-6B36-767816EEB47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371713C-824B-42F9-9CDA-D86B7B82FB72}" type="slidenum">
              <a:rPr lang="en-US" altLang="en-US" sz="1600">
                <a:ea typeface="굴림" panose="020B0600000101010101" pitchFamily="34" charset="-127"/>
              </a:rPr>
              <a:pPr eaLnBrk="1" hangingPunct="1">
                <a:spcBef>
                  <a:spcPct val="0"/>
                </a:spcBef>
                <a:buFontTx/>
                <a:buNone/>
              </a:pPr>
              <a:t>71</a:t>
            </a:fld>
            <a:endParaRPr lang="en-US" altLang="en-US" sz="1600">
              <a:ea typeface="굴림" panose="020B0600000101010101" pitchFamily="34" charset="-127"/>
            </a:endParaRPr>
          </a:p>
        </p:txBody>
      </p:sp>
      <p:sp>
        <p:nvSpPr>
          <p:cNvPr id="74755" name="Content Placeholder 1">
            <a:extLst>
              <a:ext uri="{FF2B5EF4-FFF2-40B4-BE49-F238E27FC236}">
                <a16:creationId xmlns:a16="http://schemas.microsoft.com/office/drawing/2014/main" id="{65064ACE-468E-0ECF-984F-9E6BA1C133F3}"/>
              </a:ext>
            </a:extLst>
          </p:cNvPr>
          <p:cNvSpPr>
            <a:spLocks noGrp="1"/>
          </p:cNvSpPr>
          <p:nvPr>
            <p:ph idx="4294967295"/>
          </p:nvPr>
        </p:nvSpPr>
        <p:spPr/>
        <p:txBody>
          <a:bodyPr/>
          <a:lstStyle/>
          <a:p>
            <a:pPr eaLnBrk="1" hangingPunct="1">
              <a:lnSpc>
                <a:spcPct val="130000"/>
              </a:lnSpc>
              <a:buFontTx/>
              <a:buNone/>
            </a:pPr>
            <a:r>
              <a:rPr lang="en-US" altLang="ko-KR" b="1" i="1">
                <a:ea typeface="굴림" panose="020B0600000101010101" pitchFamily="34" charset="-127"/>
              </a:rPr>
              <a:t>History</a:t>
            </a:r>
          </a:p>
          <a:p>
            <a:pPr eaLnBrk="1" hangingPunct="1">
              <a:lnSpc>
                <a:spcPct val="130000"/>
              </a:lnSpc>
            </a:pPr>
            <a:r>
              <a:rPr lang="en-US" altLang="ko-KR">
                <a:ea typeface="굴림" panose="020B0600000101010101" pitchFamily="34" charset="-127"/>
              </a:rPr>
              <a:t>"SC" replacing "R"; 1873, James Clerk Maxwell, "A TREATISE ON ELECTRICITY AND MAGNETISM", PP. 420-421.</a:t>
            </a:r>
          </a:p>
          <a:p>
            <a:pPr eaLnBrk="1" hangingPunct="1">
              <a:lnSpc>
                <a:spcPct val="130000"/>
              </a:lnSpc>
            </a:pPr>
            <a:r>
              <a:rPr lang="en-US" altLang="ko-KR">
                <a:ea typeface="굴림" panose="020B0600000101010101" pitchFamily="34" charset="-127"/>
              </a:rPr>
              <a:t> IC Context: 1972, D. L. Fried. Low-, high- and bandpass (n-path!) SC filters.</a:t>
            </a:r>
          </a:p>
          <a:p>
            <a:pPr eaLnBrk="1" hangingPunct="1">
              <a:lnSpc>
                <a:spcPct val="130000"/>
              </a:lnSpc>
            </a:pPr>
            <a:r>
              <a:rPr lang="en-US" altLang="ko-KR">
                <a:ea typeface="굴림" panose="020B0600000101010101" pitchFamily="34" charset="-127"/>
              </a:rPr>
              <a:t>Application as ADCs: 1975, McCreary and Gray. </a:t>
            </a:r>
          </a:p>
          <a:p>
            <a:pPr eaLnBrk="1" hangingPunct="1">
              <a:lnSpc>
                <a:spcPct val="130000"/>
              </a:lnSpc>
            </a:pPr>
            <a:r>
              <a:rPr lang="en-US" altLang="ko-KR">
                <a:ea typeface="굴림" panose="020B0600000101010101" pitchFamily="34" charset="-127"/>
              </a:rPr>
              <a:t>1977, UC Berkeley, BNR, AMI, U. of Toronto, Bell labs., UCLA, etc.: Design of high-quality SC filters and other analog blocks.</a:t>
            </a:r>
            <a:endParaRPr lang="en-US" altLang="en-US"/>
          </a:p>
        </p:txBody>
      </p:sp>
      <p:sp>
        <p:nvSpPr>
          <p:cNvPr id="74756" name="Title 2">
            <a:extLst>
              <a:ext uri="{FF2B5EF4-FFF2-40B4-BE49-F238E27FC236}">
                <a16:creationId xmlns:a16="http://schemas.microsoft.com/office/drawing/2014/main" id="{0CB3D27A-0573-12D2-48C3-CEC78C3069E8}"/>
              </a:ext>
            </a:extLst>
          </p:cNvPr>
          <p:cNvSpPr>
            <a:spLocks noGrp="1"/>
          </p:cNvSpPr>
          <p:nvPr>
            <p:ph type="title" idx="4294967295"/>
          </p:nvPr>
        </p:nvSpPr>
        <p:spPr>
          <a:xfrm>
            <a:off x="381000" y="228600"/>
            <a:ext cx="8610600" cy="609600"/>
          </a:xfrm>
        </p:spPr>
        <p:txBody>
          <a:bodyPr/>
          <a:lstStyle/>
          <a:p>
            <a:r>
              <a:rPr lang="en-US" altLang="ko-KR">
                <a:ea typeface="굴림" panose="020B0600000101010101" pitchFamily="34" charset="-127"/>
              </a:rPr>
              <a:t>Switched-Capacitor Circuits</a:t>
            </a: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11">
            <a:extLst>
              <a:ext uri="{FF2B5EF4-FFF2-40B4-BE49-F238E27FC236}">
                <a16:creationId xmlns:a16="http://schemas.microsoft.com/office/drawing/2014/main" id="{B9D3774E-D6ED-61C0-C0CA-E997EEED0DB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9939B5E-CB9A-4778-B617-06D6EBDC7979}" type="slidenum">
              <a:rPr lang="en-US" altLang="en-US" sz="1600">
                <a:ea typeface="굴림" panose="020B0600000101010101" pitchFamily="34" charset="-127"/>
              </a:rPr>
              <a:pPr eaLnBrk="1" hangingPunct="1">
                <a:spcBef>
                  <a:spcPct val="0"/>
                </a:spcBef>
                <a:buFontTx/>
                <a:buNone/>
              </a:pPr>
              <a:t>72</a:t>
            </a:fld>
            <a:endParaRPr lang="en-US" altLang="en-US" sz="1600">
              <a:ea typeface="굴림" panose="020B0600000101010101" pitchFamily="34" charset="-127"/>
            </a:endParaRPr>
          </a:p>
        </p:txBody>
      </p:sp>
      <p:sp>
        <p:nvSpPr>
          <p:cNvPr id="75779" name="Title 2">
            <a:extLst>
              <a:ext uri="{FF2B5EF4-FFF2-40B4-BE49-F238E27FC236}">
                <a16:creationId xmlns:a16="http://schemas.microsoft.com/office/drawing/2014/main" id="{AC1B37BE-0674-3D48-2A5C-817E5C3F2CBB}"/>
              </a:ext>
            </a:extLst>
          </p:cNvPr>
          <p:cNvSpPr>
            <a:spLocks noGrp="1"/>
          </p:cNvSpPr>
          <p:nvPr>
            <p:ph type="title" idx="4294967295"/>
          </p:nvPr>
        </p:nvSpPr>
        <p:spPr/>
        <p:txBody>
          <a:bodyPr/>
          <a:lstStyle/>
          <a:p>
            <a:r>
              <a:rPr lang="en-US" altLang="en-US"/>
              <a:t>The First Inventor</a:t>
            </a:r>
          </a:p>
        </p:txBody>
      </p:sp>
      <p:pic>
        <p:nvPicPr>
          <p:cNvPr id="75780" name="Picture 156">
            <a:extLst>
              <a:ext uri="{FF2B5EF4-FFF2-40B4-BE49-F238E27FC236}">
                <a16:creationId xmlns:a16="http://schemas.microsoft.com/office/drawing/2014/main" id="{10BB7CFD-1B2E-7C8A-8B47-5324809B332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6363" y="990600"/>
            <a:ext cx="3851275" cy="5105400"/>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11">
            <a:extLst>
              <a:ext uri="{FF2B5EF4-FFF2-40B4-BE49-F238E27FC236}">
                <a16:creationId xmlns:a16="http://schemas.microsoft.com/office/drawing/2014/main" id="{88CD7241-A9EC-1D2A-3029-B2200B2DFB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EE20D198-6CE8-48C4-9AD5-7EDB45994E99}" type="slidenum">
              <a:rPr lang="en-US" altLang="en-US" sz="1600">
                <a:ea typeface="굴림" panose="020B0600000101010101" pitchFamily="34" charset="-127"/>
              </a:rPr>
              <a:pPr eaLnBrk="1" hangingPunct="1">
                <a:spcBef>
                  <a:spcPct val="0"/>
                </a:spcBef>
                <a:buFontTx/>
                <a:buNone/>
              </a:pPr>
              <a:t>73</a:t>
            </a:fld>
            <a:endParaRPr lang="en-US" altLang="en-US" sz="1600">
              <a:ea typeface="굴림" panose="020B0600000101010101" pitchFamily="34" charset="-127"/>
            </a:endParaRPr>
          </a:p>
        </p:txBody>
      </p:sp>
      <p:sp>
        <p:nvSpPr>
          <p:cNvPr id="76803" name="Title 2">
            <a:extLst>
              <a:ext uri="{FF2B5EF4-FFF2-40B4-BE49-F238E27FC236}">
                <a16:creationId xmlns:a16="http://schemas.microsoft.com/office/drawing/2014/main" id="{1B1419E6-D771-E626-B10A-E5F3FACC5596}"/>
              </a:ext>
            </a:extLst>
          </p:cNvPr>
          <p:cNvSpPr>
            <a:spLocks noGrp="1"/>
          </p:cNvSpPr>
          <p:nvPr>
            <p:ph type="title" idx="4294967295"/>
          </p:nvPr>
        </p:nvSpPr>
        <p:spPr/>
        <p:txBody>
          <a:bodyPr/>
          <a:lstStyle/>
          <a:p>
            <a:r>
              <a:rPr lang="en-US" altLang="en-US"/>
              <a:t>The Invention</a:t>
            </a:r>
          </a:p>
        </p:txBody>
      </p:sp>
      <p:pic>
        <p:nvPicPr>
          <p:cNvPr id="76804" name="Picture 184">
            <a:extLst>
              <a:ext uri="{FF2B5EF4-FFF2-40B4-BE49-F238E27FC236}">
                <a16:creationId xmlns:a16="http://schemas.microsoft.com/office/drawing/2014/main" id="{5129E7E2-AACC-FBA7-59AF-AA9571DCA9E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36650" y="990600"/>
            <a:ext cx="6870700" cy="5105400"/>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11">
            <a:extLst>
              <a:ext uri="{FF2B5EF4-FFF2-40B4-BE49-F238E27FC236}">
                <a16:creationId xmlns:a16="http://schemas.microsoft.com/office/drawing/2014/main" id="{2B65E6CC-7B69-440F-4DC5-1547452F6AF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F0C126B-E15E-437E-9682-3E80B8A2B5D1}" type="slidenum">
              <a:rPr lang="en-US" altLang="en-US" sz="1600">
                <a:ea typeface="굴림" panose="020B0600000101010101" pitchFamily="34" charset="-127"/>
              </a:rPr>
              <a:pPr eaLnBrk="1" hangingPunct="1">
                <a:spcBef>
                  <a:spcPct val="0"/>
                </a:spcBef>
                <a:buFontTx/>
                <a:buNone/>
              </a:pPr>
              <a:t>74</a:t>
            </a:fld>
            <a:endParaRPr lang="en-US" altLang="en-US" sz="1600">
              <a:ea typeface="굴림" panose="020B0600000101010101" pitchFamily="34" charset="-127"/>
            </a:endParaRPr>
          </a:p>
        </p:txBody>
      </p:sp>
      <p:sp>
        <p:nvSpPr>
          <p:cNvPr id="62467" name="Rectangle 2">
            <a:extLst>
              <a:ext uri="{FF2B5EF4-FFF2-40B4-BE49-F238E27FC236}">
                <a16:creationId xmlns:a16="http://schemas.microsoft.com/office/drawing/2014/main" id="{D46C772F-336D-0769-827D-C1F352E74EE0}"/>
              </a:ext>
            </a:extLst>
          </p:cNvPr>
          <p:cNvSpPr>
            <a:spLocks noGrp="1" noChangeArrowheads="1"/>
          </p:cNvSpPr>
          <p:nvPr>
            <p:ph type="title" idx="4294967295"/>
          </p:nvPr>
        </p:nvSpPr>
        <p:spPr>
          <a:xfrm>
            <a:off x="304800" y="152400"/>
            <a:ext cx="8610600" cy="685800"/>
          </a:xfrm>
        </p:spPr>
        <p:txBody>
          <a:bodyPr>
            <a:normAutofit fontScale="90000"/>
          </a:bodyPr>
          <a:lstStyle/>
          <a:p>
            <a:pPr eaLnBrk="1" hangingPunct="1">
              <a:defRPr/>
            </a:pPr>
            <a:r>
              <a:rPr lang="en-US" altLang="ko-KR" sz="3200" dirty="0">
                <a:latin typeface="+mj-lt"/>
                <a:ea typeface="굴림" pitchFamily="50" charset="-127"/>
              </a:rPr>
              <a:t>Switched-Capacitor Circuit Techniques [2], [3]</a:t>
            </a:r>
          </a:p>
        </p:txBody>
      </p:sp>
      <p:sp>
        <p:nvSpPr>
          <p:cNvPr id="77828" name="Rectangle 3">
            <a:extLst>
              <a:ext uri="{FF2B5EF4-FFF2-40B4-BE49-F238E27FC236}">
                <a16:creationId xmlns:a16="http://schemas.microsoft.com/office/drawing/2014/main" id="{F536A7D7-37F8-7A4F-A899-D69689A1840B}"/>
              </a:ext>
            </a:extLst>
          </p:cNvPr>
          <p:cNvSpPr>
            <a:spLocks noGrp="1" noChangeArrowheads="1"/>
          </p:cNvSpPr>
          <p:nvPr>
            <p:ph type="body" idx="4294967295"/>
          </p:nvPr>
        </p:nvSpPr>
        <p:spPr>
          <a:xfrm>
            <a:off x="381000" y="990600"/>
            <a:ext cx="8382000" cy="5334000"/>
          </a:xfrm>
        </p:spPr>
        <p:txBody>
          <a:bodyPr/>
          <a:lstStyle/>
          <a:p>
            <a:pPr eaLnBrk="1" hangingPunct="1">
              <a:lnSpc>
                <a:spcPct val="90000"/>
              </a:lnSpc>
            </a:pPr>
            <a:r>
              <a:rPr lang="en-US" altLang="ko-KR">
                <a:ea typeface="굴림" panose="020B0600000101010101" pitchFamily="34" charset="-127"/>
              </a:rPr>
              <a:t>Signal entered and read out as voltages, but processed internally as charges on capacitors. Since CMOS reserves charges well, high SNR and linearity possible.</a:t>
            </a:r>
          </a:p>
          <a:p>
            <a:pPr eaLnBrk="1" hangingPunct="1">
              <a:lnSpc>
                <a:spcPct val="90000"/>
              </a:lnSpc>
            </a:pPr>
            <a:r>
              <a:rPr lang="en-US" altLang="ko-KR">
                <a:ea typeface="굴림" panose="020B0600000101010101" pitchFamily="34" charset="-127"/>
              </a:rPr>
              <a:t>Replaces absolute accuracy of R &amp; C (10-30%) with matching accuracy of C </a:t>
            </a:r>
            <a:r>
              <a:rPr lang="en-US" altLang="ko-KR" i="1">
                <a:ea typeface="굴림" panose="020B0600000101010101" pitchFamily="34" charset="-127"/>
              </a:rPr>
              <a:t>(</a:t>
            </a:r>
            <a:r>
              <a:rPr lang="en-US" altLang="ko-KR">
                <a:ea typeface="굴림" panose="020B0600000101010101" pitchFamily="34" charset="-127"/>
              </a:rPr>
              <a:t>0.05-0.2%</a:t>
            </a:r>
            <a:r>
              <a:rPr lang="en-US" altLang="ko-KR" i="1">
                <a:ea typeface="굴림" panose="020B0600000101010101" pitchFamily="34" charset="-127"/>
              </a:rPr>
              <a:t>);</a:t>
            </a:r>
          </a:p>
          <a:p>
            <a:pPr eaLnBrk="1" hangingPunct="1">
              <a:lnSpc>
                <a:spcPct val="90000"/>
              </a:lnSpc>
            </a:pPr>
            <a:r>
              <a:rPr lang="en-US" altLang="ko-KR">
                <a:ea typeface="굴림" panose="020B0600000101010101" pitchFamily="34" charset="-127"/>
              </a:rPr>
              <a:t>Can realize accurate and tunable large RC time constants;</a:t>
            </a:r>
          </a:p>
          <a:p>
            <a:pPr eaLnBrk="1" hangingPunct="1">
              <a:lnSpc>
                <a:spcPct val="90000"/>
              </a:lnSpc>
            </a:pPr>
            <a:r>
              <a:rPr lang="en-US" altLang="ko-KR">
                <a:ea typeface="굴림" panose="020B0600000101010101" pitchFamily="34" charset="-127"/>
              </a:rPr>
              <a:t>Can realize high-order dynamic range circuits with high dynamic range;</a:t>
            </a:r>
          </a:p>
          <a:p>
            <a:pPr eaLnBrk="1" hangingPunct="1">
              <a:lnSpc>
                <a:spcPct val="90000"/>
              </a:lnSpc>
            </a:pPr>
            <a:r>
              <a:rPr lang="en-US" altLang="ko-KR">
                <a:ea typeface="굴림" panose="020B0600000101010101" pitchFamily="34" charset="-127"/>
              </a:rPr>
              <a:t>Allows medium-accuracy data conversion without trimming;</a:t>
            </a:r>
          </a:p>
          <a:p>
            <a:pPr eaLnBrk="1" hangingPunct="1">
              <a:lnSpc>
                <a:spcPct val="90000"/>
              </a:lnSpc>
            </a:pPr>
            <a:r>
              <a:rPr lang="en-US" altLang="ko-KR">
                <a:ea typeface="굴림" panose="020B0600000101010101" pitchFamily="34" charset="-127"/>
              </a:rPr>
              <a:t>Can realize large mixed-mode systems for telephony, audio, aerospace, physics etc. Applications on a single CMOS chip.</a:t>
            </a:r>
          </a:p>
          <a:p>
            <a:pPr eaLnBrk="1" hangingPunct="1">
              <a:lnSpc>
                <a:spcPct val="90000"/>
              </a:lnSpc>
            </a:pPr>
            <a:r>
              <a:rPr lang="en-US" altLang="ko-KR">
                <a:ea typeface="굴림" panose="020B0600000101010101" pitchFamily="34" charset="-127"/>
              </a:rPr>
              <a:t>Tilted the MOS VS. BJT contest decisively.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11">
            <a:extLst>
              <a:ext uri="{FF2B5EF4-FFF2-40B4-BE49-F238E27FC236}">
                <a16:creationId xmlns:a16="http://schemas.microsoft.com/office/drawing/2014/main" id="{BB8A1E21-1106-8D28-716D-7A1C0FA9E11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F49BF84-5EDF-4AFF-8CAF-9C2608384854}" type="slidenum">
              <a:rPr lang="en-US" altLang="en-US" sz="1600">
                <a:ea typeface="굴림" panose="020B0600000101010101" pitchFamily="34" charset="-127"/>
              </a:rPr>
              <a:pPr eaLnBrk="1" hangingPunct="1">
                <a:spcBef>
                  <a:spcPct val="0"/>
                </a:spcBef>
                <a:buFontTx/>
                <a:buNone/>
              </a:pPr>
              <a:t>75</a:t>
            </a:fld>
            <a:endParaRPr lang="en-US" altLang="en-US" sz="1600">
              <a:ea typeface="굴림" panose="020B0600000101010101" pitchFamily="34" charset="-127"/>
            </a:endParaRPr>
          </a:p>
        </p:txBody>
      </p:sp>
      <p:sp>
        <p:nvSpPr>
          <p:cNvPr id="78851" name="Rectangle 2">
            <a:extLst>
              <a:ext uri="{FF2B5EF4-FFF2-40B4-BE49-F238E27FC236}">
                <a16:creationId xmlns:a16="http://schemas.microsoft.com/office/drawing/2014/main" id="{481C37B8-2698-17D5-B7D5-3C36427AFD28}"/>
              </a:ext>
            </a:extLst>
          </p:cNvPr>
          <p:cNvSpPr>
            <a:spLocks noGrp="1" noChangeArrowheads="1"/>
          </p:cNvSpPr>
          <p:nvPr>
            <p:ph type="title" idx="4294967295"/>
          </p:nvPr>
        </p:nvSpPr>
        <p:spPr>
          <a:xfrm>
            <a:off x="304800" y="152400"/>
            <a:ext cx="8610600" cy="685800"/>
          </a:xfrm>
        </p:spPr>
        <p:txBody>
          <a:bodyPr/>
          <a:lstStyle/>
          <a:p>
            <a:pPr eaLnBrk="1" hangingPunct="1"/>
            <a:r>
              <a:rPr lang="en-US" altLang="ko-KR" sz="3200">
                <a:ea typeface="굴림" panose="020B0600000101010101" pitchFamily="34" charset="-127"/>
              </a:rPr>
              <a:t>Competing Techniques</a:t>
            </a:r>
          </a:p>
        </p:txBody>
      </p:sp>
      <p:sp>
        <p:nvSpPr>
          <p:cNvPr id="78852" name="Rectangle 3">
            <a:extLst>
              <a:ext uri="{FF2B5EF4-FFF2-40B4-BE49-F238E27FC236}">
                <a16:creationId xmlns:a16="http://schemas.microsoft.com/office/drawing/2014/main" id="{48E1A5E5-10B1-035B-3D3E-6E6F1DC6CC96}"/>
              </a:ext>
            </a:extLst>
          </p:cNvPr>
          <p:cNvSpPr>
            <a:spLocks noGrp="1" noChangeArrowheads="1"/>
          </p:cNvSpPr>
          <p:nvPr>
            <p:ph type="body" idx="4294967295"/>
          </p:nvPr>
        </p:nvSpPr>
        <p:spPr>
          <a:xfrm>
            <a:off x="381000" y="1143000"/>
            <a:ext cx="8382000" cy="5334000"/>
          </a:xfrm>
        </p:spPr>
        <p:txBody>
          <a:bodyPr/>
          <a:lstStyle/>
          <a:p>
            <a:pPr eaLnBrk="1" hangingPunct="1">
              <a:buFontTx/>
              <a:buNone/>
            </a:pPr>
            <a:endParaRPr lang="en-US" altLang="ko-KR" b="1" i="1">
              <a:ea typeface="굴림" panose="020B0600000101010101" pitchFamily="34" charset="-127"/>
            </a:endParaRPr>
          </a:p>
          <a:p>
            <a:pPr eaLnBrk="1" hangingPunct="1"/>
            <a:r>
              <a:rPr lang="en-US" altLang="ko-KR" sz="2800">
                <a:ea typeface="굴림" panose="020B0600000101010101" pitchFamily="34" charset="-127"/>
              </a:rPr>
              <a:t>Switched-current circuitry: Can be simpler and faster, but achieves lower dynamic range &amp; much more THD; Needs more power. Can use basic digital technology; now SC can too!</a:t>
            </a:r>
          </a:p>
          <a:p>
            <a:pPr eaLnBrk="1" hangingPunct="1">
              <a:buFontTx/>
              <a:buNone/>
            </a:pPr>
            <a:endParaRPr lang="en-US" altLang="ko-KR" sz="2800">
              <a:ea typeface="굴림" panose="020B0600000101010101" pitchFamily="34" charset="-127"/>
            </a:endParaRPr>
          </a:p>
          <a:p>
            <a:pPr eaLnBrk="1" hangingPunct="1"/>
            <a:r>
              <a:rPr lang="en-US" altLang="ko-KR" sz="2800">
                <a:ea typeface="굴림" panose="020B0600000101010101" pitchFamily="34" charset="-127"/>
              </a:rPr>
              <a:t>Continuous-time filters: much faster, less linear, less accurate, lower dynamic range. Need tuning.</a:t>
            </a:r>
          </a:p>
          <a:p>
            <a:pPr eaLnBrk="1" hangingPunct="1"/>
            <a:endParaRPr lang="en-US" altLang="ko-KR" sz="2800">
              <a:ea typeface="굴림" panose="020B0600000101010101" pitchFamily="34" charset="-127"/>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11">
            <a:extLst>
              <a:ext uri="{FF2B5EF4-FFF2-40B4-BE49-F238E27FC236}">
                <a16:creationId xmlns:a16="http://schemas.microsoft.com/office/drawing/2014/main" id="{A56F5836-C515-11B1-FD14-CEE34D5F1F0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3839494-7E78-4ABA-B24E-8DBC626B1AA1}" type="slidenum">
              <a:rPr lang="en-US" altLang="en-US" sz="1600">
                <a:ea typeface="굴림" panose="020B0600000101010101" pitchFamily="34" charset="-127"/>
              </a:rPr>
              <a:pPr eaLnBrk="1" hangingPunct="1">
                <a:spcBef>
                  <a:spcPct val="0"/>
                </a:spcBef>
                <a:buFontTx/>
                <a:buNone/>
              </a:pPr>
              <a:t>76</a:t>
            </a:fld>
            <a:endParaRPr lang="en-US" altLang="en-US" sz="1600">
              <a:ea typeface="굴림" panose="020B0600000101010101" pitchFamily="34" charset="-127"/>
            </a:endParaRPr>
          </a:p>
        </p:txBody>
      </p:sp>
      <p:sp>
        <p:nvSpPr>
          <p:cNvPr id="79875" name="Rectangle 2">
            <a:extLst>
              <a:ext uri="{FF2B5EF4-FFF2-40B4-BE49-F238E27FC236}">
                <a16:creationId xmlns:a16="http://schemas.microsoft.com/office/drawing/2014/main" id="{6EFA698E-C16C-95DA-080A-2689E14563AC}"/>
              </a:ext>
            </a:extLst>
          </p:cNvPr>
          <p:cNvSpPr>
            <a:spLocks noGrp="1" noChangeArrowheads="1"/>
          </p:cNvSpPr>
          <p:nvPr>
            <p:ph type="title" idx="4294967295"/>
          </p:nvPr>
        </p:nvSpPr>
        <p:spPr/>
        <p:txBody>
          <a:bodyPr/>
          <a:lstStyle/>
          <a:p>
            <a:pPr eaLnBrk="1" hangingPunct="1"/>
            <a:r>
              <a:rPr lang="en-US" altLang="ko-KR">
                <a:ea typeface="굴림" panose="020B0600000101010101" pitchFamily="34" charset="-127"/>
              </a:rPr>
              <a:t>LCR Filters to Active-RC Filters</a:t>
            </a:r>
          </a:p>
        </p:txBody>
      </p:sp>
      <p:pic>
        <p:nvPicPr>
          <p:cNvPr id="79876" name="Picture 200">
            <a:extLst>
              <a:ext uri="{FF2B5EF4-FFF2-40B4-BE49-F238E27FC236}">
                <a16:creationId xmlns:a16="http://schemas.microsoft.com/office/drawing/2014/main" id="{B1D1A0D0-640B-3A21-FE9E-20915AAC9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35088"/>
            <a:ext cx="47244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01">
            <a:extLst>
              <a:ext uri="{FF2B5EF4-FFF2-40B4-BE49-F238E27FC236}">
                <a16:creationId xmlns:a16="http://schemas.microsoft.com/office/drawing/2014/main" id="{01C45A59-DCCC-44D3-2A64-FEC4FA229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3503613"/>
            <a:ext cx="678021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02">
            <a:extLst>
              <a:ext uri="{FF2B5EF4-FFF2-40B4-BE49-F238E27FC236}">
                <a16:creationId xmlns:a16="http://schemas.microsoft.com/office/drawing/2014/main" id="{B917640A-4EFF-6514-113C-EBF8A6FC7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924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11">
            <a:extLst>
              <a:ext uri="{FF2B5EF4-FFF2-40B4-BE49-F238E27FC236}">
                <a16:creationId xmlns:a16="http://schemas.microsoft.com/office/drawing/2014/main" id="{59C59F66-E3D4-A4FE-EE5F-7B5BE173C2F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FC2BA5A-DF5F-4DF3-A05F-7E2E5CE158BD}" type="slidenum">
              <a:rPr lang="en-US" altLang="en-US" sz="1600">
                <a:ea typeface="굴림" panose="020B0600000101010101" pitchFamily="34" charset="-127"/>
              </a:rPr>
              <a:pPr eaLnBrk="1" hangingPunct="1">
                <a:spcBef>
                  <a:spcPct val="0"/>
                </a:spcBef>
                <a:buFontTx/>
                <a:buNone/>
              </a:pPr>
              <a:t>77</a:t>
            </a:fld>
            <a:endParaRPr lang="en-US" altLang="en-US" sz="1600">
              <a:ea typeface="굴림" panose="020B0600000101010101" pitchFamily="34" charset="-127"/>
            </a:endParaRPr>
          </a:p>
        </p:txBody>
      </p:sp>
      <p:sp>
        <p:nvSpPr>
          <p:cNvPr id="80899" name="Title 1">
            <a:extLst>
              <a:ext uri="{FF2B5EF4-FFF2-40B4-BE49-F238E27FC236}">
                <a16:creationId xmlns:a16="http://schemas.microsoft.com/office/drawing/2014/main" id="{DAC7425E-5EEB-6ECA-2E4F-CB0285539354}"/>
              </a:ext>
            </a:extLst>
          </p:cNvPr>
          <p:cNvSpPr>
            <a:spLocks noGrp="1"/>
          </p:cNvSpPr>
          <p:nvPr>
            <p:ph type="title" idx="4294967295"/>
          </p:nvPr>
        </p:nvSpPr>
        <p:spPr/>
        <p:txBody>
          <a:bodyPr/>
          <a:lstStyle/>
          <a:p>
            <a:r>
              <a:rPr lang="en-US" altLang="ko-KR">
                <a:ea typeface="굴림" panose="020B0600000101010101" pitchFamily="34" charset="-127"/>
              </a:rPr>
              <a:t>LCR Filters to Active-SC Filters</a:t>
            </a:r>
            <a:endParaRPr lang="en-US" altLang="en-US"/>
          </a:p>
        </p:txBody>
      </p:sp>
      <p:pic>
        <p:nvPicPr>
          <p:cNvPr id="80900" name="Picture 9">
            <a:extLst>
              <a:ext uri="{FF2B5EF4-FFF2-40B4-BE49-F238E27FC236}">
                <a16:creationId xmlns:a16="http://schemas.microsoft.com/office/drawing/2014/main" id="{59DF7EA1-D504-FD7B-6FB0-9012B49CE01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5800" y="3124200"/>
            <a:ext cx="3733800" cy="914400"/>
          </a:xfrm>
        </p:spPr>
      </p:pic>
      <p:pic>
        <p:nvPicPr>
          <p:cNvPr id="80901" name="Picture 10">
            <a:extLst>
              <a:ext uri="{FF2B5EF4-FFF2-40B4-BE49-F238E27FC236}">
                <a16:creationId xmlns:a16="http://schemas.microsoft.com/office/drawing/2014/main" id="{0BE25798-D7A2-89F5-3678-20F31DA17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45672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11">
            <a:extLst>
              <a:ext uri="{FF2B5EF4-FFF2-40B4-BE49-F238E27FC236}">
                <a16:creationId xmlns:a16="http://schemas.microsoft.com/office/drawing/2014/main" id="{01768243-3538-5654-3262-CEA3A1E2B21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6C2B108E-3B04-41E0-A5E0-C02321524AB2}" type="slidenum">
              <a:rPr lang="en-US" altLang="en-US" sz="1600">
                <a:ea typeface="굴림" panose="020B0600000101010101" pitchFamily="34" charset="-127"/>
              </a:rPr>
              <a:pPr eaLnBrk="1" hangingPunct="1">
                <a:spcBef>
                  <a:spcPct val="0"/>
                </a:spcBef>
                <a:buFontTx/>
                <a:buNone/>
              </a:pPr>
              <a:t>78</a:t>
            </a:fld>
            <a:endParaRPr lang="en-US" altLang="en-US" sz="1600">
              <a:ea typeface="굴림" panose="020B0600000101010101" pitchFamily="34" charset="-127"/>
            </a:endParaRPr>
          </a:p>
        </p:txBody>
      </p:sp>
      <p:sp>
        <p:nvSpPr>
          <p:cNvPr id="81923" name="Rectangle 47">
            <a:extLst>
              <a:ext uri="{FF2B5EF4-FFF2-40B4-BE49-F238E27FC236}">
                <a16:creationId xmlns:a16="http://schemas.microsoft.com/office/drawing/2014/main" id="{891F020F-970C-D7C5-7FF5-9081A1FE0B7E}"/>
              </a:ext>
            </a:extLst>
          </p:cNvPr>
          <p:cNvSpPr>
            <a:spLocks noGrp="1" noChangeArrowheads="1"/>
          </p:cNvSpPr>
          <p:nvPr>
            <p:ph type="title"/>
          </p:nvPr>
        </p:nvSpPr>
        <p:spPr>
          <a:xfrm>
            <a:off x="457200" y="152400"/>
            <a:ext cx="8229600" cy="685800"/>
          </a:xfrm>
        </p:spPr>
        <p:txBody>
          <a:bodyPr/>
          <a:lstStyle/>
          <a:p>
            <a:pPr eaLnBrk="1" hangingPunct="1"/>
            <a:r>
              <a:rPr lang="en-US" altLang="ko-KR" sz="2800">
                <a:ea typeface="굴림" panose="020B0600000101010101" pitchFamily="34" charset="-127"/>
              </a:rPr>
              <a:t>Typical Applications of SC Technology </a:t>
            </a:r>
            <a:r>
              <a:rPr lang="en-US" altLang="ko-KR" sz="2000">
                <a:ea typeface="굴림" panose="020B0600000101010101" pitchFamily="34" charset="-127"/>
              </a:rPr>
              <a:t>–(1)</a:t>
            </a:r>
          </a:p>
        </p:txBody>
      </p:sp>
      <p:sp>
        <p:nvSpPr>
          <p:cNvPr id="81924" name="Rectangle 48">
            <a:extLst>
              <a:ext uri="{FF2B5EF4-FFF2-40B4-BE49-F238E27FC236}">
                <a16:creationId xmlns:a16="http://schemas.microsoft.com/office/drawing/2014/main" id="{8DC567B2-DB9D-F6FE-15E1-E67464B31921}"/>
              </a:ext>
            </a:extLst>
          </p:cNvPr>
          <p:cNvSpPr>
            <a:spLocks noGrp="1" noChangeArrowheads="1"/>
          </p:cNvSpPr>
          <p:nvPr>
            <p:ph type="body" sz="half" idx="1"/>
          </p:nvPr>
        </p:nvSpPr>
        <p:spPr>
          <a:xfrm>
            <a:off x="457200" y="1524000"/>
            <a:ext cx="8305800" cy="3962400"/>
          </a:xfrm>
        </p:spPr>
        <p:txBody>
          <a:bodyPr/>
          <a:lstStyle/>
          <a:p>
            <a:pPr eaLnBrk="1" hangingPunct="1">
              <a:buFontTx/>
              <a:buNone/>
            </a:pPr>
            <a:r>
              <a:rPr lang="en-US" altLang="ko-KR" b="1" i="1">
                <a:ea typeface="굴림" panose="020B0600000101010101" pitchFamily="34" charset="-127"/>
              </a:rPr>
              <a:t>Line-Powered Systems:</a:t>
            </a:r>
          </a:p>
          <a:p>
            <a:pPr eaLnBrk="1" hangingPunct="1">
              <a:buFontTx/>
              <a:buNone/>
            </a:pPr>
            <a:endParaRPr lang="en-US" altLang="ko-KR" sz="2000">
              <a:ea typeface="굴림" panose="020B0600000101010101" pitchFamily="34" charset="-127"/>
            </a:endParaRPr>
          </a:p>
          <a:p>
            <a:pPr eaLnBrk="1" hangingPunct="1"/>
            <a:r>
              <a:rPr lang="en-US" altLang="ko-KR">
                <a:ea typeface="굴림" panose="020B0600000101010101" pitchFamily="34" charset="-127"/>
              </a:rPr>
              <a:t>Telecom systems (telephone, radio, video, audio)</a:t>
            </a:r>
          </a:p>
          <a:p>
            <a:pPr eaLnBrk="1" hangingPunct="1"/>
            <a:r>
              <a:rPr lang="en-US" altLang="ko-KR">
                <a:ea typeface="굴림" panose="020B0600000101010101" pitchFamily="34" charset="-127"/>
              </a:rPr>
              <a:t>Digital/analog interfaces</a:t>
            </a:r>
          </a:p>
          <a:p>
            <a:pPr eaLnBrk="1" hangingPunct="1"/>
            <a:r>
              <a:rPr lang="en-US" altLang="ko-KR">
                <a:ea typeface="굴림" panose="020B0600000101010101" pitchFamily="34" charset="-127"/>
              </a:rPr>
              <a:t>Smart sensors</a:t>
            </a:r>
          </a:p>
          <a:p>
            <a:pPr eaLnBrk="1" hangingPunct="1"/>
            <a:r>
              <a:rPr lang="en-US" altLang="ko-KR">
                <a:ea typeface="굴림" panose="020B0600000101010101" pitchFamily="34" charset="-127"/>
              </a:rPr>
              <a:t>Instrumentation</a:t>
            </a:r>
          </a:p>
          <a:p>
            <a:pPr eaLnBrk="1" hangingPunct="1"/>
            <a:r>
              <a:rPr lang="en-US" altLang="ko-KR">
                <a:ea typeface="굴림" panose="020B0600000101010101" pitchFamily="34" charset="-127"/>
              </a:rPr>
              <a:t>Neural nets.</a:t>
            </a:r>
          </a:p>
          <a:p>
            <a:pPr eaLnBrk="1" hangingPunct="1"/>
            <a:r>
              <a:rPr lang="en-US" altLang="ko-KR">
                <a:ea typeface="굴림" panose="020B0600000101010101" pitchFamily="34" charset="-127"/>
              </a:rPr>
              <a:t>Music synthesizers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11">
            <a:extLst>
              <a:ext uri="{FF2B5EF4-FFF2-40B4-BE49-F238E27FC236}">
                <a16:creationId xmlns:a16="http://schemas.microsoft.com/office/drawing/2014/main" id="{13D9A8E8-1844-11AD-3C7E-B6A5130E76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6A0EBD9-D617-4A19-89C0-63A011489E19}" type="slidenum">
              <a:rPr lang="en-US" altLang="en-US" sz="1600">
                <a:ea typeface="굴림" panose="020B0600000101010101" pitchFamily="34" charset="-127"/>
              </a:rPr>
              <a:pPr eaLnBrk="1" hangingPunct="1">
                <a:spcBef>
                  <a:spcPct val="0"/>
                </a:spcBef>
                <a:buFontTx/>
                <a:buNone/>
              </a:pPr>
              <a:t>79</a:t>
            </a:fld>
            <a:endParaRPr lang="en-US" altLang="en-US" sz="1600">
              <a:ea typeface="굴림" panose="020B0600000101010101" pitchFamily="34" charset="-127"/>
            </a:endParaRPr>
          </a:p>
        </p:txBody>
      </p:sp>
      <p:sp>
        <p:nvSpPr>
          <p:cNvPr id="82947" name="Rectangle 2">
            <a:extLst>
              <a:ext uri="{FF2B5EF4-FFF2-40B4-BE49-F238E27FC236}">
                <a16:creationId xmlns:a16="http://schemas.microsoft.com/office/drawing/2014/main" id="{8E6D0618-C645-A2B0-CE35-17CF8F7B0D7E}"/>
              </a:ext>
            </a:extLst>
          </p:cNvPr>
          <p:cNvSpPr>
            <a:spLocks noGrp="1" noChangeArrowheads="1"/>
          </p:cNvSpPr>
          <p:nvPr>
            <p:ph type="title"/>
          </p:nvPr>
        </p:nvSpPr>
        <p:spPr/>
        <p:txBody>
          <a:bodyPr/>
          <a:lstStyle/>
          <a:p>
            <a:pPr eaLnBrk="1" hangingPunct="1"/>
            <a:r>
              <a:rPr lang="en-US" altLang="ko-KR" sz="2800">
                <a:ea typeface="굴림" panose="020B0600000101010101" pitchFamily="34" charset="-127"/>
              </a:rPr>
              <a:t>Typical Applications of SC Technology </a:t>
            </a:r>
            <a:r>
              <a:rPr lang="en-US" altLang="ko-KR" sz="2000">
                <a:ea typeface="굴림" panose="020B0600000101010101" pitchFamily="34" charset="-127"/>
              </a:rPr>
              <a:t>–(2)</a:t>
            </a:r>
          </a:p>
        </p:txBody>
      </p:sp>
      <p:sp>
        <p:nvSpPr>
          <p:cNvPr id="82948" name="Rectangle 3">
            <a:extLst>
              <a:ext uri="{FF2B5EF4-FFF2-40B4-BE49-F238E27FC236}">
                <a16:creationId xmlns:a16="http://schemas.microsoft.com/office/drawing/2014/main" id="{49D4D3A0-9A0F-F73E-6513-929D808A5655}"/>
              </a:ext>
            </a:extLst>
          </p:cNvPr>
          <p:cNvSpPr>
            <a:spLocks noGrp="1" noChangeArrowheads="1"/>
          </p:cNvSpPr>
          <p:nvPr>
            <p:ph type="body" sz="half" idx="1"/>
          </p:nvPr>
        </p:nvSpPr>
        <p:spPr>
          <a:xfrm>
            <a:off x="381000" y="1295400"/>
            <a:ext cx="8382000" cy="4572000"/>
          </a:xfrm>
        </p:spPr>
        <p:txBody>
          <a:bodyPr/>
          <a:lstStyle/>
          <a:p>
            <a:pPr eaLnBrk="1" hangingPunct="1">
              <a:buFontTx/>
              <a:buNone/>
            </a:pPr>
            <a:r>
              <a:rPr lang="en-US" altLang="ko-KR" b="1" i="1">
                <a:ea typeface="굴림" panose="020B0600000101010101" pitchFamily="34" charset="-127"/>
              </a:rPr>
              <a:t>Battery-Powered Micropower Systems:</a:t>
            </a:r>
          </a:p>
          <a:p>
            <a:pPr eaLnBrk="1" hangingPunct="1">
              <a:buFontTx/>
              <a:buNone/>
            </a:pPr>
            <a:endParaRPr lang="en-US" altLang="ko-KR" sz="2000" b="1">
              <a:ea typeface="굴림" panose="020B0600000101010101" pitchFamily="34" charset="-127"/>
            </a:endParaRPr>
          </a:p>
          <a:p>
            <a:pPr eaLnBrk="1" hangingPunct="1"/>
            <a:r>
              <a:rPr lang="en-US" altLang="ko-KR">
                <a:ea typeface="굴림" panose="020B0600000101010101" pitchFamily="34" charset="-127"/>
              </a:rPr>
              <a:t>Watches</a:t>
            </a:r>
          </a:p>
          <a:p>
            <a:pPr eaLnBrk="1" hangingPunct="1"/>
            <a:r>
              <a:rPr lang="en-US" altLang="ko-KR">
                <a:ea typeface="굴림" panose="020B0600000101010101" pitchFamily="34" charset="-127"/>
              </a:rPr>
              <a:t>Calculators</a:t>
            </a:r>
          </a:p>
          <a:p>
            <a:pPr eaLnBrk="1" hangingPunct="1"/>
            <a:r>
              <a:rPr lang="en-US" altLang="ko-KR">
                <a:ea typeface="굴림" panose="020B0600000101010101" pitchFamily="34" charset="-127"/>
              </a:rPr>
              <a:t>Hearing aids</a:t>
            </a:r>
          </a:p>
          <a:p>
            <a:pPr eaLnBrk="1" hangingPunct="1"/>
            <a:r>
              <a:rPr lang="en-US" altLang="ko-KR">
                <a:ea typeface="굴림" panose="020B0600000101010101" pitchFamily="34" charset="-127"/>
              </a:rPr>
              <a:t>Pagers</a:t>
            </a:r>
          </a:p>
          <a:p>
            <a:pPr eaLnBrk="1" hangingPunct="1"/>
            <a:r>
              <a:rPr lang="en-US" altLang="ko-KR">
                <a:ea typeface="굴림" panose="020B0600000101010101" pitchFamily="34" charset="-127"/>
              </a:rPr>
              <a:t>Implantable medical devices</a:t>
            </a:r>
          </a:p>
          <a:p>
            <a:pPr eaLnBrk="1" hangingPunct="1"/>
            <a:r>
              <a:rPr lang="en-US" altLang="ko-KR">
                <a:ea typeface="굴림" panose="020B0600000101010101" pitchFamily="34" charset="-127"/>
              </a:rPr>
              <a:t>Portable instruments, sensors</a:t>
            </a:r>
          </a:p>
          <a:p>
            <a:pPr eaLnBrk="1" hangingPunct="1"/>
            <a:r>
              <a:rPr lang="en-US" altLang="ko-KR">
                <a:ea typeface="굴림" panose="020B0600000101010101" pitchFamily="34" charset="-127"/>
              </a:rPr>
              <a:t>Nuclear array sensors (micropower, may not be battery powered</a:t>
            </a:r>
            <a:r>
              <a:rPr lang="en-US" altLang="ko-KR" sz="2000">
                <a:ea typeface="굴림" panose="020B0600000101010101" pitchFamily="34" charset="-127"/>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11">
            <a:extLst>
              <a:ext uri="{FF2B5EF4-FFF2-40B4-BE49-F238E27FC236}">
                <a16:creationId xmlns:a16="http://schemas.microsoft.com/office/drawing/2014/main" id="{685BBFA2-C637-084C-C7C6-55A1E9049C5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EFBDF36-9047-481A-9C7D-525228CBF2D2}" type="slidenum">
              <a:rPr lang="en-US" altLang="en-US" sz="1600">
                <a:ea typeface="굴림" panose="020B0600000101010101" pitchFamily="34" charset="-127"/>
              </a:rPr>
              <a:pPr eaLnBrk="1" hangingPunct="1">
                <a:spcBef>
                  <a:spcPct val="0"/>
                </a:spcBef>
                <a:buFontTx/>
                <a:buNone/>
              </a:pPr>
              <a:t>8</a:t>
            </a:fld>
            <a:endParaRPr lang="en-US" altLang="en-US" sz="1600">
              <a:ea typeface="굴림" panose="020B0600000101010101" pitchFamily="34" charset="-127"/>
            </a:endParaRPr>
          </a:p>
        </p:txBody>
      </p:sp>
      <p:sp>
        <p:nvSpPr>
          <p:cNvPr id="10243" name="Title 1">
            <a:extLst>
              <a:ext uri="{FF2B5EF4-FFF2-40B4-BE49-F238E27FC236}">
                <a16:creationId xmlns:a16="http://schemas.microsoft.com/office/drawing/2014/main" id="{D8CB0AD2-2544-D2CE-CE45-A5A015E6968F}"/>
              </a:ext>
            </a:extLst>
          </p:cNvPr>
          <p:cNvSpPr>
            <a:spLocks noGrp="1"/>
          </p:cNvSpPr>
          <p:nvPr>
            <p:ph type="title" idx="4294967295"/>
          </p:nvPr>
        </p:nvSpPr>
        <p:spPr/>
        <p:txBody>
          <a:bodyPr/>
          <a:lstStyle/>
          <a:p>
            <a:r>
              <a:rPr lang="en-US" altLang="zh-CN">
                <a:ea typeface="宋体" panose="02010600030101010101" pitchFamily="2" charset="-122"/>
              </a:rPr>
              <a:t>Frequency Range of Analog Filters</a:t>
            </a:r>
          </a:p>
        </p:txBody>
      </p:sp>
      <p:sp>
        <p:nvSpPr>
          <p:cNvPr id="10244" name="Content Placeholder 2">
            <a:extLst>
              <a:ext uri="{FF2B5EF4-FFF2-40B4-BE49-F238E27FC236}">
                <a16:creationId xmlns:a16="http://schemas.microsoft.com/office/drawing/2014/main" id="{14146558-6DB2-41BD-6064-05AE5C3B2567}"/>
              </a:ext>
            </a:extLst>
          </p:cNvPr>
          <p:cNvSpPr>
            <a:spLocks noGrp="1"/>
          </p:cNvSpPr>
          <p:nvPr>
            <p:ph idx="4294967295"/>
          </p:nvPr>
        </p:nvSpPr>
        <p:spPr>
          <a:xfrm>
            <a:off x="381000" y="838200"/>
            <a:ext cx="8382000" cy="5334000"/>
          </a:xfrm>
        </p:spPr>
        <p:txBody>
          <a:bodyPr/>
          <a:lstStyle/>
          <a:p>
            <a:endParaRPr lang="en-US" altLang="zh-CN">
              <a:ea typeface="宋体" panose="02010600030101010101" pitchFamily="2" charset="-122"/>
            </a:endParaRPr>
          </a:p>
          <a:p>
            <a:r>
              <a:rPr lang="en-US" altLang="zh-CN">
                <a:ea typeface="宋体" panose="02010600030101010101" pitchFamily="2" charset="-122"/>
                <a:cs typeface="Arial" panose="020B0604020202020204" pitchFamily="34" charset="0"/>
              </a:rPr>
              <a:t>Discrete active-RC filters: 1 Hz – 100 MHz</a:t>
            </a:r>
          </a:p>
          <a:p>
            <a:endParaRPr lang="en-US" altLang="zh-CN">
              <a:ea typeface="宋体" panose="02010600030101010101" pitchFamily="2" charset="-122"/>
              <a:cs typeface="Arial" panose="020B0604020202020204" pitchFamily="34" charset="0"/>
            </a:endParaRPr>
          </a:p>
          <a:p>
            <a:r>
              <a:rPr lang="en-US" altLang="zh-CN">
                <a:ea typeface="宋体" panose="02010600030101010101" pitchFamily="2" charset="-122"/>
                <a:cs typeface="Arial" panose="020B0604020202020204" pitchFamily="34" charset="0"/>
              </a:rPr>
              <a:t>On-chip continuous-time active filters: 10 Hz  -  1 GHz</a:t>
            </a:r>
          </a:p>
          <a:p>
            <a:endParaRPr lang="en-US" altLang="zh-CN">
              <a:ea typeface="宋体" panose="02010600030101010101" pitchFamily="2" charset="-122"/>
              <a:cs typeface="Arial" panose="020B0604020202020204" pitchFamily="34" charset="0"/>
            </a:endParaRPr>
          </a:p>
          <a:p>
            <a:r>
              <a:rPr lang="en-US" altLang="zh-CN">
                <a:ea typeface="宋体" panose="02010600030101010101" pitchFamily="2" charset="-122"/>
                <a:cs typeface="Arial" panose="020B0604020202020204" pitchFamily="34" charset="0"/>
              </a:rPr>
              <a:t>Switched-capacitor or switched-current filters:</a:t>
            </a:r>
          </a:p>
          <a:p>
            <a:pPr>
              <a:buFontTx/>
              <a:buNone/>
            </a:pPr>
            <a:r>
              <a:rPr lang="en-US" altLang="zh-CN">
                <a:ea typeface="宋体" panose="02010600030101010101" pitchFamily="2" charset="-122"/>
                <a:cs typeface="Arial" panose="020B0604020202020204" pitchFamily="34" charset="0"/>
              </a:rPr>
              <a:t>    1 Hz – 10 MHz</a:t>
            </a:r>
          </a:p>
          <a:p>
            <a:pPr>
              <a:buFontTx/>
              <a:buNone/>
            </a:pPr>
            <a:endParaRPr lang="en-US" altLang="zh-CN">
              <a:ea typeface="宋体" panose="02010600030101010101" pitchFamily="2" charset="-122"/>
              <a:cs typeface="Arial" panose="020B0604020202020204" pitchFamily="34" charset="0"/>
            </a:endParaRPr>
          </a:p>
          <a:p>
            <a:r>
              <a:rPr lang="en-US" altLang="zh-CN">
                <a:ea typeface="宋体" panose="02010600030101010101" pitchFamily="2" charset="-122"/>
                <a:cs typeface="Arial" panose="020B0604020202020204" pitchFamily="34" charset="0"/>
              </a:rPr>
              <a:t>Discrete LC: 10 Hz -  1 GHz</a:t>
            </a:r>
          </a:p>
          <a:p>
            <a:endParaRPr lang="en-US" altLang="zh-CN">
              <a:ea typeface="宋体" panose="02010600030101010101" pitchFamily="2" charset="-122"/>
              <a:cs typeface="Arial" panose="020B0604020202020204" pitchFamily="34" charset="0"/>
            </a:endParaRPr>
          </a:p>
          <a:p>
            <a:r>
              <a:rPr lang="en-US" altLang="zh-CN">
                <a:ea typeface="宋体" panose="02010600030101010101" pitchFamily="2" charset="-122"/>
                <a:cs typeface="Arial" panose="020B0604020202020204" pitchFamily="34" charset="0"/>
              </a:rPr>
              <a:t>Distributed:  100 MHz – 100 GHz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11">
            <a:extLst>
              <a:ext uri="{FF2B5EF4-FFF2-40B4-BE49-F238E27FC236}">
                <a16:creationId xmlns:a16="http://schemas.microsoft.com/office/drawing/2014/main" id="{275BA468-6D11-1D87-3BB7-35B34DDEE4B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5FA4E7C-4488-4D6A-9EA4-60679DE35C17}" type="slidenum">
              <a:rPr lang="en-US" altLang="en-US" sz="1600">
                <a:ea typeface="굴림" panose="020B0600000101010101" pitchFamily="34" charset="-127"/>
              </a:rPr>
              <a:pPr eaLnBrk="1" hangingPunct="1">
                <a:spcBef>
                  <a:spcPct val="0"/>
                </a:spcBef>
                <a:buFontTx/>
                <a:buNone/>
              </a:pPr>
              <a:t>80</a:t>
            </a:fld>
            <a:endParaRPr lang="en-US" altLang="en-US" sz="1600">
              <a:ea typeface="굴림" panose="020B0600000101010101" pitchFamily="34" charset="-127"/>
            </a:endParaRPr>
          </a:p>
        </p:txBody>
      </p:sp>
      <p:sp>
        <p:nvSpPr>
          <p:cNvPr id="83971" name="Rectangle 2">
            <a:extLst>
              <a:ext uri="{FF2B5EF4-FFF2-40B4-BE49-F238E27FC236}">
                <a16:creationId xmlns:a16="http://schemas.microsoft.com/office/drawing/2014/main" id="{6C9FC634-78E0-437A-756D-9C97CC472156}"/>
              </a:ext>
            </a:extLst>
          </p:cNvPr>
          <p:cNvSpPr>
            <a:spLocks noGrp="1" noChangeArrowheads="1"/>
          </p:cNvSpPr>
          <p:nvPr>
            <p:ph type="title"/>
          </p:nvPr>
        </p:nvSpPr>
        <p:spPr/>
        <p:txBody>
          <a:bodyPr/>
          <a:lstStyle/>
          <a:p>
            <a:pPr eaLnBrk="1" hangingPunct="1"/>
            <a:r>
              <a:rPr lang="en-US" altLang="ko-KR" sz="3200">
                <a:ea typeface="굴림" panose="020B0600000101010101" pitchFamily="34" charset="-127"/>
              </a:rPr>
              <a:t>New SC Circuit Techniques</a:t>
            </a:r>
          </a:p>
        </p:txBody>
      </p:sp>
      <p:sp>
        <p:nvSpPr>
          <p:cNvPr id="83972" name="Rectangle 3">
            <a:extLst>
              <a:ext uri="{FF2B5EF4-FFF2-40B4-BE49-F238E27FC236}">
                <a16:creationId xmlns:a16="http://schemas.microsoft.com/office/drawing/2014/main" id="{049313B7-69B3-61B4-574C-768C761A401F}"/>
              </a:ext>
            </a:extLst>
          </p:cNvPr>
          <p:cNvSpPr>
            <a:spLocks noGrp="1" noChangeArrowheads="1"/>
          </p:cNvSpPr>
          <p:nvPr>
            <p:ph type="body" sz="half" idx="1"/>
          </p:nvPr>
        </p:nvSpPr>
        <p:spPr>
          <a:xfrm>
            <a:off x="381000" y="1066800"/>
            <a:ext cx="8382000" cy="4800600"/>
          </a:xfrm>
        </p:spPr>
        <p:txBody>
          <a:bodyPr/>
          <a:lstStyle/>
          <a:p>
            <a:pPr eaLnBrk="1" hangingPunct="1">
              <a:buFontTx/>
              <a:buNone/>
            </a:pPr>
            <a:r>
              <a:rPr lang="en-US" altLang="ko-KR" b="1" i="1">
                <a:ea typeface="굴림" panose="020B0600000101010101" pitchFamily="34" charset="-127"/>
              </a:rPr>
              <a:t>To improve accuracy:</a:t>
            </a:r>
          </a:p>
          <a:p>
            <a:pPr eaLnBrk="1" hangingPunct="1"/>
            <a:r>
              <a:rPr lang="en-US" altLang="ko-KR">
                <a:ea typeface="굴림" panose="020B0600000101010101" pitchFamily="34" charset="-127"/>
              </a:rPr>
              <a:t>Oversampling, noise shaping</a:t>
            </a:r>
          </a:p>
          <a:p>
            <a:pPr eaLnBrk="1" hangingPunct="1"/>
            <a:r>
              <a:rPr lang="en-US" altLang="ko-KR">
                <a:ea typeface="굴림" panose="020B0600000101010101" pitchFamily="34" charset="-127"/>
              </a:rPr>
              <a:t>Dynamic matching</a:t>
            </a:r>
          </a:p>
          <a:p>
            <a:pPr eaLnBrk="1" hangingPunct="1"/>
            <a:r>
              <a:rPr lang="en-US" altLang="ko-KR">
                <a:ea typeface="굴림" panose="020B0600000101010101" pitchFamily="34" charset="-127"/>
              </a:rPr>
              <a:t>Digital correction</a:t>
            </a:r>
          </a:p>
          <a:p>
            <a:pPr eaLnBrk="1" hangingPunct="1"/>
            <a:r>
              <a:rPr lang="en-US" altLang="ko-KR">
                <a:ea typeface="굴림" panose="020B0600000101010101" pitchFamily="34" charset="-127"/>
              </a:rPr>
              <a:t>Self-calibration</a:t>
            </a:r>
          </a:p>
          <a:p>
            <a:pPr eaLnBrk="1" hangingPunct="1"/>
            <a:r>
              <a:rPr lang="en-US" altLang="ko-KR">
                <a:ea typeface="굴림" panose="020B0600000101010101" pitchFamily="34" charset="-127"/>
              </a:rPr>
              <a:t>Offset/gain compensation</a:t>
            </a:r>
          </a:p>
          <a:p>
            <a:pPr eaLnBrk="1" hangingPunct="1"/>
            <a:endParaRPr lang="en-US" altLang="ko-KR" b="1" i="1">
              <a:ea typeface="굴림" panose="020B0600000101010101" pitchFamily="34" charset="-127"/>
            </a:endParaRPr>
          </a:p>
          <a:p>
            <a:pPr eaLnBrk="1" hangingPunct="1">
              <a:buFontTx/>
              <a:buNone/>
            </a:pPr>
            <a:r>
              <a:rPr lang="en-US" altLang="ko-KR" b="1" i="1">
                <a:ea typeface="굴림" panose="020B0600000101010101" pitchFamily="34" charset="-127"/>
              </a:rPr>
              <a:t>To improve speed, selectivity:</a:t>
            </a:r>
          </a:p>
          <a:p>
            <a:pPr eaLnBrk="1" hangingPunct="1"/>
            <a:r>
              <a:rPr lang="en-US" altLang="ko-KR">
                <a:ea typeface="굴림" panose="020B0600000101010101" pitchFamily="34" charset="-127"/>
              </a:rPr>
              <a:t>GaAs technology</a:t>
            </a:r>
          </a:p>
          <a:p>
            <a:pPr eaLnBrk="1" hangingPunct="1"/>
            <a:r>
              <a:rPr lang="en-US" altLang="ko-KR">
                <a:ea typeface="굴림" panose="020B0600000101010101" pitchFamily="34" charset="-127"/>
              </a:rPr>
              <a:t>BiCMOS technology</a:t>
            </a:r>
          </a:p>
          <a:p>
            <a:pPr eaLnBrk="1" hangingPunct="1"/>
            <a:r>
              <a:rPr lang="en-US" altLang="ko-KR">
                <a:ea typeface="굴림" panose="020B0600000101010101" pitchFamily="34" charset="-127"/>
              </a:rPr>
              <a:t>N-path, multirate circuits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11">
            <a:extLst>
              <a:ext uri="{FF2B5EF4-FFF2-40B4-BE49-F238E27FC236}">
                <a16:creationId xmlns:a16="http://schemas.microsoft.com/office/drawing/2014/main" id="{0A756A1D-6BB1-B26C-9FBA-6D7E6961E0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88AC9B77-7028-47C0-A1BE-7EB9E7F9C989}" type="slidenum">
              <a:rPr lang="en-US" altLang="en-US" sz="1600">
                <a:ea typeface="굴림" panose="020B0600000101010101" pitchFamily="34" charset="-127"/>
              </a:rPr>
              <a:pPr eaLnBrk="1" hangingPunct="1">
                <a:spcBef>
                  <a:spcPct val="0"/>
                </a:spcBef>
                <a:buFontTx/>
                <a:buNone/>
              </a:pPr>
              <a:t>81</a:t>
            </a:fld>
            <a:endParaRPr lang="en-US" altLang="en-US" sz="1600">
              <a:ea typeface="굴림" panose="020B0600000101010101" pitchFamily="34" charset="-127"/>
            </a:endParaRPr>
          </a:p>
        </p:txBody>
      </p:sp>
      <p:sp>
        <p:nvSpPr>
          <p:cNvPr id="84995" name="Rectangle 2">
            <a:extLst>
              <a:ext uri="{FF2B5EF4-FFF2-40B4-BE49-F238E27FC236}">
                <a16:creationId xmlns:a16="http://schemas.microsoft.com/office/drawing/2014/main" id="{686B094D-A5AD-6661-2751-D0D4BCE304C1}"/>
              </a:ext>
            </a:extLst>
          </p:cNvPr>
          <p:cNvSpPr>
            <a:spLocks noGrp="1" noChangeArrowheads="1"/>
          </p:cNvSpPr>
          <p:nvPr>
            <p:ph type="title"/>
          </p:nvPr>
        </p:nvSpPr>
        <p:spPr/>
        <p:txBody>
          <a:bodyPr/>
          <a:lstStyle/>
          <a:p>
            <a:pPr eaLnBrk="1" hangingPunct="1"/>
            <a:r>
              <a:rPr lang="en-US" altLang="ko-KR" sz="3200">
                <a:ea typeface="굴림" panose="020B0600000101010101" pitchFamily="34" charset="-127"/>
              </a:rPr>
              <a:t>Typical SC Stages</a:t>
            </a:r>
          </a:p>
        </p:txBody>
      </p:sp>
      <p:sp>
        <p:nvSpPr>
          <p:cNvPr id="84996" name="Rectangle 3">
            <a:extLst>
              <a:ext uri="{FF2B5EF4-FFF2-40B4-BE49-F238E27FC236}">
                <a16:creationId xmlns:a16="http://schemas.microsoft.com/office/drawing/2014/main" id="{BBB4F1B6-1B78-7951-41E9-08135B676232}"/>
              </a:ext>
            </a:extLst>
          </p:cNvPr>
          <p:cNvSpPr>
            <a:spLocks noGrp="1" noChangeArrowheads="1"/>
          </p:cNvSpPr>
          <p:nvPr>
            <p:ph type="body" sz="half" idx="1"/>
          </p:nvPr>
        </p:nvSpPr>
        <p:spPr>
          <a:xfrm>
            <a:off x="381000" y="838200"/>
            <a:ext cx="8382000" cy="5334000"/>
          </a:xfrm>
        </p:spPr>
        <p:txBody>
          <a:bodyPr/>
          <a:lstStyle/>
          <a:p>
            <a:pPr eaLnBrk="1" hangingPunct="1"/>
            <a:endParaRPr lang="en-US" altLang="ko-KR" sz="2000">
              <a:ea typeface="굴림" panose="020B0600000101010101" pitchFamily="34" charset="-127"/>
            </a:endParaRPr>
          </a:p>
          <a:p>
            <a:pPr eaLnBrk="1" hangingPunct="1"/>
            <a:r>
              <a:rPr lang="en-US" altLang="ko-KR">
                <a:ea typeface="굴림" panose="020B0600000101010101" pitchFamily="34" charset="-127"/>
              </a:rPr>
              <a:t>Amplifiers: programmable, precision, AGC, buffer, driver, sense</a:t>
            </a:r>
          </a:p>
          <a:p>
            <a:pPr eaLnBrk="1" hangingPunct="1"/>
            <a:r>
              <a:rPr lang="en-US" altLang="ko-KR">
                <a:ea typeface="굴림" panose="020B0600000101010101" pitchFamily="34" charset="-127"/>
              </a:rPr>
              <a:t>Filters</a:t>
            </a:r>
          </a:p>
          <a:p>
            <a:pPr eaLnBrk="1" hangingPunct="1"/>
            <a:r>
              <a:rPr lang="en-US" altLang="ko-KR">
                <a:ea typeface="굴림" panose="020B0600000101010101" pitchFamily="34" charset="-127"/>
              </a:rPr>
              <a:t>S/H and T/H stages</a:t>
            </a:r>
          </a:p>
          <a:p>
            <a:pPr eaLnBrk="1" hangingPunct="1"/>
            <a:r>
              <a:rPr lang="en-US" altLang="ko-KR">
                <a:ea typeface="굴림" panose="020B0600000101010101" pitchFamily="34" charset="-127"/>
              </a:rPr>
              <a:t>MUX and deMUX stages</a:t>
            </a:r>
          </a:p>
          <a:p>
            <a:pPr eaLnBrk="1" hangingPunct="1"/>
            <a:r>
              <a:rPr lang="en-US" altLang="ko-KR">
                <a:ea typeface="굴림" panose="020B0600000101010101" pitchFamily="34" charset="-127"/>
              </a:rPr>
              <a:t>PLLs</a:t>
            </a:r>
          </a:p>
          <a:p>
            <a:pPr eaLnBrk="1" hangingPunct="1"/>
            <a:r>
              <a:rPr lang="en-US" altLang="ko-KR">
                <a:ea typeface="굴림" panose="020B0600000101010101" pitchFamily="34" charset="-127"/>
              </a:rPr>
              <a:t>VCOs</a:t>
            </a:r>
          </a:p>
          <a:p>
            <a:pPr eaLnBrk="1" hangingPunct="1"/>
            <a:r>
              <a:rPr lang="en-US" altLang="ko-KR">
                <a:ea typeface="굴림" panose="020B0600000101010101" pitchFamily="34" charset="-127"/>
              </a:rPr>
              <a:t>Modulators, demodulators</a:t>
            </a:r>
          </a:p>
          <a:p>
            <a:pPr eaLnBrk="1" hangingPunct="1"/>
            <a:r>
              <a:rPr lang="en-US" altLang="ko-KR">
                <a:ea typeface="굴림" panose="020B0600000101010101" pitchFamily="34" charset="-127"/>
              </a:rPr>
              <a:t>Precision comparators</a:t>
            </a:r>
          </a:p>
          <a:p>
            <a:pPr eaLnBrk="1" hangingPunct="1"/>
            <a:r>
              <a:rPr lang="en-US" altLang="ko-KR">
                <a:ea typeface="굴림" panose="020B0600000101010101" pitchFamily="34" charset="-127"/>
              </a:rPr>
              <a:t>Attenuators</a:t>
            </a:r>
          </a:p>
          <a:p>
            <a:pPr eaLnBrk="1" hangingPunct="1"/>
            <a:r>
              <a:rPr lang="en-US" altLang="ko-KR">
                <a:ea typeface="굴림" panose="020B0600000101010101" pitchFamily="34" charset="-127"/>
              </a:rPr>
              <a:t>ADC/DAC blocks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11">
            <a:extLst>
              <a:ext uri="{FF2B5EF4-FFF2-40B4-BE49-F238E27FC236}">
                <a16:creationId xmlns:a16="http://schemas.microsoft.com/office/drawing/2014/main" id="{DBDE6157-8520-4D17-09F5-8714D1DBC21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3EDD549-7236-4023-8CD8-CE2886ABEF96}" type="slidenum">
              <a:rPr lang="en-US" altLang="en-US" sz="1600">
                <a:ea typeface="굴림" panose="020B0600000101010101" pitchFamily="34" charset="-127"/>
              </a:rPr>
              <a:pPr eaLnBrk="1" hangingPunct="1">
                <a:spcBef>
                  <a:spcPct val="0"/>
                </a:spcBef>
                <a:buFontTx/>
                <a:buNone/>
              </a:pPr>
              <a:t>82</a:t>
            </a:fld>
            <a:endParaRPr lang="en-US" altLang="en-US" sz="1600">
              <a:ea typeface="굴림" panose="020B0600000101010101" pitchFamily="34" charset="-127"/>
            </a:endParaRPr>
          </a:p>
        </p:txBody>
      </p:sp>
      <p:sp>
        <p:nvSpPr>
          <p:cNvPr id="86019" name="Rectangle 3">
            <a:extLst>
              <a:ext uri="{FF2B5EF4-FFF2-40B4-BE49-F238E27FC236}">
                <a16:creationId xmlns:a16="http://schemas.microsoft.com/office/drawing/2014/main" id="{081FDBDC-B97A-5009-608B-893F76E3908A}"/>
              </a:ext>
            </a:extLst>
          </p:cNvPr>
          <p:cNvSpPr>
            <a:spLocks noGrp="1" noChangeArrowheads="1"/>
          </p:cNvSpPr>
          <p:nvPr>
            <p:ph type="title"/>
          </p:nvPr>
        </p:nvSpPr>
        <p:spPr/>
        <p:txBody>
          <a:bodyPr/>
          <a:lstStyle/>
          <a:p>
            <a:pPr eaLnBrk="1" hangingPunct="1"/>
            <a:r>
              <a:rPr lang="en-US" altLang="ko-KR" sz="3200">
                <a:ea typeface="굴림" panose="020B0600000101010101" pitchFamily="34" charset="-127"/>
              </a:rPr>
              <a:t>Active - RC Integrator</a:t>
            </a:r>
          </a:p>
        </p:txBody>
      </p:sp>
      <p:sp>
        <p:nvSpPr>
          <p:cNvPr id="86020" name="Rectangle 4">
            <a:extLst>
              <a:ext uri="{FF2B5EF4-FFF2-40B4-BE49-F238E27FC236}">
                <a16:creationId xmlns:a16="http://schemas.microsoft.com/office/drawing/2014/main" id="{857CCA81-D29F-1D6E-FE65-5E2BD95A07D9}"/>
              </a:ext>
            </a:extLst>
          </p:cNvPr>
          <p:cNvSpPr>
            <a:spLocks noGrp="1" noChangeArrowheads="1"/>
          </p:cNvSpPr>
          <p:nvPr>
            <p:ph type="body" sz="half" idx="1"/>
          </p:nvPr>
        </p:nvSpPr>
        <p:spPr>
          <a:xfrm>
            <a:off x="381000" y="3200400"/>
            <a:ext cx="8305800" cy="533400"/>
          </a:xfrm>
        </p:spPr>
        <p:txBody>
          <a:bodyPr/>
          <a:lstStyle/>
          <a:p>
            <a:pPr eaLnBrk="1" hangingPunct="1">
              <a:buFontTx/>
              <a:buNone/>
            </a:pPr>
            <a:r>
              <a:rPr lang="en-US" altLang="ko-KR">
                <a:ea typeface="굴림" panose="020B0600000101010101" pitchFamily="34" charset="-127"/>
              </a:rPr>
              <a:t>Can be transformed by replacing R1 by an SC branch.</a:t>
            </a:r>
            <a:endParaRPr lang="ko-KR" altLang="en-US">
              <a:ea typeface="굴림" panose="020B0600000101010101" pitchFamily="34" charset="-127"/>
            </a:endParaRPr>
          </a:p>
        </p:txBody>
      </p:sp>
      <p:pic>
        <p:nvPicPr>
          <p:cNvPr id="86021" name="Picture 54">
            <a:extLst>
              <a:ext uri="{FF2B5EF4-FFF2-40B4-BE49-F238E27FC236}">
                <a16:creationId xmlns:a16="http://schemas.microsoft.com/office/drawing/2014/main" id="{6EA83F90-7925-D010-1840-0C3576158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3640138"/>
            <a:ext cx="48006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9">
            <a:extLst>
              <a:ext uri="{FF2B5EF4-FFF2-40B4-BE49-F238E27FC236}">
                <a16:creationId xmlns:a16="http://schemas.microsoft.com/office/drawing/2014/main" id="{8A4A8F64-9574-345F-788B-09C471927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1511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0">
            <a:extLst>
              <a:ext uri="{FF2B5EF4-FFF2-40B4-BE49-F238E27FC236}">
                <a16:creationId xmlns:a16="http://schemas.microsoft.com/office/drawing/2014/main" id="{E7658CF9-3A2C-16ED-327A-B8082618A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2305050"/>
            <a:ext cx="3798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11" descr="Fig">
            <a:extLst>
              <a:ext uri="{FF2B5EF4-FFF2-40B4-BE49-F238E27FC236}">
                <a16:creationId xmlns:a16="http://schemas.microsoft.com/office/drawing/2014/main" id="{D756B86F-9DB9-24C5-4A9D-F10D98928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362075"/>
            <a:ext cx="28956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11">
            <a:extLst>
              <a:ext uri="{FF2B5EF4-FFF2-40B4-BE49-F238E27FC236}">
                <a16:creationId xmlns:a16="http://schemas.microsoft.com/office/drawing/2014/main" id="{044ABF04-3E13-A9B0-FFE2-85C9102DA58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8D3B50D-7452-4A93-999E-9B41C08BDA7A}" type="slidenum">
              <a:rPr lang="en-US" altLang="en-US" sz="1600">
                <a:ea typeface="굴림" panose="020B0600000101010101" pitchFamily="34" charset="-127"/>
              </a:rPr>
              <a:pPr eaLnBrk="1" hangingPunct="1">
                <a:spcBef>
                  <a:spcPct val="0"/>
                </a:spcBef>
                <a:buFontTx/>
                <a:buNone/>
              </a:pPr>
              <a:t>83</a:t>
            </a:fld>
            <a:endParaRPr lang="en-US" altLang="en-US" sz="1600">
              <a:ea typeface="굴림" panose="020B0600000101010101" pitchFamily="34" charset="-127"/>
            </a:endParaRPr>
          </a:p>
        </p:txBody>
      </p:sp>
      <p:sp>
        <p:nvSpPr>
          <p:cNvPr id="87043" name="Rectangle 2">
            <a:extLst>
              <a:ext uri="{FF2B5EF4-FFF2-40B4-BE49-F238E27FC236}">
                <a16:creationId xmlns:a16="http://schemas.microsoft.com/office/drawing/2014/main" id="{C1AEF586-5D8E-3F75-B759-382B4300D018}"/>
              </a:ext>
            </a:extLst>
          </p:cNvPr>
          <p:cNvSpPr>
            <a:spLocks noGrp="1" noChangeArrowheads="1"/>
          </p:cNvSpPr>
          <p:nvPr>
            <p:ph type="title" sz="quarter" idx="4294967295"/>
          </p:nvPr>
        </p:nvSpPr>
        <p:spPr/>
        <p:txBody>
          <a:bodyPr/>
          <a:lstStyle/>
          <a:p>
            <a:pPr eaLnBrk="1" hangingPunct="1"/>
            <a:r>
              <a:rPr lang="en-US" altLang="ko-KR" sz="3200">
                <a:ea typeface="굴림" panose="020B0600000101010101" pitchFamily="34" charset="-127"/>
              </a:rPr>
              <a:t>SC Integrator (Analog Accumulator)</a:t>
            </a:r>
          </a:p>
        </p:txBody>
      </p:sp>
      <p:sp>
        <p:nvSpPr>
          <p:cNvPr id="87044" name="Rectangle 57">
            <a:extLst>
              <a:ext uri="{FF2B5EF4-FFF2-40B4-BE49-F238E27FC236}">
                <a16:creationId xmlns:a16="http://schemas.microsoft.com/office/drawing/2014/main" id="{3B5460E4-4909-70D5-7AEC-FFD18348874D}"/>
              </a:ext>
            </a:extLst>
          </p:cNvPr>
          <p:cNvSpPr>
            <a:spLocks noChangeArrowheads="1"/>
          </p:cNvSpPr>
          <p:nvPr/>
        </p:nvSpPr>
        <p:spPr bwMode="auto">
          <a:xfrm>
            <a:off x="381000" y="914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ko-KR" b="1">
                <a:ea typeface="굴림" panose="020B0600000101010101" pitchFamily="34" charset="-127"/>
              </a:rPr>
              <a:t>Stray insensitive integrators:</a:t>
            </a:r>
          </a:p>
          <a:p>
            <a:pPr eaLnBrk="1" hangingPunct="1">
              <a:buFontTx/>
              <a:buNone/>
            </a:pPr>
            <a:endParaRPr lang="en-US" altLang="ko-KR" b="1">
              <a:ea typeface="굴림" panose="020B0600000101010101" pitchFamily="34" charset="-127"/>
            </a:endParaRPr>
          </a:p>
          <a:p>
            <a:pPr eaLnBrk="1" hangingPunct="1">
              <a:buFontTx/>
              <a:buNone/>
            </a:pPr>
            <a:endParaRPr lang="en-US" altLang="ko-KR" b="1">
              <a:ea typeface="굴림" panose="020B0600000101010101" pitchFamily="34" charset="-127"/>
            </a:endParaRPr>
          </a:p>
        </p:txBody>
      </p:sp>
      <p:pic>
        <p:nvPicPr>
          <p:cNvPr id="87045" name="Picture 8" descr="Fig">
            <a:extLst>
              <a:ext uri="{FF2B5EF4-FFF2-40B4-BE49-F238E27FC236}">
                <a16:creationId xmlns:a16="http://schemas.microsoft.com/office/drawing/2014/main" id="{1777BF50-F004-8815-A2F4-079FE62FA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71600"/>
            <a:ext cx="41640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2">
            <a:extLst>
              <a:ext uri="{FF2B5EF4-FFF2-40B4-BE49-F238E27FC236}">
                <a16:creationId xmlns:a16="http://schemas.microsoft.com/office/drawing/2014/main" id="{5A3D6FB5-5A75-ED65-22FC-22970972D82C}"/>
              </a:ext>
            </a:extLst>
          </p:cNvPr>
          <p:cNvSpPr>
            <a:spLocks noChangeArrowheads="1"/>
          </p:cNvSpPr>
          <p:nvPr/>
        </p:nvSpPr>
        <p:spPr bwMode="auto">
          <a:xfrm>
            <a:off x="2286000" y="230505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pt-BR" altLang="en-US" sz="2000">
              <a:ea typeface="굴림" panose="020B0600000101010101" pitchFamily="34" charset="-127"/>
            </a:endParaRPr>
          </a:p>
          <a:p>
            <a:pPr eaLnBrk="1" hangingPunct="1">
              <a:spcBef>
                <a:spcPct val="0"/>
              </a:spcBef>
              <a:buFontTx/>
              <a:buNone/>
            </a:pPr>
            <a:endParaRPr lang="pt-BR" altLang="en-US" sz="2000">
              <a:ea typeface="굴림" panose="020B0600000101010101" pitchFamily="34" charset="-127"/>
            </a:endParaRPr>
          </a:p>
          <a:p>
            <a:pPr eaLnBrk="1" hangingPunct="1">
              <a:spcBef>
                <a:spcPct val="0"/>
              </a:spcBef>
              <a:buFontTx/>
              <a:buNone/>
            </a:pPr>
            <a:endParaRPr lang="pt-BR" altLang="en-US" sz="2000">
              <a:ea typeface="굴림" panose="020B0600000101010101" pitchFamily="34" charset="-127"/>
            </a:endParaRPr>
          </a:p>
          <a:p>
            <a:pPr eaLnBrk="1" hangingPunct="1">
              <a:spcBef>
                <a:spcPct val="0"/>
              </a:spcBef>
              <a:buFontTx/>
              <a:buNone/>
            </a:pPr>
            <a:r>
              <a:rPr lang="pt-BR" altLang="en-US" sz="2000">
                <a:ea typeface="굴림" panose="020B0600000101010101" pitchFamily="34" charset="-127"/>
              </a:rPr>
              <a:t>For inverting operation,</a:t>
            </a:r>
          </a:p>
          <a:p>
            <a:pPr eaLnBrk="1" hangingPunct="1">
              <a:spcBef>
                <a:spcPct val="0"/>
              </a:spcBef>
              <a:buFontTx/>
              <a:buNone/>
            </a:pPr>
            <a:endParaRPr lang="pt-BR" altLang="en-US" sz="2000">
              <a:ea typeface="굴림" panose="020B0600000101010101" pitchFamily="34" charset="-127"/>
            </a:endParaRPr>
          </a:p>
          <a:p>
            <a:pPr eaLnBrk="1" hangingPunct="1">
              <a:spcBef>
                <a:spcPct val="0"/>
              </a:spcBef>
              <a:buFontTx/>
              <a:buNone/>
            </a:pPr>
            <a:r>
              <a:rPr lang="pt-BR" altLang="en-US" sz="2000">
                <a:ea typeface="굴림" panose="020B0600000101010101" pitchFamily="34" charset="-127"/>
              </a:rPr>
              <a:t>H(z) = V</a:t>
            </a:r>
            <a:r>
              <a:rPr lang="pt-BR" altLang="en-US" sz="2000" baseline="-25000">
                <a:ea typeface="굴림" panose="020B0600000101010101" pitchFamily="34" charset="-127"/>
              </a:rPr>
              <a:t>out</a:t>
            </a:r>
            <a:r>
              <a:rPr lang="pt-BR" altLang="en-US" sz="2000">
                <a:ea typeface="굴림" panose="020B0600000101010101" pitchFamily="34" charset="-127"/>
              </a:rPr>
              <a:t>(z)/V</a:t>
            </a:r>
            <a:r>
              <a:rPr lang="pt-BR" altLang="en-US" sz="2000" baseline="-25000">
                <a:ea typeface="굴림" panose="020B0600000101010101" pitchFamily="34" charset="-127"/>
              </a:rPr>
              <a:t>in</a:t>
            </a:r>
            <a:r>
              <a:rPr lang="pt-BR" altLang="en-US" sz="2000">
                <a:ea typeface="굴림" panose="020B0600000101010101" pitchFamily="34" charset="-127"/>
              </a:rPr>
              <a:t>(z)</a:t>
            </a:r>
            <a:r>
              <a:rPr lang="pt-BR" altLang="en-US" sz="2000" baseline="-25000">
                <a:ea typeface="굴림" panose="020B0600000101010101" pitchFamily="34" charset="-127"/>
              </a:rPr>
              <a:t> </a:t>
            </a:r>
            <a:r>
              <a:rPr lang="pt-BR" altLang="en-US" sz="2000">
                <a:ea typeface="굴림" panose="020B0600000101010101" pitchFamily="34" charset="-127"/>
              </a:rPr>
              <a:t>= - (C</a:t>
            </a:r>
            <a:r>
              <a:rPr lang="pt-BR" altLang="en-US" sz="2000" baseline="-25000">
                <a:ea typeface="굴림" panose="020B0600000101010101" pitchFamily="34" charset="-127"/>
              </a:rPr>
              <a:t>1</a:t>
            </a:r>
            <a:r>
              <a:rPr lang="pt-BR" altLang="en-US" sz="2000">
                <a:ea typeface="굴림" panose="020B0600000101010101" pitchFamily="34" charset="-127"/>
              </a:rPr>
              <a:t>/ C</a:t>
            </a:r>
            <a:r>
              <a:rPr lang="pt-BR" altLang="en-US" sz="2000" baseline="-25000">
                <a:ea typeface="굴림" panose="020B0600000101010101" pitchFamily="34" charset="-127"/>
              </a:rPr>
              <a:t>2</a:t>
            </a:r>
            <a:r>
              <a:rPr lang="pt-BR" altLang="en-US" sz="2000">
                <a:ea typeface="굴림" panose="020B0600000101010101" pitchFamily="34" charset="-127"/>
              </a:rPr>
              <a:t>)/(1 – z</a:t>
            </a:r>
            <a:r>
              <a:rPr lang="pt-BR" altLang="en-US" sz="2000" baseline="30000">
                <a:ea typeface="굴림" panose="020B0600000101010101" pitchFamily="34" charset="-127"/>
              </a:rPr>
              <a:t>-1</a:t>
            </a:r>
            <a:r>
              <a:rPr lang="pt-BR" altLang="en-US" sz="2000">
                <a:ea typeface="굴림" panose="020B0600000101010101" pitchFamily="34" charset="-127"/>
              </a:rPr>
              <a:t>)</a:t>
            </a:r>
            <a:endParaRPr lang="en-US" altLang="en-US" sz="2000">
              <a:ea typeface="굴림" panose="020B0600000101010101" pitchFamily="34" charset="-127"/>
            </a:endParaRPr>
          </a:p>
          <a:p>
            <a:pPr eaLnBrk="1" hangingPunct="1">
              <a:spcBef>
                <a:spcPct val="0"/>
              </a:spcBef>
              <a:buFontTx/>
              <a:buNone/>
            </a:pPr>
            <a:r>
              <a:rPr lang="pt-BR" altLang="en-US" sz="2000">
                <a:ea typeface="굴림" panose="020B0600000101010101" pitchFamily="34" charset="-127"/>
              </a:rPr>
              <a:t> </a:t>
            </a:r>
            <a:endParaRPr lang="en-US" altLang="en-US" sz="2000">
              <a:ea typeface="굴림" panose="020B0600000101010101" pitchFamily="34" charset="-127"/>
            </a:endParaRPr>
          </a:p>
          <a:p>
            <a:pPr eaLnBrk="1" hangingPunct="1">
              <a:spcBef>
                <a:spcPct val="0"/>
              </a:spcBef>
              <a:buFontTx/>
              <a:buNone/>
            </a:pPr>
            <a:r>
              <a:rPr lang="en-US" altLang="en-US" sz="2000">
                <a:ea typeface="굴림" panose="020B0600000101010101" pitchFamily="34" charset="-127"/>
              </a:rPr>
              <a:t> For noninverting operation</a:t>
            </a:r>
          </a:p>
          <a:p>
            <a:pPr eaLnBrk="1" hangingPunct="1">
              <a:spcBef>
                <a:spcPct val="0"/>
              </a:spcBef>
              <a:buFontTx/>
              <a:buNone/>
            </a:pPr>
            <a:r>
              <a:rPr lang="en-US" altLang="en-US" sz="2000">
                <a:ea typeface="굴림" panose="020B0600000101010101" pitchFamily="34" charset="-127"/>
              </a:rPr>
              <a:t> </a:t>
            </a:r>
          </a:p>
          <a:p>
            <a:pPr eaLnBrk="1" hangingPunct="1">
              <a:spcBef>
                <a:spcPct val="0"/>
              </a:spcBef>
              <a:buFontTx/>
              <a:buNone/>
            </a:pPr>
            <a:r>
              <a:rPr lang="en-US" altLang="en-US" sz="2000">
                <a:ea typeface="굴림" panose="020B0600000101010101" pitchFamily="34" charset="-127"/>
              </a:rPr>
              <a:t>H(z) = (C</a:t>
            </a:r>
            <a:r>
              <a:rPr lang="en-US" altLang="en-US" sz="2000" baseline="-25000">
                <a:ea typeface="굴림" panose="020B0600000101010101" pitchFamily="34" charset="-127"/>
              </a:rPr>
              <a:t>1</a:t>
            </a:r>
            <a:r>
              <a:rPr lang="en-US" altLang="en-US" sz="2000">
                <a:ea typeface="굴림" panose="020B0600000101010101" pitchFamily="34" charset="-127"/>
              </a:rPr>
              <a:t>/ C</a:t>
            </a:r>
            <a:r>
              <a:rPr lang="en-US" altLang="en-US" sz="2000" baseline="-25000">
                <a:ea typeface="굴림" panose="020B0600000101010101" pitchFamily="34" charset="-127"/>
              </a:rPr>
              <a:t>2</a:t>
            </a:r>
            <a:r>
              <a:rPr lang="en-US" altLang="en-US" sz="2000">
                <a:ea typeface="굴림" panose="020B0600000101010101" pitchFamily="34" charset="-127"/>
              </a:rPr>
              <a:t>) z</a:t>
            </a:r>
            <a:r>
              <a:rPr lang="en-US" altLang="en-US" sz="2000" baseline="30000">
                <a:ea typeface="굴림" panose="020B0600000101010101" pitchFamily="34" charset="-127"/>
              </a:rPr>
              <a:t>-1/2 </a:t>
            </a:r>
            <a:r>
              <a:rPr lang="en-US" altLang="en-US" sz="2000">
                <a:ea typeface="굴림" panose="020B0600000101010101" pitchFamily="34" charset="-127"/>
              </a:rPr>
              <a:t>/ (1 – z</a:t>
            </a:r>
            <a:r>
              <a:rPr lang="en-US" altLang="en-US" sz="2000" baseline="30000">
                <a:ea typeface="굴림" panose="020B0600000101010101" pitchFamily="34" charset="-127"/>
              </a:rPr>
              <a:t>-1</a:t>
            </a:r>
            <a:r>
              <a:rPr lang="en-US" altLang="en-US" sz="2000">
                <a:ea typeface="굴림" panose="020B0600000101010101" pitchFamily="34" charset="-127"/>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11">
            <a:extLst>
              <a:ext uri="{FF2B5EF4-FFF2-40B4-BE49-F238E27FC236}">
                <a16:creationId xmlns:a16="http://schemas.microsoft.com/office/drawing/2014/main" id="{6A87F525-E61C-8003-3311-B2F5DEAA6ED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3FAC92D3-C880-4B58-8152-610563302626}" type="slidenum">
              <a:rPr lang="en-US" altLang="en-US" sz="1600">
                <a:ea typeface="굴림" panose="020B0600000101010101" pitchFamily="34" charset="-127"/>
              </a:rPr>
              <a:pPr eaLnBrk="1" hangingPunct="1">
                <a:spcBef>
                  <a:spcPct val="0"/>
                </a:spcBef>
                <a:buFontTx/>
                <a:buNone/>
              </a:pPr>
              <a:t>84</a:t>
            </a:fld>
            <a:endParaRPr lang="en-US" altLang="en-US" sz="1600">
              <a:ea typeface="굴림" panose="020B0600000101010101" pitchFamily="34" charset="-127"/>
            </a:endParaRPr>
          </a:p>
        </p:txBody>
      </p:sp>
      <p:sp>
        <p:nvSpPr>
          <p:cNvPr id="88067" name="Title 1">
            <a:extLst>
              <a:ext uri="{FF2B5EF4-FFF2-40B4-BE49-F238E27FC236}">
                <a16:creationId xmlns:a16="http://schemas.microsoft.com/office/drawing/2014/main" id="{F1AAFF0D-F132-7EC2-1DAB-11F76E2DD3E7}"/>
              </a:ext>
            </a:extLst>
          </p:cNvPr>
          <p:cNvSpPr>
            <a:spLocks noGrp="1"/>
          </p:cNvSpPr>
          <p:nvPr>
            <p:ph type="title" idx="4294967295"/>
          </p:nvPr>
        </p:nvSpPr>
        <p:spPr/>
        <p:txBody>
          <a:bodyPr/>
          <a:lstStyle/>
          <a:p>
            <a:r>
              <a:rPr lang="en-US" altLang="ko-KR" sz="3200">
                <a:ea typeface="굴림" panose="020B0600000101010101" pitchFamily="34" charset="-127"/>
              </a:rPr>
              <a:t>SC Integrator Issues</a:t>
            </a:r>
            <a:endParaRPr lang="en-US" altLang="en-US" sz="3200"/>
          </a:p>
        </p:txBody>
      </p:sp>
      <p:sp>
        <p:nvSpPr>
          <p:cNvPr id="88068" name="Content Placeholder 2">
            <a:extLst>
              <a:ext uri="{FF2B5EF4-FFF2-40B4-BE49-F238E27FC236}">
                <a16:creationId xmlns:a16="http://schemas.microsoft.com/office/drawing/2014/main" id="{FE8BA362-A759-8626-898C-60432A02CF84}"/>
              </a:ext>
            </a:extLst>
          </p:cNvPr>
          <p:cNvSpPr>
            <a:spLocks noGrp="1"/>
          </p:cNvSpPr>
          <p:nvPr>
            <p:ph idx="4294967295"/>
          </p:nvPr>
        </p:nvSpPr>
        <p:spPr>
          <a:xfrm>
            <a:off x="685800" y="1371600"/>
            <a:ext cx="7772400" cy="4724400"/>
          </a:xfrm>
        </p:spPr>
        <p:txBody>
          <a:bodyPr/>
          <a:lstStyle/>
          <a:p>
            <a:r>
              <a:rPr lang="en-US" altLang="en-US"/>
              <a:t>Every node is an opamp input or output node – low impedance, insensitive to stray capacitances.</a:t>
            </a:r>
          </a:p>
          <a:p>
            <a:r>
              <a:rPr lang="en-US" altLang="en-US"/>
              <a:t>Clock phases must be non-overlapping to preserve signal charges. Gap shouldn’t be too large for good SNR.</a:t>
            </a:r>
          </a:p>
          <a:p>
            <a:r>
              <a:rPr lang="en-US" altLang="en-US"/>
              <a:t>For single-ended stage, positive = delaying, negative = non-delaying. For differential, polarity is arbitrary.</a:t>
            </a:r>
          </a:p>
          <a:p>
            <a:r>
              <a:rPr lang="en-US" altLang="en-US"/>
              <a:t>For cascade design, two integrators can be connected in a Tow-Thomas loop. No inverter stage needed; SC branch can invert charge polarity.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11">
            <a:extLst>
              <a:ext uri="{FF2B5EF4-FFF2-40B4-BE49-F238E27FC236}">
                <a16:creationId xmlns:a16="http://schemas.microsoft.com/office/drawing/2014/main" id="{04FDBBB0-D1CE-BDE1-DCA3-6D022823BF7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7388C02-478D-4B6F-8A8B-7F30B4A89F3C}" type="slidenum">
              <a:rPr lang="en-US" altLang="en-US" sz="1600">
                <a:ea typeface="굴림" panose="020B0600000101010101" pitchFamily="34" charset="-127"/>
              </a:rPr>
              <a:pPr eaLnBrk="1" hangingPunct="1">
                <a:spcBef>
                  <a:spcPct val="0"/>
                </a:spcBef>
                <a:buFontTx/>
                <a:buNone/>
              </a:pPr>
              <a:t>85</a:t>
            </a:fld>
            <a:endParaRPr lang="en-US" altLang="en-US" sz="1600">
              <a:ea typeface="굴림" panose="020B0600000101010101" pitchFamily="34" charset="-127"/>
            </a:endParaRPr>
          </a:p>
        </p:txBody>
      </p:sp>
      <p:sp>
        <p:nvSpPr>
          <p:cNvPr id="89091" name="Title 1">
            <a:extLst>
              <a:ext uri="{FF2B5EF4-FFF2-40B4-BE49-F238E27FC236}">
                <a16:creationId xmlns:a16="http://schemas.microsoft.com/office/drawing/2014/main" id="{957ABC82-A531-1C84-9696-AE1AE04E0D0E}"/>
              </a:ext>
            </a:extLst>
          </p:cNvPr>
          <p:cNvSpPr>
            <a:spLocks noGrp="1"/>
          </p:cNvSpPr>
          <p:nvPr>
            <p:ph type="title" idx="4294967295"/>
          </p:nvPr>
        </p:nvSpPr>
        <p:spPr/>
        <p:txBody>
          <a:bodyPr/>
          <a:lstStyle/>
          <a:p>
            <a:r>
              <a:rPr lang="en-US" altLang="en-US"/>
              <a:t>Bilinear SC Stage</a:t>
            </a:r>
          </a:p>
        </p:txBody>
      </p:sp>
      <p:sp>
        <p:nvSpPr>
          <p:cNvPr id="3" name="Content Placeholder 2">
            <a:extLst>
              <a:ext uri="{FF2B5EF4-FFF2-40B4-BE49-F238E27FC236}">
                <a16:creationId xmlns:a16="http://schemas.microsoft.com/office/drawing/2014/main" id="{730918AA-84AC-256D-2051-51405887F6E2}"/>
              </a:ext>
            </a:extLst>
          </p:cNvPr>
          <p:cNvSpPr>
            <a:spLocks noGrp="1"/>
          </p:cNvSpPr>
          <p:nvPr>
            <p:ph sz="half" idx="4294967295"/>
          </p:nvPr>
        </p:nvSpPr>
        <p:spPr>
          <a:xfrm>
            <a:off x="685800" y="990600"/>
            <a:ext cx="3810000" cy="5105400"/>
          </a:xfrm>
        </p:spPr>
        <p:txBody>
          <a:bodyPr/>
          <a:lstStyle/>
          <a:p>
            <a:pPr marL="0" indent="0">
              <a:buFontTx/>
              <a:buNone/>
              <a:defRPr/>
            </a:pPr>
            <a:r>
              <a:rPr lang="en-US" dirty="0">
                <a:latin typeface="+mn-lt"/>
              </a:rPr>
              <a:t>Transfer function:</a:t>
            </a:r>
          </a:p>
          <a:p>
            <a:pPr>
              <a:defRPr/>
            </a:pPr>
            <a:endParaRPr lang="en-US" sz="2800" dirty="0">
              <a:latin typeface="+mn-lt"/>
            </a:endParaRPr>
          </a:p>
          <a:p>
            <a:pPr>
              <a:defRPr/>
            </a:pPr>
            <a:endParaRPr lang="en-US" sz="2800" dirty="0">
              <a:latin typeface="+mn-lt"/>
            </a:endParaRPr>
          </a:p>
          <a:p>
            <a:pPr>
              <a:defRPr/>
            </a:pPr>
            <a:endParaRPr lang="en-US" sz="2800" dirty="0">
              <a:latin typeface="+mn-lt"/>
            </a:endParaRPr>
          </a:p>
          <a:p>
            <a:pPr marL="0" indent="0">
              <a:buFontTx/>
              <a:buNone/>
              <a:defRPr/>
            </a:pPr>
            <a:r>
              <a:rPr lang="en-US" dirty="0">
                <a:latin typeface="+mn-lt"/>
              </a:rPr>
              <a:t>Circuit:</a:t>
            </a:r>
          </a:p>
          <a:p>
            <a:pPr>
              <a:defRPr/>
            </a:pPr>
            <a:endParaRPr lang="en-US" sz="2800" dirty="0">
              <a:latin typeface="+mn-lt"/>
            </a:endParaRPr>
          </a:p>
        </p:txBody>
      </p:sp>
      <p:pic>
        <p:nvPicPr>
          <p:cNvPr id="89093" name="Picture 12">
            <a:extLst>
              <a:ext uri="{FF2B5EF4-FFF2-40B4-BE49-F238E27FC236}">
                <a16:creationId xmlns:a16="http://schemas.microsoft.com/office/drawing/2014/main" id="{B021CC53-C3EF-83D4-AF06-74E917F623B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67000" y="1752600"/>
            <a:ext cx="3090863" cy="981075"/>
          </a:xfrm>
          <a:noFill/>
        </p:spPr>
      </p:pic>
      <p:pic>
        <p:nvPicPr>
          <p:cNvPr id="89094" name="Picture 3" descr="Fig">
            <a:extLst>
              <a:ext uri="{FF2B5EF4-FFF2-40B4-BE49-F238E27FC236}">
                <a16:creationId xmlns:a16="http://schemas.microsoft.com/office/drawing/2014/main" id="{8EBB8D7C-BD13-D80C-9785-D3000BAA8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76600"/>
            <a:ext cx="36449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11">
            <a:extLst>
              <a:ext uri="{FF2B5EF4-FFF2-40B4-BE49-F238E27FC236}">
                <a16:creationId xmlns:a16="http://schemas.microsoft.com/office/drawing/2014/main" id="{7034AB0A-9B02-ADCC-9596-464C578A63A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26DE096-A53B-4D82-AA91-5B9FEF317546}" type="slidenum">
              <a:rPr lang="en-US" altLang="en-US" sz="1600">
                <a:ea typeface="굴림" panose="020B0600000101010101" pitchFamily="34" charset="-127"/>
              </a:rPr>
              <a:pPr eaLnBrk="1" hangingPunct="1">
                <a:spcBef>
                  <a:spcPct val="0"/>
                </a:spcBef>
                <a:buFontTx/>
                <a:buNone/>
              </a:pPr>
              <a:t>86</a:t>
            </a:fld>
            <a:endParaRPr lang="en-US" altLang="en-US" sz="1600">
              <a:ea typeface="굴림" panose="020B0600000101010101" pitchFamily="34" charset="-127"/>
            </a:endParaRPr>
          </a:p>
        </p:txBody>
      </p:sp>
      <p:sp>
        <p:nvSpPr>
          <p:cNvPr id="2" name="Content Placeholder 1">
            <a:extLst>
              <a:ext uri="{FF2B5EF4-FFF2-40B4-BE49-F238E27FC236}">
                <a16:creationId xmlns:a16="http://schemas.microsoft.com/office/drawing/2014/main" id="{72581F76-24F3-4E92-7AE6-863C47AB1864}"/>
              </a:ext>
            </a:extLst>
          </p:cNvPr>
          <p:cNvSpPr>
            <a:spLocks noGrp="1"/>
          </p:cNvSpPr>
          <p:nvPr>
            <p:ph idx="4294967295"/>
          </p:nvPr>
        </p:nvSpPr>
        <p:spPr/>
        <p:txBody>
          <a:bodyPr/>
          <a:lstStyle/>
          <a:p>
            <a:pPr>
              <a:defRPr/>
            </a:pPr>
            <a:endParaRPr lang="en-US" dirty="0">
              <a:latin typeface="+mn-lt"/>
            </a:endParaRPr>
          </a:p>
          <a:p>
            <a:pPr marL="0" indent="0">
              <a:buFontTx/>
              <a:buNone/>
              <a:defRPr/>
            </a:pPr>
            <a:r>
              <a:rPr lang="en-US" dirty="0">
                <a:latin typeface="+mn-lt"/>
              </a:rPr>
              <a:t>Pole and zero both on positive real axis in </a:t>
            </a:r>
            <a:r>
              <a:rPr lang="en-US" i="1" dirty="0">
                <a:latin typeface="+mn-lt"/>
              </a:rPr>
              <a:t>z </a:t>
            </a:r>
            <a:r>
              <a:rPr lang="en-US" dirty="0">
                <a:latin typeface="+mn-lt"/>
              </a:rPr>
              <a:t>plane,</a:t>
            </a:r>
          </a:p>
          <a:p>
            <a:pPr marL="0" indent="0">
              <a:buFontTx/>
              <a:buNone/>
              <a:defRPr/>
            </a:pPr>
            <a:r>
              <a:rPr lang="en-US" dirty="0">
                <a:latin typeface="+mn-lt"/>
              </a:rPr>
              <a:t>    between zero and one.</a:t>
            </a:r>
          </a:p>
          <a:p>
            <a:pPr marL="0" indent="0">
              <a:buFontTx/>
              <a:buNone/>
              <a:defRPr/>
            </a:pPr>
            <a:endParaRPr lang="en-US" dirty="0">
              <a:latin typeface="+mn-lt"/>
            </a:endParaRPr>
          </a:p>
          <a:p>
            <a:pPr marL="0" indent="0">
              <a:buFontTx/>
              <a:buNone/>
              <a:defRPr/>
            </a:pPr>
            <a:r>
              <a:rPr lang="en-US" dirty="0">
                <a:latin typeface="+mn-lt"/>
              </a:rPr>
              <a:t>In differential circuit, cross-coupling can give negative values.</a:t>
            </a:r>
          </a:p>
          <a:p>
            <a:pPr marL="0" indent="0">
              <a:buFontTx/>
              <a:buNone/>
              <a:defRPr/>
            </a:pPr>
            <a:endParaRPr lang="en-US" dirty="0">
              <a:latin typeface="+mn-lt"/>
            </a:endParaRPr>
          </a:p>
          <a:p>
            <a:pPr marL="0" indent="0">
              <a:buFontTx/>
              <a:buNone/>
              <a:defRPr/>
            </a:pPr>
            <a:r>
              <a:rPr lang="en-US" dirty="0">
                <a:latin typeface="+mn-lt"/>
              </a:rPr>
              <a:t>Positive </a:t>
            </a:r>
            <a:r>
              <a:rPr lang="en-US" dirty="0" err="1">
                <a:latin typeface="+mn-lt"/>
              </a:rPr>
              <a:t>fedeback</a:t>
            </a:r>
            <a:r>
              <a:rPr lang="en-US" dirty="0">
                <a:latin typeface="+mn-lt"/>
              </a:rPr>
              <a:t> must be avoided!</a:t>
            </a:r>
          </a:p>
          <a:p>
            <a:pPr marL="0" indent="0">
              <a:buFontTx/>
              <a:buNone/>
              <a:defRPr/>
            </a:pPr>
            <a:endParaRPr lang="en-US" dirty="0">
              <a:latin typeface="+mn-lt"/>
            </a:endParaRPr>
          </a:p>
        </p:txBody>
      </p:sp>
      <p:sp>
        <p:nvSpPr>
          <p:cNvPr id="90116" name="Title 2">
            <a:extLst>
              <a:ext uri="{FF2B5EF4-FFF2-40B4-BE49-F238E27FC236}">
                <a16:creationId xmlns:a16="http://schemas.microsoft.com/office/drawing/2014/main" id="{66AD6093-A422-7009-6B63-79E7D975B2C5}"/>
              </a:ext>
            </a:extLst>
          </p:cNvPr>
          <p:cNvSpPr>
            <a:spLocks noGrp="1"/>
          </p:cNvSpPr>
          <p:nvPr>
            <p:ph type="title" idx="4294967295"/>
          </p:nvPr>
        </p:nvSpPr>
        <p:spPr/>
        <p:txBody>
          <a:bodyPr/>
          <a:lstStyle/>
          <a:p>
            <a:r>
              <a:rPr lang="en-US" altLang="en-US"/>
              <a:t>Bilinear SC Stage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11">
            <a:extLst>
              <a:ext uri="{FF2B5EF4-FFF2-40B4-BE49-F238E27FC236}">
                <a16:creationId xmlns:a16="http://schemas.microsoft.com/office/drawing/2014/main" id="{D3FB8F2B-9A7A-F6DB-6EBE-23BAF2F01D6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D888B7BD-269E-4494-9A48-2A087A878D29}" type="slidenum">
              <a:rPr lang="en-US" altLang="en-US" sz="1600">
                <a:ea typeface="굴림" panose="020B0600000101010101" pitchFamily="34" charset="-127"/>
              </a:rPr>
              <a:pPr eaLnBrk="1" hangingPunct="1">
                <a:spcBef>
                  <a:spcPct val="0"/>
                </a:spcBef>
                <a:buFontTx/>
                <a:buNone/>
              </a:pPr>
              <a:t>87</a:t>
            </a:fld>
            <a:endParaRPr lang="en-US" altLang="en-US" sz="1600">
              <a:ea typeface="굴림" panose="020B0600000101010101" pitchFamily="34" charset="-127"/>
            </a:endParaRPr>
          </a:p>
        </p:txBody>
      </p:sp>
      <p:sp>
        <p:nvSpPr>
          <p:cNvPr id="91139" name="Title 1">
            <a:extLst>
              <a:ext uri="{FF2B5EF4-FFF2-40B4-BE49-F238E27FC236}">
                <a16:creationId xmlns:a16="http://schemas.microsoft.com/office/drawing/2014/main" id="{F355288B-E66E-CA88-9373-BA6849CBA1C2}"/>
              </a:ext>
            </a:extLst>
          </p:cNvPr>
          <p:cNvSpPr>
            <a:spLocks noGrp="1"/>
          </p:cNvSpPr>
          <p:nvPr>
            <p:ph type="title" idx="4294967295"/>
          </p:nvPr>
        </p:nvSpPr>
        <p:spPr/>
        <p:txBody>
          <a:bodyPr/>
          <a:lstStyle/>
          <a:p>
            <a:r>
              <a:rPr lang="en-US" altLang="ko-KR">
                <a:ea typeface="굴림" panose="020B0600000101010101" pitchFamily="34" charset="-127"/>
              </a:rPr>
              <a:t>Low-Q SC Biquad</a:t>
            </a:r>
            <a:endParaRPr lang="en-US" altLang="en-US"/>
          </a:p>
        </p:txBody>
      </p:sp>
      <p:sp>
        <p:nvSpPr>
          <p:cNvPr id="91140" name="Content Placeholder 3">
            <a:extLst>
              <a:ext uri="{FF2B5EF4-FFF2-40B4-BE49-F238E27FC236}">
                <a16:creationId xmlns:a16="http://schemas.microsoft.com/office/drawing/2014/main" id="{B4F3CEA6-B4BD-D63A-1A55-92B1AC2C62D1}"/>
              </a:ext>
            </a:extLst>
          </p:cNvPr>
          <p:cNvSpPr>
            <a:spLocks noGrp="1"/>
          </p:cNvSpPr>
          <p:nvPr>
            <p:ph sz="half" idx="4294967295"/>
          </p:nvPr>
        </p:nvSpPr>
        <p:spPr>
          <a:xfrm>
            <a:off x="609600" y="990600"/>
            <a:ext cx="7696200" cy="4953000"/>
          </a:xfrm>
        </p:spPr>
        <p:txBody>
          <a:bodyPr/>
          <a:lstStyle/>
          <a:p>
            <a:pPr marL="0" indent="0">
              <a:buFontTx/>
              <a:buNone/>
            </a:pPr>
            <a:r>
              <a:rPr lang="en-US" altLang="en-US"/>
              <a:t>Biquadratic transfer function:</a:t>
            </a:r>
          </a:p>
          <a:p>
            <a:pPr marL="0" indent="0">
              <a:buFontTx/>
              <a:buNone/>
            </a:pPr>
            <a:endParaRPr lang="en-US" altLang="en-US"/>
          </a:p>
          <a:p>
            <a:pPr marL="0" indent="0">
              <a:buFontTx/>
              <a:buNone/>
            </a:pPr>
            <a:endParaRPr lang="en-US" altLang="en-US"/>
          </a:p>
          <a:p>
            <a:pPr marL="0" indent="0">
              <a:buFontTx/>
              <a:buNone/>
            </a:pPr>
            <a:endParaRPr lang="en-US" altLang="en-US"/>
          </a:p>
          <a:p>
            <a:pPr marL="0" indent="0">
              <a:buFontTx/>
              <a:buNone/>
            </a:pPr>
            <a:r>
              <a:rPr lang="en-US" altLang="en-US"/>
              <a:t>SC realization:</a:t>
            </a:r>
          </a:p>
        </p:txBody>
      </p:sp>
      <p:pic>
        <p:nvPicPr>
          <p:cNvPr id="91141" name="Picture 2">
            <a:extLst>
              <a:ext uri="{FF2B5EF4-FFF2-40B4-BE49-F238E27FC236}">
                <a16:creationId xmlns:a16="http://schemas.microsoft.com/office/drawing/2014/main" id="{3774AE3F-C002-E527-5BFB-57068357ED6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0" y="1676400"/>
            <a:ext cx="3862388" cy="914400"/>
          </a:xfrm>
          <a:noFill/>
        </p:spPr>
      </p:pic>
      <p:pic>
        <p:nvPicPr>
          <p:cNvPr id="91142" name="Picture 3" descr="Fig">
            <a:extLst>
              <a:ext uri="{FF2B5EF4-FFF2-40B4-BE49-F238E27FC236}">
                <a16:creationId xmlns:a16="http://schemas.microsoft.com/office/drawing/2014/main" id="{38051308-A18B-CE6E-43F0-408F1CC13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548163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11">
            <a:extLst>
              <a:ext uri="{FF2B5EF4-FFF2-40B4-BE49-F238E27FC236}">
                <a16:creationId xmlns:a16="http://schemas.microsoft.com/office/drawing/2014/main" id="{D609AFFA-9D8B-7E7D-3AA5-5DFCEF3090D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1E6CFE6-8F05-4091-995E-D6C67E789976}" type="slidenum">
              <a:rPr lang="en-US" altLang="en-US" sz="1600">
                <a:ea typeface="굴림" panose="020B0600000101010101" pitchFamily="34" charset="-127"/>
              </a:rPr>
              <a:pPr eaLnBrk="1" hangingPunct="1">
                <a:spcBef>
                  <a:spcPct val="0"/>
                </a:spcBef>
                <a:buFontTx/>
                <a:buNone/>
              </a:pPr>
              <a:t>88</a:t>
            </a:fld>
            <a:endParaRPr lang="en-US" altLang="en-US" sz="1600">
              <a:ea typeface="굴림" panose="020B0600000101010101" pitchFamily="34" charset="-127"/>
            </a:endParaRPr>
          </a:p>
        </p:txBody>
      </p:sp>
      <p:sp>
        <p:nvSpPr>
          <p:cNvPr id="92163" name="Rectangle 2">
            <a:extLst>
              <a:ext uri="{FF2B5EF4-FFF2-40B4-BE49-F238E27FC236}">
                <a16:creationId xmlns:a16="http://schemas.microsoft.com/office/drawing/2014/main" id="{A8FC3700-77C9-1457-1577-FD7F5D46A328}"/>
              </a:ext>
            </a:extLst>
          </p:cNvPr>
          <p:cNvSpPr>
            <a:spLocks noGrp="1" noChangeArrowheads="1"/>
          </p:cNvSpPr>
          <p:nvPr>
            <p:ph type="title"/>
          </p:nvPr>
        </p:nvSpPr>
        <p:spPr/>
        <p:txBody>
          <a:bodyPr/>
          <a:lstStyle/>
          <a:p>
            <a:pPr eaLnBrk="1" hangingPunct="1"/>
            <a:r>
              <a:rPr lang="en-US" altLang="ko-KR">
                <a:ea typeface="굴림" panose="020B0600000101010101" pitchFamily="34" charset="-127"/>
              </a:rPr>
              <a:t>Low-Q SC Biquad </a:t>
            </a:r>
            <a:r>
              <a:rPr lang="en-US" altLang="ko-KR" sz="2800">
                <a:ea typeface="굴림" panose="020B0600000101010101" pitchFamily="34" charset="-127"/>
              </a:rPr>
              <a:t>– (3)</a:t>
            </a:r>
          </a:p>
        </p:txBody>
      </p:sp>
      <p:sp>
        <p:nvSpPr>
          <p:cNvPr id="92164" name="Rectangle 38">
            <a:extLst>
              <a:ext uri="{FF2B5EF4-FFF2-40B4-BE49-F238E27FC236}">
                <a16:creationId xmlns:a16="http://schemas.microsoft.com/office/drawing/2014/main" id="{2D098E6E-2494-25DE-C767-4BA8680CDB7C}"/>
              </a:ext>
            </a:extLst>
          </p:cNvPr>
          <p:cNvSpPr>
            <a:spLocks noGrp="1" noChangeArrowheads="1"/>
          </p:cNvSpPr>
          <p:nvPr>
            <p:ph type="body" sz="half" idx="1"/>
          </p:nvPr>
        </p:nvSpPr>
        <p:spPr>
          <a:xfrm>
            <a:off x="381000" y="838200"/>
            <a:ext cx="8382000" cy="762000"/>
          </a:xfrm>
        </p:spPr>
        <p:txBody>
          <a:bodyPr/>
          <a:lstStyle/>
          <a:p>
            <a:pPr eaLnBrk="1" hangingPunct="1">
              <a:buFontTx/>
              <a:buNone/>
            </a:pPr>
            <a:r>
              <a:rPr lang="en-US" altLang="en-US" b="1" i="1"/>
              <a:t>Approximate design equations for</a:t>
            </a:r>
            <a:r>
              <a:rPr lang="en-US" altLang="ko-KR" b="1" i="1">
                <a:ea typeface="굴림" panose="020B0600000101010101" pitchFamily="34" charset="-127"/>
              </a:rPr>
              <a:t> </a:t>
            </a:r>
            <a:r>
              <a:rPr lang="en-US" altLang="ko-KR" b="1" i="1">
                <a:latin typeface="Symbol" panose="05050102010706020507" pitchFamily="18" charset="2"/>
                <a:ea typeface="굴림" panose="020B0600000101010101" pitchFamily="34" charset="-127"/>
              </a:rPr>
              <a:t>w</a:t>
            </a:r>
            <a:r>
              <a:rPr lang="en-US" altLang="ko-KR" b="1" i="1" baseline="-25000">
                <a:ea typeface="굴림" panose="020B0600000101010101" pitchFamily="34" charset="-127"/>
              </a:rPr>
              <a:t>0</a:t>
            </a:r>
            <a:r>
              <a:rPr lang="en-US" altLang="en-US" b="1" i="1"/>
              <a:t>T &lt;&lt; 1:</a:t>
            </a:r>
          </a:p>
        </p:txBody>
      </p:sp>
      <p:pic>
        <p:nvPicPr>
          <p:cNvPr id="92165" name="Picture 49">
            <a:extLst>
              <a:ext uri="{FF2B5EF4-FFF2-40B4-BE49-F238E27FC236}">
                <a16:creationId xmlns:a16="http://schemas.microsoft.com/office/drawing/2014/main" id="{B52C426C-5D43-A791-9F63-68E267B73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1752600"/>
            <a:ext cx="48545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50">
            <a:extLst>
              <a:ext uri="{FF2B5EF4-FFF2-40B4-BE49-F238E27FC236}">
                <a16:creationId xmlns:a16="http://schemas.microsoft.com/office/drawing/2014/main" id="{130998B4-7EA9-3AC9-54E8-0DDDD278DE69}"/>
              </a:ext>
            </a:extLst>
          </p:cNvPr>
          <p:cNvSpPr txBox="1">
            <a:spLocks noChangeArrowheads="1"/>
          </p:cNvSpPr>
          <p:nvPr/>
        </p:nvSpPr>
        <p:spPr bwMode="auto">
          <a:xfrm>
            <a:off x="4800600" y="2568575"/>
            <a:ext cx="4318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ko-KR" sz="1600">
                <a:solidFill>
                  <a:srgbClr val="5F5F5F"/>
                </a:solidFill>
                <a:ea typeface="굴림" panose="020B0600000101010101" pitchFamily="34" charset="-127"/>
              </a:rPr>
              <a:t>&gt;1,</a:t>
            </a:r>
            <a:endParaRPr lang="en-US" altLang="zh-CN" sz="1600">
              <a:solidFill>
                <a:srgbClr val="5F5F5F"/>
              </a:solidFill>
              <a:ea typeface="굴림" panose="020B0600000101010101" pitchFamily="34" charset="-127"/>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11">
            <a:extLst>
              <a:ext uri="{FF2B5EF4-FFF2-40B4-BE49-F238E27FC236}">
                <a16:creationId xmlns:a16="http://schemas.microsoft.com/office/drawing/2014/main" id="{80EA6960-9717-B6FD-A1B3-57E84631A70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3DD99D0-7DCD-4FEB-BEB6-AFD5C2845FB2}" type="slidenum">
              <a:rPr lang="en-US" altLang="en-US" sz="1600">
                <a:ea typeface="굴림" panose="020B0600000101010101" pitchFamily="34" charset="-127"/>
              </a:rPr>
              <a:pPr eaLnBrk="1" hangingPunct="1">
                <a:spcBef>
                  <a:spcPct val="0"/>
                </a:spcBef>
                <a:buFontTx/>
                <a:buNone/>
              </a:pPr>
              <a:t>89</a:t>
            </a:fld>
            <a:endParaRPr lang="en-US" altLang="en-US" sz="1600">
              <a:ea typeface="굴림" panose="020B0600000101010101" pitchFamily="34" charset="-127"/>
            </a:endParaRPr>
          </a:p>
        </p:txBody>
      </p:sp>
      <p:sp>
        <p:nvSpPr>
          <p:cNvPr id="93187" name="Title 1">
            <a:extLst>
              <a:ext uri="{FF2B5EF4-FFF2-40B4-BE49-F238E27FC236}">
                <a16:creationId xmlns:a16="http://schemas.microsoft.com/office/drawing/2014/main" id="{B850003A-DA9A-5C68-5C13-9A7B58CB6FD6}"/>
              </a:ext>
            </a:extLst>
          </p:cNvPr>
          <p:cNvSpPr>
            <a:spLocks noGrp="1"/>
          </p:cNvSpPr>
          <p:nvPr>
            <p:ph type="title" idx="4294967295"/>
          </p:nvPr>
        </p:nvSpPr>
        <p:spPr/>
        <p:txBody>
          <a:bodyPr/>
          <a:lstStyle/>
          <a:p>
            <a:r>
              <a:rPr lang="en-US" altLang="ko-KR">
                <a:ea typeface="굴림" panose="020B0600000101010101" pitchFamily="34" charset="-127"/>
              </a:rPr>
              <a:t>Low-Q SC Biquad </a:t>
            </a:r>
            <a:r>
              <a:rPr lang="en-US" altLang="ko-KR" sz="2800">
                <a:ea typeface="굴림" panose="020B0600000101010101" pitchFamily="34" charset="-127"/>
              </a:rPr>
              <a:t>– (4)</a:t>
            </a:r>
            <a:endParaRPr lang="en-US" altLang="en-US"/>
          </a:p>
        </p:txBody>
      </p:sp>
      <p:sp>
        <p:nvSpPr>
          <p:cNvPr id="93188" name="Content Placeholder 2">
            <a:extLst>
              <a:ext uri="{FF2B5EF4-FFF2-40B4-BE49-F238E27FC236}">
                <a16:creationId xmlns:a16="http://schemas.microsoft.com/office/drawing/2014/main" id="{E4BDF441-F3F5-88E5-2412-F641A2BA17A1}"/>
              </a:ext>
            </a:extLst>
          </p:cNvPr>
          <p:cNvSpPr>
            <a:spLocks noGrp="1"/>
          </p:cNvSpPr>
          <p:nvPr>
            <p:ph idx="4294967295"/>
          </p:nvPr>
        </p:nvSpPr>
        <p:spPr>
          <a:xfrm>
            <a:off x="685800" y="1295400"/>
            <a:ext cx="7772400" cy="4800600"/>
          </a:xfrm>
        </p:spPr>
        <p:txBody>
          <a:bodyPr/>
          <a:lstStyle/>
          <a:p>
            <a:r>
              <a:rPr lang="en-US" altLang="en-US"/>
              <a:t>Without C4, sine-wave oscillator. With C4, loop phase &lt; 360 degrees for any element values. Poles always inside the unit circle.</a:t>
            </a:r>
          </a:p>
          <a:p>
            <a:endParaRPr lang="en-US" altLang="en-US"/>
          </a:p>
          <a:p>
            <a:r>
              <a:rPr lang="en-US" altLang="en-US"/>
              <a:t>DC feedback always negative.</a:t>
            </a:r>
          </a:p>
          <a:p>
            <a:endParaRPr lang="en-US" altLang="en-US"/>
          </a:p>
          <a:p>
            <a:r>
              <a:rPr lang="en-US" altLang="en-US"/>
              <a:t>Pole locations determined by C4/CA only - sensitive</a:t>
            </a:r>
          </a:p>
          <a:p>
            <a:pPr>
              <a:buFontTx/>
              <a:buNone/>
            </a:pPr>
            <a:r>
              <a:rPr lang="en-US" altLang="en-US"/>
              <a:t>     to mismatch for high Q!</a:t>
            </a:r>
          </a:p>
          <a:p>
            <a:pPr>
              <a:buFontTx/>
              <a:buNone/>
            </a:pPr>
            <a:endParaRPr lang="en-US" altLang="en-US"/>
          </a:p>
          <a:p>
            <a:r>
              <a:rPr lang="en-US" altLang="en-US"/>
              <a:t>Capacitance ratio CA/C4 large for high Q.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1">
            <a:extLst>
              <a:ext uri="{FF2B5EF4-FFF2-40B4-BE49-F238E27FC236}">
                <a16:creationId xmlns:a16="http://schemas.microsoft.com/office/drawing/2014/main" id="{3F841C00-A488-0E9A-E209-543E5D98ECA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797BCE60-087A-49E6-A676-400818A0D9B1}" type="slidenum">
              <a:rPr lang="en-US" altLang="en-US" sz="1600">
                <a:ea typeface="굴림" panose="020B0600000101010101" pitchFamily="34" charset="-127"/>
              </a:rPr>
              <a:pPr eaLnBrk="1" hangingPunct="1">
                <a:spcBef>
                  <a:spcPct val="0"/>
                </a:spcBef>
                <a:buFontTx/>
                <a:buNone/>
              </a:pPr>
              <a:t>9</a:t>
            </a:fld>
            <a:endParaRPr lang="en-US" altLang="en-US" sz="1600">
              <a:ea typeface="굴림" panose="020B0600000101010101" pitchFamily="34" charset="-127"/>
            </a:endParaRPr>
          </a:p>
        </p:txBody>
      </p:sp>
      <p:sp>
        <p:nvSpPr>
          <p:cNvPr id="11267" name="Title 1">
            <a:extLst>
              <a:ext uri="{FF2B5EF4-FFF2-40B4-BE49-F238E27FC236}">
                <a16:creationId xmlns:a16="http://schemas.microsoft.com/office/drawing/2014/main" id="{EA56D9AE-F23A-F8DE-6093-BA328016032F}"/>
              </a:ext>
            </a:extLst>
          </p:cNvPr>
          <p:cNvSpPr>
            <a:spLocks noGrp="1"/>
          </p:cNvSpPr>
          <p:nvPr>
            <p:ph type="title" idx="4294967295"/>
          </p:nvPr>
        </p:nvSpPr>
        <p:spPr/>
        <p:txBody>
          <a:bodyPr/>
          <a:lstStyle/>
          <a:p>
            <a:r>
              <a:rPr lang="en-US" altLang="zh-CN">
                <a:ea typeface="宋体" panose="02010600030101010101" pitchFamily="2" charset="-122"/>
              </a:rPr>
              <a:t>Accuracy Considerations</a:t>
            </a:r>
          </a:p>
        </p:txBody>
      </p:sp>
      <p:sp>
        <p:nvSpPr>
          <p:cNvPr id="11268" name="Content Placeholder 2">
            <a:extLst>
              <a:ext uri="{FF2B5EF4-FFF2-40B4-BE49-F238E27FC236}">
                <a16:creationId xmlns:a16="http://schemas.microsoft.com/office/drawing/2014/main" id="{836542F5-A59D-8CC6-E89A-E0415FEC3ADB}"/>
              </a:ext>
            </a:extLst>
          </p:cNvPr>
          <p:cNvSpPr>
            <a:spLocks noGrp="1"/>
          </p:cNvSpPr>
          <p:nvPr>
            <p:ph idx="4294967295"/>
          </p:nvPr>
        </p:nvSpPr>
        <p:spPr>
          <a:xfrm>
            <a:off x="381000" y="533400"/>
            <a:ext cx="8382000" cy="5334000"/>
          </a:xfrm>
        </p:spPr>
        <p:txBody>
          <a:bodyPr/>
          <a:lstStyle/>
          <a:p>
            <a:pPr>
              <a:buFontTx/>
              <a:buNone/>
            </a:pPr>
            <a:endParaRPr lang="en-US" altLang="zh-CN">
              <a:ea typeface="宋体" panose="02010600030101010101" pitchFamily="2" charset="-122"/>
            </a:endParaRPr>
          </a:p>
          <a:p>
            <a:r>
              <a:rPr lang="en-US" altLang="zh-CN">
                <a:ea typeface="宋体" panose="02010600030101010101" pitchFamily="2" charset="-122"/>
              </a:rPr>
              <a:t>The </a:t>
            </a:r>
            <a:r>
              <a:rPr lang="en-US" altLang="zh-CN" i="1">
                <a:ea typeface="宋体" panose="02010600030101010101" pitchFamily="2" charset="-122"/>
              </a:rPr>
              <a:t>absolute</a:t>
            </a:r>
            <a:r>
              <a:rPr lang="en-US" altLang="zh-CN">
                <a:ea typeface="宋体" panose="02010600030101010101" pitchFamily="2" charset="-122"/>
              </a:rPr>
              <a:t> accuracy of on-chip analog components is poor (10% - 50%). The </a:t>
            </a:r>
            <a:r>
              <a:rPr lang="en-US" altLang="zh-CN" i="1">
                <a:ea typeface="宋体" panose="02010600030101010101" pitchFamily="2" charset="-122"/>
              </a:rPr>
              <a:t>matching</a:t>
            </a:r>
            <a:r>
              <a:rPr lang="en-US" altLang="zh-CN">
                <a:ea typeface="宋体" panose="02010600030101010101" pitchFamily="2" charset="-122"/>
              </a:rPr>
              <a:t> accuracy of like elements can be much better with careful layout.</a:t>
            </a:r>
          </a:p>
          <a:p>
            <a:r>
              <a:rPr lang="en-US" altLang="zh-CN">
                <a:ea typeface="宋体" panose="02010600030101010101" pitchFamily="2" charset="-122"/>
              </a:rPr>
              <a:t>In untuned analog integrated circuits, on-chip</a:t>
            </a:r>
            <a:r>
              <a:rPr lang="en-US" altLang="zh-CN" i="1">
                <a:ea typeface="宋体" panose="02010600030101010101" pitchFamily="2" charset="-122"/>
              </a:rPr>
              <a:t> Rs </a:t>
            </a:r>
            <a:r>
              <a:rPr lang="en-US" altLang="zh-CN">
                <a:ea typeface="宋体" panose="02010600030101010101" pitchFamily="2" charset="-122"/>
              </a:rPr>
              <a:t>can be matched to each other typically within a few %, </a:t>
            </a:r>
            <a:r>
              <a:rPr lang="en-US" altLang="zh-CN" i="1">
                <a:ea typeface="宋体" panose="02010600030101010101" pitchFamily="2" charset="-122"/>
              </a:rPr>
              <a:t>C</a:t>
            </a:r>
            <a:r>
              <a:rPr lang="en-US" altLang="zh-CN">
                <a:ea typeface="宋体" panose="02010600030101010101" pitchFamily="2" charset="-122"/>
              </a:rPr>
              <a:t>s within 0.05%, with careful layout. The transconductance (</a:t>
            </a:r>
            <a:r>
              <a:rPr lang="en-US" altLang="zh-CN" i="1">
                <a:ea typeface="宋体" panose="02010600030101010101" pitchFamily="2" charset="-122"/>
              </a:rPr>
              <a:t>Gm</a:t>
            </a:r>
            <a:r>
              <a:rPr lang="en-US" altLang="zh-CN">
                <a:ea typeface="宋体" panose="02010600030101010101" pitchFamily="2" charset="-122"/>
              </a:rPr>
              <a:t>) of stages can be matched to about 10 - 30%.</a:t>
            </a:r>
          </a:p>
          <a:p>
            <a:r>
              <a:rPr lang="en-US" altLang="zh-CN">
                <a:ea typeface="宋体" panose="02010600030101010101" pitchFamily="2" charset="-122"/>
              </a:rPr>
              <a:t>In an active-RC filter, the time constant </a:t>
            </a:r>
            <a:r>
              <a:rPr lang="en-US" altLang="zh-CN" i="1">
                <a:ea typeface="宋体" panose="02010600030101010101" pitchFamily="2" charset="-122"/>
              </a:rPr>
              <a:t>Tc</a:t>
            </a:r>
            <a:r>
              <a:rPr lang="en-US" altLang="zh-CN">
                <a:ea typeface="宋体" panose="02010600030101010101" pitchFamily="2" charset="-122"/>
              </a:rPr>
              <a:t> is determined by RC products, hence it is accurate to only 20 – 50%. In a </a:t>
            </a:r>
            <a:r>
              <a:rPr lang="en-US" altLang="zh-CN" i="1">
                <a:ea typeface="宋体" panose="02010600030101010101" pitchFamily="2" charset="-122"/>
              </a:rPr>
              <a:t>Gm-C</a:t>
            </a:r>
            <a:r>
              <a:rPr lang="en-US" altLang="zh-CN">
                <a:ea typeface="宋体" panose="02010600030101010101" pitchFamily="2" charset="-122"/>
              </a:rPr>
              <a:t> filter , </a:t>
            </a:r>
            <a:r>
              <a:rPr lang="en-US" altLang="zh-CN" i="1">
                <a:ea typeface="宋体" panose="02010600030101010101" pitchFamily="2" charset="-122"/>
              </a:rPr>
              <a:t>Tc ~ C/Gm</a:t>
            </a:r>
            <a:r>
              <a:rPr lang="en-US" altLang="zh-CN">
                <a:ea typeface="宋体" panose="02010600030101010101" pitchFamily="2" charset="-122"/>
              </a:rPr>
              <a:t>,  also inaccurate. Tuning may be used to obtain 1 - 5% accuracy. </a:t>
            </a:r>
          </a:p>
          <a:p>
            <a:r>
              <a:rPr lang="en-US" altLang="zh-CN">
                <a:ea typeface="宋体" panose="02010600030101010101" pitchFamily="2" charset="-122"/>
              </a:rPr>
              <a:t>In an SC filter, </a:t>
            </a:r>
            <a:r>
              <a:rPr lang="en-US" altLang="zh-CN" i="1">
                <a:ea typeface="宋体" panose="02010600030101010101" pitchFamily="2" charset="-122"/>
              </a:rPr>
              <a:t>Tc ~ (C1/C2)/fc</a:t>
            </a:r>
            <a:r>
              <a:rPr lang="en-US" altLang="zh-CN">
                <a:ea typeface="宋体" panose="02010600030101010101" pitchFamily="2" charset="-122"/>
              </a:rPr>
              <a:t>, where </a:t>
            </a:r>
            <a:r>
              <a:rPr lang="en-US" altLang="zh-CN" i="1">
                <a:ea typeface="宋体" panose="02010600030101010101" pitchFamily="2" charset="-122"/>
              </a:rPr>
              <a:t>fc</a:t>
            </a:r>
            <a:r>
              <a:rPr lang="en-US" altLang="zh-CN">
                <a:ea typeface="宋体" panose="02010600030101010101" pitchFamily="2" charset="-122"/>
              </a:rPr>
              <a:t> is the clock frequency.</a:t>
            </a:r>
            <a:r>
              <a:rPr lang="en-US" altLang="zh-CN" i="1">
                <a:ea typeface="宋体" panose="02010600030101010101" pitchFamily="2" charset="-122"/>
              </a:rPr>
              <a:t> Tc </a:t>
            </a:r>
            <a:r>
              <a:rPr lang="en-US" altLang="zh-CN">
                <a:ea typeface="宋体" panose="02010600030101010101" pitchFamily="2" charset="-122"/>
              </a:rPr>
              <a:t>accuracy may be 0.05% or better!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灯片编号占位符 11">
            <a:extLst>
              <a:ext uri="{FF2B5EF4-FFF2-40B4-BE49-F238E27FC236}">
                <a16:creationId xmlns:a16="http://schemas.microsoft.com/office/drawing/2014/main" id="{78B228FB-81E4-01C7-9F45-FE9065C1D30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4B47E1E5-3A52-4A1E-8164-8AD7557C4AB5}" type="slidenum">
              <a:rPr lang="en-US" altLang="en-US" sz="1600">
                <a:ea typeface="굴림" panose="020B0600000101010101" pitchFamily="34" charset="-127"/>
              </a:rPr>
              <a:pPr eaLnBrk="1" hangingPunct="1">
                <a:spcBef>
                  <a:spcPct val="0"/>
                </a:spcBef>
                <a:buFontTx/>
                <a:buNone/>
              </a:pPr>
              <a:t>90</a:t>
            </a:fld>
            <a:endParaRPr lang="en-US" altLang="en-US" sz="1600">
              <a:ea typeface="굴림" panose="020B0600000101010101" pitchFamily="34" charset="-127"/>
            </a:endParaRPr>
          </a:p>
        </p:txBody>
      </p:sp>
      <p:sp>
        <p:nvSpPr>
          <p:cNvPr id="94211" name="Content Placeholder 1">
            <a:extLst>
              <a:ext uri="{FF2B5EF4-FFF2-40B4-BE49-F238E27FC236}">
                <a16:creationId xmlns:a16="http://schemas.microsoft.com/office/drawing/2014/main" id="{FF11EED3-71CA-A6FB-1705-B65F66306B53}"/>
              </a:ext>
            </a:extLst>
          </p:cNvPr>
          <p:cNvSpPr>
            <a:spLocks noGrp="1"/>
          </p:cNvSpPr>
          <p:nvPr>
            <p:ph idx="4294967295"/>
          </p:nvPr>
        </p:nvSpPr>
        <p:spPr/>
        <p:txBody>
          <a:bodyPr/>
          <a:lstStyle/>
          <a:p>
            <a:r>
              <a:rPr lang="en-US" altLang="en-US" sz="2000"/>
              <a:t>Assuming that (as is normally the case) the biquad realizes a pair of complex conjugate poles, the sensitivity to element value variations and other nonideal effects depends largely on the proximity of these poles to the unit circle, i.e. on the value of (1 - |</a:t>
            </a:r>
            <a:r>
              <a:rPr lang="en-US" altLang="en-US" sz="2000" i="1"/>
              <a:t>z</a:t>
            </a:r>
            <a:r>
              <a:rPr lang="en-US" altLang="en-US" sz="2000" i="1" baseline="-25000"/>
              <a:t>p</a:t>
            </a:r>
            <a:r>
              <a:rPr lang="en-US" altLang="en-US" sz="2000"/>
              <a:t>|). The smaller this value is, the more selective the response is, and also the more sensitive is the biquad to nonideal effects. The value of (1 - |</a:t>
            </a:r>
            <a:r>
              <a:rPr lang="en-US" altLang="en-US" sz="2000" i="1"/>
              <a:t>z</a:t>
            </a:r>
            <a:r>
              <a:rPr lang="en-US" altLang="en-US" sz="2000" i="1" baseline="-25000"/>
              <a:t>p</a:t>
            </a:r>
            <a:r>
              <a:rPr lang="en-US" altLang="en-US" sz="2000"/>
              <a:t>|) can be directly estimated from </a:t>
            </a:r>
            <a:r>
              <a:rPr lang="en-US" altLang="en-US" sz="2000" i="1"/>
              <a:t>H(z)</a:t>
            </a:r>
            <a:r>
              <a:rPr lang="en-US" altLang="en-US" sz="2000"/>
              <a:t>. For the circuit of Slide 86,</a:t>
            </a:r>
          </a:p>
          <a:p>
            <a:r>
              <a:rPr lang="en-US" altLang="en-US" sz="2000"/>
              <a:t> </a:t>
            </a:r>
            <a:r>
              <a:rPr lang="en-US" altLang="en-US" sz="2000" i="1"/>
              <a:t>b</a:t>
            </a:r>
            <a:r>
              <a:rPr lang="en-US" altLang="en-US" sz="2000" i="1" baseline="-25000"/>
              <a:t>0</a:t>
            </a:r>
            <a:r>
              <a:rPr lang="en-US" altLang="en-US" sz="2000"/>
              <a:t>/</a:t>
            </a:r>
            <a:r>
              <a:rPr lang="en-US" altLang="en-US" sz="2000" i="1"/>
              <a:t>b</a:t>
            </a:r>
            <a:r>
              <a:rPr lang="en-US" altLang="en-US" sz="2000" i="1" baseline="-25000"/>
              <a:t>2 </a:t>
            </a:r>
            <a:r>
              <a:rPr lang="en-US" altLang="en-US" sz="2000"/>
              <a:t>= 1/(1+</a:t>
            </a:r>
            <a:r>
              <a:rPr lang="en-US" altLang="en-US" sz="2000" i="1"/>
              <a:t> C</a:t>
            </a:r>
            <a:r>
              <a:rPr lang="en-US" altLang="en-US" sz="2000" i="1" baseline="-25000"/>
              <a:t>4</a:t>
            </a:r>
            <a:r>
              <a:rPr lang="en-US" altLang="en-US" sz="2000"/>
              <a:t>/</a:t>
            </a:r>
            <a:r>
              <a:rPr lang="en-US" altLang="en-US" sz="2000" i="1"/>
              <a:t>C</a:t>
            </a:r>
            <a:r>
              <a:rPr lang="en-US" altLang="en-US" sz="2000" i="1" baseline="-25000"/>
              <a:t>B</a:t>
            </a:r>
            <a:endParaRPr lang="en-US" altLang="en-US" sz="2000"/>
          </a:p>
          <a:p>
            <a:r>
              <a:rPr lang="en-US" altLang="en-US" sz="2000"/>
              <a:t>1 - |</a:t>
            </a:r>
            <a:r>
              <a:rPr lang="en-US" altLang="en-US" sz="2000" i="1"/>
              <a:t>z</a:t>
            </a:r>
            <a:r>
              <a:rPr lang="en-US" altLang="en-US" sz="2000" i="1" baseline="-25000"/>
              <a:t>p</a:t>
            </a:r>
            <a:r>
              <a:rPr lang="en-US" altLang="en-US" sz="2000"/>
              <a:t>| ~ 1/[2(</a:t>
            </a:r>
            <a:r>
              <a:rPr lang="en-US" altLang="en-US" sz="2000" i="1"/>
              <a:t>C</a:t>
            </a:r>
            <a:r>
              <a:rPr lang="en-US" altLang="en-US" sz="2000" i="1" baseline="-25000"/>
              <a:t>B</a:t>
            </a:r>
            <a:r>
              <a:rPr lang="en-US" altLang="en-US" sz="2000"/>
              <a:t>/</a:t>
            </a:r>
            <a:r>
              <a:rPr lang="en-US" altLang="en-US" sz="2000" i="1"/>
              <a:t>C</a:t>
            </a:r>
            <a:r>
              <a:rPr lang="en-US" altLang="en-US" sz="2000" i="1" baseline="-25000"/>
              <a:t>4 </a:t>
            </a:r>
            <a:r>
              <a:rPr lang="en-US" altLang="en-US" sz="2000"/>
              <a:t>+1)].</a:t>
            </a:r>
          </a:p>
          <a:p>
            <a:r>
              <a:rPr lang="en-US" altLang="en-US" sz="2000"/>
              <a:t> For highly selective filters where 1 - |</a:t>
            </a:r>
            <a:r>
              <a:rPr lang="en-US" altLang="en-US" sz="2000" i="1"/>
              <a:t>z</a:t>
            </a:r>
            <a:r>
              <a:rPr lang="en-US" altLang="en-US" sz="2000" i="1" baseline="-25000"/>
              <a:t>p</a:t>
            </a:r>
            <a:r>
              <a:rPr lang="en-US" altLang="en-US" sz="2000"/>
              <a:t>| &lt;&lt; 1, this indicates that </a:t>
            </a:r>
            <a:r>
              <a:rPr lang="en-US" altLang="en-US" sz="2000" i="1"/>
              <a:t>C</a:t>
            </a:r>
            <a:r>
              <a:rPr lang="en-US" altLang="en-US" sz="2000" i="1" baseline="-25000"/>
              <a:t>B</a:t>
            </a:r>
            <a:r>
              <a:rPr lang="en-US" altLang="en-US" sz="2000"/>
              <a:t>/</a:t>
            </a:r>
            <a:r>
              <a:rPr lang="en-US" altLang="en-US" sz="2000" i="1"/>
              <a:t>C</a:t>
            </a:r>
            <a:r>
              <a:rPr lang="en-US" altLang="en-US" sz="2000" i="1" baseline="-25000"/>
              <a:t>4 </a:t>
            </a:r>
            <a:r>
              <a:rPr lang="en-US" altLang="en-US" sz="2000"/>
              <a:t>must be large, resulting in a large spread of element values, and also that the circuit will be sensitive to errors in </a:t>
            </a:r>
            <a:r>
              <a:rPr lang="en-US" altLang="en-US" sz="2000" i="1"/>
              <a:t>C</a:t>
            </a:r>
            <a:r>
              <a:rPr lang="en-US" altLang="en-US" sz="2000" i="1" baseline="-25000"/>
              <a:t>B</a:t>
            </a:r>
            <a:r>
              <a:rPr lang="en-US" altLang="en-US" sz="2000"/>
              <a:t>/</a:t>
            </a:r>
            <a:r>
              <a:rPr lang="en-US" altLang="en-US" sz="2000" i="1"/>
              <a:t>C</a:t>
            </a:r>
            <a:r>
              <a:rPr lang="en-US" altLang="en-US" sz="2000" i="1" baseline="-25000"/>
              <a:t>4</a:t>
            </a:r>
            <a:r>
              <a:rPr lang="en-US" altLang="en-US" sz="2000"/>
              <a:t>. Thus this circuit is not suitable for the realization of such biquadratic </a:t>
            </a:r>
            <a:r>
              <a:rPr lang="en-US" altLang="en-US" sz="2000" i="1"/>
              <a:t>H(z) </a:t>
            </a:r>
            <a:r>
              <a:rPr lang="en-US" altLang="en-US" sz="2000"/>
              <a:t>functions</a:t>
            </a:r>
            <a:r>
              <a:rPr lang="en-US" altLang="en-US" sz="2000" i="1"/>
              <a:t>.</a:t>
            </a:r>
            <a:endParaRPr lang="en-US" altLang="en-US" sz="2000"/>
          </a:p>
          <a:p>
            <a:endParaRPr lang="en-US" altLang="en-US"/>
          </a:p>
        </p:txBody>
      </p:sp>
      <p:sp>
        <p:nvSpPr>
          <p:cNvPr id="94212" name="Title 2">
            <a:extLst>
              <a:ext uri="{FF2B5EF4-FFF2-40B4-BE49-F238E27FC236}">
                <a16:creationId xmlns:a16="http://schemas.microsoft.com/office/drawing/2014/main" id="{ADF75D9F-46D5-102B-2328-B42E050FB91C}"/>
              </a:ext>
            </a:extLst>
          </p:cNvPr>
          <p:cNvSpPr>
            <a:spLocks noGrp="1"/>
          </p:cNvSpPr>
          <p:nvPr>
            <p:ph type="title" idx="4294967295"/>
          </p:nvPr>
        </p:nvSpPr>
        <p:spPr/>
        <p:txBody>
          <a:bodyPr/>
          <a:lstStyle/>
          <a:p>
            <a:r>
              <a:rPr lang="en-US" altLang="en-US"/>
              <a:t>Low-Q Biquad Issues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灯片编号占位符 11">
            <a:extLst>
              <a:ext uri="{FF2B5EF4-FFF2-40B4-BE49-F238E27FC236}">
                <a16:creationId xmlns:a16="http://schemas.microsoft.com/office/drawing/2014/main" id="{DFC6ACE3-9120-2F6A-195F-DAD5BDF8649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FBA13569-640E-4200-A643-ABAEC2C40993}" type="slidenum">
              <a:rPr lang="en-US" altLang="en-US" sz="1600">
                <a:ea typeface="굴림" panose="020B0600000101010101" pitchFamily="34" charset="-127"/>
              </a:rPr>
              <a:pPr eaLnBrk="1" hangingPunct="1">
                <a:spcBef>
                  <a:spcPct val="0"/>
                </a:spcBef>
                <a:buFontTx/>
                <a:buNone/>
              </a:pPr>
              <a:t>91</a:t>
            </a:fld>
            <a:endParaRPr lang="en-US" altLang="en-US" sz="1600">
              <a:ea typeface="굴림" panose="020B0600000101010101" pitchFamily="34" charset="-127"/>
            </a:endParaRPr>
          </a:p>
        </p:txBody>
      </p:sp>
      <p:sp>
        <p:nvSpPr>
          <p:cNvPr id="95235" name="Rectangle 2">
            <a:extLst>
              <a:ext uri="{FF2B5EF4-FFF2-40B4-BE49-F238E27FC236}">
                <a16:creationId xmlns:a16="http://schemas.microsoft.com/office/drawing/2014/main" id="{7E797189-348B-0FCB-168A-30E968293BFA}"/>
              </a:ext>
            </a:extLst>
          </p:cNvPr>
          <p:cNvSpPr>
            <a:spLocks noGrp="1" noChangeArrowheads="1"/>
          </p:cNvSpPr>
          <p:nvPr>
            <p:ph type="title"/>
          </p:nvPr>
        </p:nvSpPr>
        <p:spPr/>
        <p:txBody>
          <a:bodyPr/>
          <a:lstStyle/>
          <a:p>
            <a:pPr eaLnBrk="1" hangingPunct="1"/>
            <a:r>
              <a:rPr lang="en-US" altLang="ko-KR">
                <a:ea typeface="굴림" panose="020B0600000101010101" pitchFamily="34" charset="-127"/>
              </a:rPr>
              <a:t>Low-Q SC Biquad </a:t>
            </a:r>
            <a:r>
              <a:rPr lang="en-US" altLang="ko-KR" sz="2800">
                <a:ea typeface="굴림" panose="020B0600000101010101" pitchFamily="34" charset="-127"/>
              </a:rPr>
              <a:t>– (4)</a:t>
            </a:r>
          </a:p>
        </p:txBody>
      </p:sp>
      <p:sp>
        <p:nvSpPr>
          <p:cNvPr id="95236" name="Rectangle 3">
            <a:extLst>
              <a:ext uri="{FF2B5EF4-FFF2-40B4-BE49-F238E27FC236}">
                <a16:creationId xmlns:a16="http://schemas.microsoft.com/office/drawing/2014/main" id="{4B024931-4CFF-6DDD-C99E-AE470496300B}"/>
              </a:ext>
            </a:extLst>
          </p:cNvPr>
          <p:cNvSpPr>
            <a:spLocks noGrp="1" noChangeArrowheads="1"/>
          </p:cNvSpPr>
          <p:nvPr>
            <p:ph type="body" sz="half" idx="1"/>
          </p:nvPr>
        </p:nvSpPr>
        <p:spPr>
          <a:xfrm>
            <a:off x="381000" y="1143000"/>
            <a:ext cx="8382000" cy="457200"/>
          </a:xfrm>
        </p:spPr>
        <p:txBody>
          <a:bodyPr/>
          <a:lstStyle/>
          <a:p>
            <a:pPr eaLnBrk="1" hangingPunct="1">
              <a:buFontTx/>
              <a:buNone/>
            </a:pPr>
            <a:r>
              <a:rPr lang="en-US" altLang="ko-KR">
                <a:ea typeface="굴림" panose="020B0600000101010101" pitchFamily="34" charset="-127"/>
              </a:rPr>
              <a:t>F</a:t>
            </a:r>
            <a:r>
              <a:rPr lang="en-US" altLang="en-US"/>
              <a:t>or </a:t>
            </a:r>
            <a:r>
              <a:rPr lang="en-US" altLang="ko-KR">
                <a:ea typeface="굴림" panose="020B0600000101010101" pitchFamily="34" charset="-127"/>
              </a:rPr>
              <a:t>b</a:t>
            </a:r>
            <a:r>
              <a:rPr lang="en-US" altLang="ko-KR" baseline="-25000">
                <a:ea typeface="굴림" panose="020B0600000101010101" pitchFamily="34" charset="-127"/>
              </a:rPr>
              <a:t>0</a:t>
            </a:r>
            <a:r>
              <a:rPr lang="en-US" altLang="en-US"/>
              <a:t> = </a:t>
            </a:r>
            <a:r>
              <a:rPr lang="en-US" altLang="ko-KR">
                <a:ea typeface="굴림" panose="020B0600000101010101" pitchFamily="34" charset="-127"/>
              </a:rPr>
              <a:t>1, </a:t>
            </a:r>
            <a:r>
              <a:rPr lang="en-US" altLang="en-US"/>
              <a:t>matching coefficients</a:t>
            </a:r>
            <a:r>
              <a:rPr lang="en-US" altLang="en-US" b="1" i="1"/>
              <a:t>:</a:t>
            </a:r>
          </a:p>
        </p:txBody>
      </p:sp>
      <p:pic>
        <p:nvPicPr>
          <p:cNvPr id="95237" name="Picture 5">
            <a:extLst>
              <a:ext uri="{FF2B5EF4-FFF2-40B4-BE49-F238E27FC236}">
                <a16:creationId xmlns:a16="http://schemas.microsoft.com/office/drawing/2014/main" id="{0BF0D6EF-158A-9E23-987D-93FECAF82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16100"/>
            <a:ext cx="54102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6">
            <a:extLst>
              <a:ext uri="{FF2B5EF4-FFF2-40B4-BE49-F238E27FC236}">
                <a16:creationId xmlns:a16="http://schemas.microsoft.com/office/drawing/2014/main" id="{E75C5920-1652-09EE-D995-DA66477410C0}"/>
              </a:ext>
            </a:extLst>
          </p:cNvPr>
          <p:cNvSpPr>
            <a:spLocks noChangeArrowheads="1"/>
          </p:cNvSpPr>
          <p:nvPr/>
        </p:nvSpPr>
        <p:spPr bwMode="auto">
          <a:xfrm>
            <a:off x="381000" y="48006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i="0">
                <a:ea typeface="굴림" panose="020B0600000101010101" pitchFamily="34" charset="-127"/>
              </a:rPr>
              <a:t>8 C</a:t>
            </a:r>
            <a:r>
              <a:rPr lang="en-US" altLang="ko-KR" i="0" baseline="-25000">
                <a:ea typeface="굴림" panose="020B0600000101010101" pitchFamily="34" charset="-127"/>
              </a:rPr>
              <a:t>i</a:t>
            </a:r>
            <a:r>
              <a:rPr lang="en-US" altLang="en-US" i="0">
                <a:ea typeface="굴림" panose="020B0600000101010101" pitchFamily="34" charset="-127"/>
              </a:rPr>
              <a:t> values, 5 constraints. Scaling for optimum dynamic </a:t>
            </a:r>
          </a:p>
          <a:p>
            <a:pPr eaLnBrk="1" hangingPunct="1">
              <a:buFontTx/>
              <a:buNone/>
            </a:pPr>
            <a:r>
              <a:rPr lang="en-US" altLang="en-US" i="0">
                <a:ea typeface="굴림" panose="020B0600000101010101" pitchFamily="34" charset="-127"/>
              </a:rPr>
              <a:t>range and impedance level must follow!</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11">
            <a:extLst>
              <a:ext uri="{FF2B5EF4-FFF2-40B4-BE49-F238E27FC236}">
                <a16:creationId xmlns:a16="http://schemas.microsoft.com/office/drawing/2014/main" id="{5EEF3CCB-A48C-DF50-36C8-C58FFFD60A7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BD6F7892-930C-4768-9BB0-B6B803F5569C}" type="slidenum">
              <a:rPr lang="en-US" altLang="en-US" sz="1600">
                <a:ea typeface="굴림" panose="020B0600000101010101" pitchFamily="34" charset="-127"/>
              </a:rPr>
              <a:pPr eaLnBrk="1" hangingPunct="1">
                <a:spcBef>
                  <a:spcPct val="0"/>
                </a:spcBef>
                <a:buFontTx/>
                <a:buNone/>
              </a:pPr>
              <a:t>92</a:t>
            </a:fld>
            <a:endParaRPr lang="en-US" altLang="en-US" sz="1600">
              <a:ea typeface="굴림" panose="020B0600000101010101" pitchFamily="34" charset="-127"/>
            </a:endParaRPr>
          </a:p>
        </p:txBody>
      </p:sp>
      <p:sp>
        <p:nvSpPr>
          <p:cNvPr id="96259" name="Title 1">
            <a:extLst>
              <a:ext uri="{FF2B5EF4-FFF2-40B4-BE49-F238E27FC236}">
                <a16:creationId xmlns:a16="http://schemas.microsoft.com/office/drawing/2014/main" id="{4FD52FAD-9623-1531-F84B-1A1536C485F7}"/>
              </a:ext>
            </a:extLst>
          </p:cNvPr>
          <p:cNvSpPr>
            <a:spLocks noGrp="1"/>
          </p:cNvSpPr>
          <p:nvPr>
            <p:ph type="title"/>
          </p:nvPr>
        </p:nvSpPr>
        <p:spPr/>
        <p:txBody>
          <a:bodyPr/>
          <a:lstStyle/>
          <a:p>
            <a:r>
              <a:rPr lang="en-US" altLang="en-US"/>
              <a:t>High-Q Biquad</a:t>
            </a:r>
          </a:p>
        </p:txBody>
      </p:sp>
      <p:sp>
        <p:nvSpPr>
          <p:cNvPr id="96260" name="Text Placeholder 2">
            <a:extLst>
              <a:ext uri="{FF2B5EF4-FFF2-40B4-BE49-F238E27FC236}">
                <a16:creationId xmlns:a16="http://schemas.microsoft.com/office/drawing/2014/main" id="{1267F75D-AB80-474C-CA08-0D1A8924E5C0}"/>
              </a:ext>
            </a:extLst>
          </p:cNvPr>
          <p:cNvSpPr>
            <a:spLocks noGrp="1"/>
          </p:cNvSpPr>
          <p:nvPr>
            <p:ph type="body" sz="half" idx="1"/>
          </p:nvPr>
        </p:nvSpPr>
        <p:spPr>
          <a:xfrm>
            <a:off x="685800" y="838200"/>
            <a:ext cx="8077200" cy="5181600"/>
          </a:xfrm>
        </p:spPr>
        <p:txBody>
          <a:bodyPr/>
          <a:lstStyle/>
          <a:p>
            <a:r>
              <a:rPr lang="en-US" altLang="en-US"/>
              <a:t>For higher pole Q (say Q &gt; 4), high-Q biquad:</a:t>
            </a:r>
          </a:p>
          <a:p>
            <a:endParaRPr lang="en-US" altLang="en-US"/>
          </a:p>
          <a:p>
            <a:endParaRPr lang="en-US" altLang="en-US"/>
          </a:p>
          <a:p>
            <a:endParaRPr lang="en-US" altLang="en-US"/>
          </a:p>
          <a:p>
            <a:endParaRPr lang="en-US" altLang="en-US"/>
          </a:p>
          <a:p>
            <a:endParaRPr lang="en-US" altLang="en-US"/>
          </a:p>
          <a:p>
            <a:pPr>
              <a:buFontTx/>
              <a:buNone/>
            </a:pPr>
            <a:r>
              <a:rPr lang="en-US" altLang="en-US"/>
              <a:t>1 - </a:t>
            </a:r>
            <a:r>
              <a:rPr lang="en-US" altLang="en-US" i="1"/>
              <a:t>b</a:t>
            </a:r>
            <a:r>
              <a:rPr lang="en-US" altLang="en-US" i="1" baseline="-25000"/>
              <a:t>0</a:t>
            </a:r>
            <a:r>
              <a:rPr lang="en-US" altLang="en-US"/>
              <a:t>/</a:t>
            </a:r>
            <a:r>
              <a:rPr lang="en-US" altLang="en-US" i="1"/>
              <a:t>b</a:t>
            </a:r>
            <a:r>
              <a:rPr lang="en-US" altLang="en-US" i="1" baseline="-25000"/>
              <a:t>2 </a:t>
            </a:r>
            <a:r>
              <a:rPr lang="en-US" altLang="en-US"/>
              <a:t>= </a:t>
            </a:r>
            <a:r>
              <a:rPr lang="en-US" altLang="en-US" i="1"/>
              <a:t>C</a:t>
            </a:r>
            <a:r>
              <a:rPr lang="en-US" altLang="en-US" i="1" baseline="-25000"/>
              <a:t>3</a:t>
            </a:r>
            <a:r>
              <a:rPr lang="en-US" altLang="en-US" i="1"/>
              <a:t>C</a:t>
            </a:r>
            <a:r>
              <a:rPr lang="en-US" altLang="en-US" i="1" baseline="-25000"/>
              <a:t>4</a:t>
            </a:r>
            <a:r>
              <a:rPr lang="en-US" altLang="en-US"/>
              <a:t>/(</a:t>
            </a:r>
            <a:r>
              <a:rPr lang="en-US" altLang="en-US" i="1"/>
              <a:t>C</a:t>
            </a:r>
            <a:r>
              <a:rPr lang="en-US" altLang="en-US" i="1" baseline="-25000"/>
              <a:t>A</a:t>
            </a:r>
            <a:r>
              <a:rPr lang="en-US" altLang="en-US" i="1"/>
              <a:t>C</a:t>
            </a:r>
            <a:r>
              <a:rPr lang="en-US" altLang="en-US" i="1" baseline="-25000"/>
              <a:t>B</a:t>
            </a:r>
            <a:r>
              <a:rPr lang="en-US" altLang="en-US"/>
              <a:t>), and hence 1 - |</a:t>
            </a:r>
            <a:r>
              <a:rPr lang="en-US" altLang="en-US" i="1"/>
              <a:t>z</a:t>
            </a:r>
            <a:r>
              <a:rPr lang="en-US" altLang="en-US" i="1" baseline="-25000"/>
              <a:t>p</a:t>
            </a:r>
            <a:r>
              <a:rPr lang="en-US" altLang="en-US"/>
              <a:t>| ~ </a:t>
            </a:r>
            <a:r>
              <a:rPr lang="en-US" altLang="en-US" i="1"/>
              <a:t>C</a:t>
            </a:r>
            <a:r>
              <a:rPr lang="en-US" altLang="en-US" i="1" baseline="-25000"/>
              <a:t>3</a:t>
            </a:r>
            <a:r>
              <a:rPr lang="en-US" altLang="en-US" i="1"/>
              <a:t>C</a:t>
            </a:r>
            <a:r>
              <a:rPr lang="en-US" altLang="en-US" i="1" baseline="-25000"/>
              <a:t>4</a:t>
            </a:r>
            <a:r>
              <a:rPr lang="en-US" altLang="en-US"/>
              <a:t>/(2</a:t>
            </a:r>
            <a:r>
              <a:rPr lang="en-US" altLang="en-US" i="1"/>
              <a:t>C</a:t>
            </a:r>
            <a:r>
              <a:rPr lang="en-US" altLang="en-US" i="1" baseline="-25000"/>
              <a:t>A</a:t>
            </a:r>
            <a:r>
              <a:rPr lang="en-US" altLang="en-US" i="1"/>
              <a:t>C</a:t>
            </a:r>
            <a:r>
              <a:rPr lang="en-US" altLang="en-US" i="1" baseline="-25000"/>
              <a:t>B</a:t>
            </a:r>
            <a:r>
              <a:rPr lang="en-US" altLang="en-US"/>
              <a:t>). Hence, even for poles very close to the unit circle, the capacitance ratios need not be very small. Also, an error in </a:t>
            </a:r>
            <a:r>
              <a:rPr lang="en-US" altLang="en-US" i="1"/>
              <a:t>C</a:t>
            </a:r>
            <a:r>
              <a:rPr lang="en-US" altLang="en-US" i="1" baseline="-25000"/>
              <a:t>3 </a:t>
            </a:r>
            <a:r>
              <a:rPr lang="en-US" altLang="en-US"/>
              <a:t>/</a:t>
            </a:r>
            <a:r>
              <a:rPr lang="en-US" altLang="en-US" i="1"/>
              <a:t>C</a:t>
            </a:r>
            <a:r>
              <a:rPr lang="en-US" altLang="en-US" i="1" baseline="-25000"/>
              <a:t>A</a:t>
            </a:r>
            <a:r>
              <a:rPr lang="en-US" altLang="en-US"/>
              <a:t> is multiplied by the small factor </a:t>
            </a:r>
            <a:r>
              <a:rPr lang="en-US" altLang="en-US" i="1"/>
              <a:t>C</a:t>
            </a:r>
            <a:r>
              <a:rPr lang="en-US" altLang="en-US" i="1" baseline="-25000"/>
              <a:t>4</a:t>
            </a:r>
            <a:r>
              <a:rPr lang="en-US" altLang="en-US"/>
              <a:t>/</a:t>
            </a:r>
            <a:r>
              <a:rPr lang="en-US" altLang="en-US" i="1"/>
              <a:t>C</a:t>
            </a:r>
            <a:r>
              <a:rPr lang="en-US" altLang="en-US" i="1" baseline="-25000"/>
              <a:t>B</a:t>
            </a:r>
            <a:r>
              <a:rPr lang="en-US" altLang="en-US"/>
              <a:t> </a:t>
            </a:r>
            <a:r>
              <a:rPr lang="en-US" altLang="en-US" i="1" baseline="-25000"/>
              <a:t> </a:t>
            </a:r>
            <a:r>
              <a:rPr lang="en-US" altLang="en-US"/>
              <a:t>in </a:t>
            </a:r>
            <a:r>
              <a:rPr lang="en-US" altLang="en-US" i="1"/>
              <a:t>H(z)</a:t>
            </a:r>
            <a:r>
              <a:rPr lang="en-US" altLang="en-US"/>
              <a:t>, reducing the sensitivity to this error, and vice versa for an error in </a:t>
            </a:r>
            <a:r>
              <a:rPr lang="en-US" altLang="en-US" i="1"/>
              <a:t>C</a:t>
            </a:r>
            <a:r>
              <a:rPr lang="en-US" altLang="en-US" i="1" baseline="-25000"/>
              <a:t>4</a:t>
            </a:r>
            <a:r>
              <a:rPr lang="en-US" altLang="en-US"/>
              <a:t>/</a:t>
            </a:r>
            <a:r>
              <a:rPr lang="en-US" altLang="en-US" i="1"/>
              <a:t>C</a:t>
            </a:r>
            <a:r>
              <a:rPr lang="en-US" altLang="en-US" i="1" baseline="-25000"/>
              <a:t>B</a:t>
            </a:r>
            <a:r>
              <a:rPr lang="en-US" altLang="en-US"/>
              <a:t>. This makes the circuit suitable for realizing highly selective transfer functions.</a:t>
            </a:r>
          </a:p>
        </p:txBody>
      </p:sp>
      <p:pic>
        <p:nvPicPr>
          <p:cNvPr id="96261" name="Picture 3" descr="Fig">
            <a:extLst>
              <a:ext uri="{FF2B5EF4-FFF2-40B4-BE49-F238E27FC236}">
                <a16:creationId xmlns:a16="http://schemas.microsoft.com/office/drawing/2014/main" id="{A338E24B-09DB-9CAE-A83C-DEC89CB9247D}"/>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800" y="1295400"/>
            <a:ext cx="4286250" cy="1920875"/>
          </a:xfr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11">
            <a:extLst>
              <a:ext uri="{FF2B5EF4-FFF2-40B4-BE49-F238E27FC236}">
                <a16:creationId xmlns:a16="http://schemas.microsoft.com/office/drawing/2014/main" id="{0AF10AF0-9608-EEE1-340E-D53B9B10E0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B4A8BA6-DB88-4ED8-9EDC-C468550BA471}" type="slidenum">
              <a:rPr lang="en-US" altLang="en-US" sz="1600">
                <a:ea typeface="굴림" panose="020B0600000101010101" pitchFamily="34" charset="-127"/>
              </a:rPr>
              <a:pPr eaLnBrk="1" hangingPunct="1">
                <a:spcBef>
                  <a:spcPct val="0"/>
                </a:spcBef>
                <a:buFontTx/>
                <a:buNone/>
              </a:pPr>
              <a:t>93</a:t>
            </a:fld>
            <a:endParaRPr lang="en-US" altLang="en-US" sz="1600">
              <a:ea typeface="굴림" panose="020B0600000101010101" pitchFamily="34" charset="-127"/>
            </a:endParaRPr>
          </a:p>
        </p:txBody>
      </p:sp>
      <p:sp>
        <p:nvSpPr>
          <p:cNvPr id="97283" name="Rectangle 2">
            <a:extLst>
              <a:ext uri="{FF2B5EF4-FFF2-40B4-BE49-F238E27FC236}">
                <a16:creationId xmlns:a16="http://schemas.microsoft.com/office/drawing/2014/main" id="{3D1EDABB-25EE-D272-8150-9952268D41BA}"/>
              </a:ext>
            </a:extLst>
          </p:cNvPr>
          <p:cNvSpPr>
            <a:spLocks noGrp="1" noChangeArrowheads="1"/>
          </p:cNvSpPr>
          <p:nvPr>
            <p:ph type="title"/>
          </p:nvPr>
        </p:nvSpPr>
        <p:spPr/>
        <p:txBody>
          <a:bodyPr/>
          <a:lstStyle/>
          <a:p>
            <a:pPr eaLnBrk="1" hangingPunct="1"/>
            <a:r>
              <a:rPr lang="en-US" altLang="ko-KR">
                <a:ea typeface="굴림" panose="020B0600000101010101" pitchFamily="34" charset="-127"/>
              </a:rPr>
              <a:t>High-Q Biquad </a:t>
            </a:r>
            <a:r>
              <a:rPr lang="en-US" altLang="ko-KR" sz="2800">
                <a:ea typeface="굴림" panose="020B0600000101010101" pitchFamily="34" charset="-127"/>
              </a:rPr>
              <a:t>– (2)</a:t>
            </a:r>
          </a:p>
        </p:txBody>
      </p:sp>
      <p:sp>
        <p:nvSpPr>
          <p:cNvPr id="97284" name="Rectangle 7">
            <a:extLst>
              <a:ext uri="{FF2B5EF4-FFF2-40B4-BE49-F238E27FC236}">
                <a16:creationId xmlns:a16="http://schemas.microsoft.com/office/drawing/2014/main" id="{822B4F62-CCD1-F86D-4D6C-14D97BDAA6CD}"/>
              </a:ext>
            </a:extLst>
          </p:cNvPr>
          <p:cNvSpPr>
            <a:spLocks noGrp="1" noChangeArrowheads="1"/>
          </p:cNvSpPr>
          <p:nvPr>
            <p:ph type="body" sz="half" idx="1"/>
          </p:nvPr>
        </p:nvSpPr>
        <p:spPr>
          <a:xfrm>
            <a:off x="457200" y="2590800"/>
            <a:ext cx="8229600" cy="457200"/>
          </a:xfrm>
        </p:spPr>
        <p:txBody>
          <a:bodyPr/>
          <a:lstStyle/>
          <a:p>
            <a:pPr eaLnBrk="1" hangingPunct="1">
              <a:buFontTx/>
              <a:buNone/>
            </a:pPr>
            <a:r>
              <a:rPr lang="en-US" altLang="en-US" sz="2000"/>
              <a:t>Approximate design equations :</a:t>
            </a:r>
          </a:p>
        </p:txBody>
      </p:sp>
      <p:grpSp>
        <p:nvGrpSpPr>
          <p:cNvPr id="97285" name="Group 10">
            <a:extLst>
              <a:ext uri="{FF2B5EF4-FFF2-40B4-BE49-F238E27FC236}">
                <a16:creationId xmlns:a16="http://schemas.microsoft.com/office/drawing/2014/main" id="{2F8D406E-3B07-E5D0-F9AC-CA3231091026}"/>
              </a:ext>
            </a:extLst>
          </p:cNvPr>
          <p:cNvGrpSpPr>
            <a:grpSpLocks/>
          </p:cNvGrpSpPr>
          <p:nvPr/>
        </p:nvGrpSpPr>
        <p:grpSpPr bwMode="auto">
          <a:xfrm>
            <a:off x="2438400" y="990600"/>
            <a:ext cx="3657600" cy="1752600"/>
            <a:chOff x="960" y="624"/>
            <a:chExt cx="3408" cy="1679"/>
          </a:xfrm>
        </p:grpSpPr>
        <p:pic>
          <p:nvPicPr>
            <p:cNvPr id="97287" name="Picture 8">
              <a:extLst>
                <a:ext uri="{FF2B5EF4-FFF2-40B4-BE49-F238E27FC236}">
                  <a16:creationId xmlns:a16="http://schemas.microsoft.com/office/drawing/2014/main" id="{752BDB00-808F-12EB-1BA6-952F7F5E2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624"/>
              <a:ext cx="3408"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9">
              <a:extLst>
                <a:ext uri="{FF2B5EF4-FFF2-40B4-BE49-F238E27FC236}">
                  <a16:creationId xmlns:a16="http://schemas.microsoft.com/office/drawing/2014/main" id="{6196530A-928B-9016-4360-32EE72BC8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584"/>
              <a:ext cx="1200"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6" name="Picture 13">
            <a:extLst>
              <a:ext uri="{FF2B5EF4-FFF2-40B4-BE49-F238E27FC236}">
                <a16:creationId xmlns:a16="http://schemas.microsoft.com/office/drawing/2014/main" id="{07EA4031-68F1-293E-CC56-7B500723A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0"/>
            <a:ext cx="3673475"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11">
            <a:extLst>
              <a:ext uri="{FF2B5EF4-FFF2-40B4-BE49-F238E27FC236}">
                <a16:creationId xmlns:a16="http://schemas.microsoft.com/office/drawing/2014/main" id="{3F08FDB1-5C78-046B-8610-99D53A8D14A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DBF8B4B-99D7-40D3-83A7-9D3267195CB2}" type="slidenum">
              <a:rPr lang="en-US" altLang="en-US" sz="1600">
                <a:ea typeface="굴림" panose="020B0600000101010101" pitchFamily="34" charset="-127"/>
              </a:rPr>
              <a:pPr eaLnBrk="1" hangingPunct="1">
                <a:spcBef>
                  <a:spcPct val="0"/>
                </a:spcBef>
                <a:buFontTx/>
                <a:buNone/>
              </a:pPr>
              <a:t>94</a:t>
            </a:fld>
            <a:endParaRPr lang="en-US" altLang="en-US" sz="1600">
              <a:ea typeface="굴림" panose="020B0600000101010101" pitchFamily="34" charset="-127"/>
            </a:endParaRPr>
          </a:p>
        </p:txBody>
      </p:sp>
      <p:sp>
        <p:nvSpPr>
          <p:cNvPr id="98307" name="Rectangle 2">
            <a:extLst>
              <a:ext uri="{FF2B5EF4-FFF2-40B4-BE49-F238E27FC236}">
                <a16:creationId xmlns:a16="http://schemas.microsoft.com/office/drawing/2014/main" id="{B99FDDD2-A876-82D1-E345-B4CCA3591C3F}"/>
              </a:ext>
            </a:extLst>
          </p:cNvPr>
          <p:cNvSpPr>
            <a:spLocks noGrp="1" noChangeArrowheads="1"/>
          </p:cNvSpPr>
          <p:nvPr>
            <p:ph type="title"/>
          </p:nvPr>
        </p:nvSpPr>
        <p:spPr/>
        <p:txBody>
          <a:bodyPr/>
          <a:lstStyle/>
          <a:p>
            <a:pPr eaLnBrk="1" hangingPunct="1"/>
            <a:r>
              <a:rPr lang="en-US" altLang="ko-KR">
                <a:ea typeface="굴림" panose="020B0600000101010101" pitchFamily="34" charset="-127"/>
              </a:rPr>
              <a:t>High-Q Biquad </a:t>
            </a:r>
            <a:r>
              <a:rPr lang="en-US" altLang="ko-KR" sz="2800">
                <a:ea typeface="굴림" panose="020B0600000101010101" pitchFamily="34" charset="-127"/>
              </a:rPr>
              <a:t>– (3)</a:t>
            </a:r>
          </a:p>
        </p:txBody>
      </p:sp>
      <p:sp>
        <p:nvSpPr>
          <p:cNvPr id="98308" name="Rectangle 3">
            <a:extLst>
              <a:ext uri="{FF2B5EF4-FFF2-40B4-BE49-F238E27FC236}">
                <a16:creationId xmlns:a16="http://schemas.microsoft.com/office/drawing/2014/main" id="{34CC1C69-E002-C803-E8D6-A1E2AE3C69BD}"/>
              </a:ext>
            </a:extLst>
          </p:cNvPr>
          <p:cNvSpPr>
            <a:spLocks noGrp="1" noChangeArrowheads="1"/>
          </p:cNvSpPr>
          <p:nvPr>
            <p:ph type="body" sz="half" idx="1"/>
          </p:nvPr>
        </p:nvSpPr>
        <p:spPr>
          <a:xfrm>
            <a:off x="381000" y="914400"/>
            <a:ext cx="8382000" cy="457200"/>
          </a:xfrm>
        </p:spPr>
        <p:txBody>
          <a:bodyPr/>
          <a:lstStyle/>
          <a:p>
            <a:pPr eaLnBrk="1" hangingPunct="1">
              <a:buFontTx/>
              <a:buNone/>
            </a:pPr>
            <a:r>
              <a:rPr lang="en-US" altLang="en-US" sz="2000"/>
              <a:t>Exact equations:</a:t>
            </a:r>
          </a:p>
        </p:txBody>
      </p:sp>
      <p:pic>
        <p:nvPicPr>
          <p:cNvPr id="98309" name="Picture 8">
            <a:extLst>
              <a:ext uri="{FF2B5EF4-FFF2-40B4-BE49-F238E27FC236}">
                <a16:creationId xmlns:a16="http://schemas.microsoft.com/office/drawing/2014/main" id="{0B1990F7-D214-A1BF-7CC6-A813174BE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391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Rectangle 9">
            <a:extLst>
              <a:ext uri="{FF2B5EF4-FFF2-40B4-BE49-F238E27FC236}">
                <a16:creationId xmlns:a16="http://schemas.microsoft.com/office/drawing/2014/main" id="{B77853BC-8E61-6D6A-508F-D479A58E7A38}"/>
              </a:ext>
            </a:extLst>
          </p:cNvPr>
          <p:cNvSpPr>
            <a:spLocks noChangeArrowheads="1"/>
          </p:cNvSpPr>
          <p:nvPr/>
        </p:nvSpPr>
        <p:spPr bwMode="auto">
          <a:xfrm>
            <a:off x="457200" y="2667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en-US" sz="2000" i="0">
                <a:ea typeface="굴림" panose="020B0600000101010101" pitchFamily="34" charset="-127"/>
              </a:rPr>
              <a:t>For b</a:t>
            </a:r>
            <a:r>
              <a:rPr lang="en-US" altLang="ko-KR" sz="2000" i="0" baseline="-25000">
                <a:ea typeface="굴림" panose="020B0600000101010101" pitchFamily="34" charset="-127"/>
              </a:rPr>
              <a:t>2</a:t>
            </a:r>
            <a:r>
              <a:rPr lang="en-US" altLang="en-US" sz="2000" i="0">
                <a:ea typeface="굴림" panose="020B0600000101010101" pitchFamily="34" charset="-127"/>
              </a:rPr>
              <a:t> = 1, coefficient matching gives C values. Spread &amp;</a:t>
            </a:r>
            <a:r>
              <a:rPr lang="en-US" altLang="ko-KR" sz="2000" i="0">
                <a:ea typeface="굴림" panose="020B0600000101010101" pitchFamily="34" charset="-127"/>
              </a:rPr>
              <a:t> </a:t>
            </a:r>
            <a:r>
              <a:rPr lang="en-US" altLang="en-US" sz="2000" i="0">
                <a:ea typeface="굴림" panose="020B0600000101010101" pitchFamily="34" charset="-127"/>
              </a:rPr>
              <a:t>sensitivities reasonable even for high</a:t>
            </a:r>
            <a:r>
              <a:rPr lang="en-US" altLang="ko-KR" sz="2000" i="0">
                <a:ea typeface="굴림" panose="020B0600000101010101" pitchFamily="34" charset="-127"/>
              </a:rPr>
              <a:t> </a:t>
            </a:r>
            <a:r>
              <a:rPr lang="en-US" altLang="en-US" sz="2000">
                <a:latin typeface="Times New Roman" panose="02020603050405020304" pitchFamily="18" charset="0"/>
                <a:ea typeface="굴림" panose="020B0600000101010101" pitchFamily="34" charset="-127"/>
              </a:rPr>
              <a:t>Q</a:t>
            </a:r>
            <a:r>
              <a:rPr lang="en-US" altLang="ko-KR" sz="2000">
                <a:latin typeface="Times New Roman" panose="02020603050405020304" pitchFamily="18" charset="0"/>
                <a:ea typeface="굴림" panose="020B0600000101010101" pitchFamily="34" charset="-127"/>
              </a:rPr>
              <a:t> </a:t>
            </a:r>
            <a:r>
              <a:rPr lang="en-US" altLang="en-US" sz="2000">
                <a:latin typeface="Times New Roman" panose="02020603050405020304" pitchFamily="18" charset="0"/>
                <a:ea typeface="굴림" panose="020B0600000101010101" pitchFamily="34" charset="-127"/>
              </a:rPr>
              <a:t>&amp; </a:t>
            </a:r>
            <a:r>
              <a:rPr lang="en-US" altLang="ko-KR" sz="2000">
                <a:latin typeface="Times New Roman" panose="02020603050405020304" pitchFamily="18" charset="0"/>
                <a:ea typeface="굴림" panose="020B0600000101010101" pitchFamily="34" charset="-127"/>
              </a:rPr>
              <a:t>f</a:t>
            </a:r>
            <a:r>
              <a:rPr lang="en-US" altLang="ko-KR" sz="2000" baseline="-25000">
                <a:latin typeface="Times New Roman" panose="02020603050405020304" pitchFamily="18" charset="0"/>
                <a:ea typeface="굴림" panose="020B0600000101010101" pitchFamily="34" charset="-127"/>
              </a:rPr>
              <a:t>c</a:t>
            </a:r>
            <a:r>
              <a:rPr lang="en-US" altLang="ko-KR" sz="2000">
                <a:latin typeface="Times New Roman" panose="02020603050405020304" pitchFamily="18" charset="0"/>
                <a:ea typeface="굴림" panose="020B0600000101010101" pitchFamily="34" charset="-127"/>
              </a:rPr>
              <a:t>/</a:t>
            </a:r>
            <a:r>
              <a:rPr lang="en-US" altLang="en-US" sz="2000">
                <a:latin typeface="Times New Roman" panose="02020603050405020304" pitchFamily="18" charset="0"/>
                <a:ea typeface="굴림" panose="020B0600000101010101" pitchFamily="34" charset="-127"/>
              </a:rPr>
              <a:t>f</a:t>
            </a:r>
            <a:r>
              <a:rPr lang="en-US" altLang="ko-KR" sz="2000" baseline="-25000">
                <a:latin typeface="Times New Roman" panose="02020603050405020304" pitchFamily="18" charset="0"/>
                <a:ea typeface="굴림" panose="020B0600000101010101" pitchFamily="34" charset="-127"/>
              </a:rPr>
              <a:t>o</a:t>
            </a:r>
            <a:r>
              <a:rPr lang="en-US" altLang="en-US" sz="2000" i="0">
                <a:ea typeface="굴림" panose="020B0600000101010101" pitchFamily="34" charset="-127"/>
              </a:rPr>
              <a:t>, since </a:t>
            </a:r>
            <a:r>
              <a:rPr lang="en-US" altLang="ko-KR" sz="2000">
                <a:ea typeface="굴림" panose="020B0600000101010101" pitchFamily="34" charset="-127"/>
              </a:rPr>
              <a:t>C</a:t>
            </a:r>
            <a:r>
              <a:rPr lang="en-US" altLang="ko-KR" sz="2000" baseline="-25000">
                <a:ea typeface="굴림" panose="020B0600000101010101" pitchFamily="34" charset="-127"/>
              </a:rPr>
              <a:t>2</a:t>
            </a:r>
            <a:r>
              <a:rPr lang="en-US" altLang="en-US" sz="2000">
                <a:ea typeface="굴림" panose="020B0600000101010101" pitchFamily="34" charset="-127"/>
              </a:rPr>
              <a:t>, </a:t>
            </a:r>
            <a:r>
              <a:rPr lang="en-US" altLang="ko-KR" sz="2000">
                <a:ea typeface="굴림" panose="020B0600000101010101" pitchFamily="34" charset="-127"/>
              </a:rPr>
              <a:t>C</a:t>
            </a:r>
            <a:r>
              <a:rPr lang="en-US" altLang="ko-KR" sz="2000" baseline="-25000">
                <a:ea typeface="굴림" panose="020B0600000101010101" pitchFamily="34" charset="-127"/>
              </a:rPr>
              <a:t>3</a:t>
            </a:r>
            <a:r>
              <a:rPr lang="en-US" altLang="en-US" sz="2000">
                <a:ea typeface="굴림" panose="020B0600000101010101" pitchFamily="34" charset="-127"/>
              </a:rPr>
              <a:t>, C</a:t>
            </a:r>
            <a:r>
              <a:rPr lang="en-US" altLang="ko-KR" sz="2000" baseline="-25000">
                <a:ea typeface="굴림" panose="020B0600000101010101" pitchFamily="34" charset="-127"/>
              </a:rPr>
              <a:t>4</a:t>
            </a:r>
            <a:r>
              <a:rPr lang="en-US" altLang="en-US" sz="2000" i="0">
                <a:ea typeface="굴림" panose="020B0600000101010101" pitchFamily="34" charset="-127"/>
              </a:rPr>
              <a:t> enter only in</a:t>
            </a:r>
            <a:r>
              <a:rPr lang="en-US" altLang="ko-KR" sz="2000" i="0">
                <a:ea typeface="굴림" panose="020B0600000101010101" pitchFamily="34" charset="-127"/>
              </a:rPr>
              <a:t> products:</a:t>
            </a:r>
            <a:endParaRPr lang="en-US" altLang="en-US" sz="2000" i="0">
              <a:ea typeface="굴림" panose="020B0600000101010101" pitchFamily="34" charset="-127"/>
            </a:endParaRPr>
          </a:p>
        </p:txBody>
      </p:sp>
      <p:pic>
        <p:nvPicPr>
          <p:cNvPr id="98311" name="Picture 11">
            <a:extLst>
              <a:ext uri="{FF2B5EF4-FFF2-40B4-BE49-F238E27FC236}">
                <a16:creationId xmlns:a16="http://schemas.microsoft.com/office/drawing/2014/main" id="{6EA58540-714F-A293-3375-85882D3DB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0"/>
            <a:ext cx="1981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12">
            <a:extLst>
              <a:ext uri="{FF2B5EF4-FFF2-40B4-BE49-F238E27FC236}">
                <a16:creationId xmlns:a16="http://schemas.microsoft.com/office/drawing/2014/main" id="{4BC48BDF-387F-F2F9-2479-D15EC88B8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25146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11">
            <a:extLst>
              <a:ext uri="{FF2B5EF4-FFF2-40B4-BE49-F238E27FC236}">
                <a16:creationId xmlns:a16="http://schemas.microsoft.com/office/drawing/2014/main" id="{61959D5A-747D-72F6-4953-A5F7B21AC83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A11EA16D-32BF-4316-B07C-F253B9E9538C}" type="slidenum">
              <a:rPr lang="en-US" altLang="en-US" sz="1600">
                <a:ea typeface="굴림" panose="020B0600000101010101" pitchFamily="34" charset="-127"/>
              </a:rPr>
              <a:pPr eaLnBrk="1" hangingPunct="1">
                <a:spcBef>
                  <a:spcPct val="0"/>
                </a:spcBef>
                <a:buFontTx/>
                <a:buNone/>
              </a:pPr>
              <a:t>95</a:t>
            </a:fld>
            <a:endParaRPr lang="en-US" altLang="en-US" sz="1600">
              <a:ea typeface="굴림" panose="020B0600000101010101" pitchFamily="34" charset="-127"/>
            </a:endParaRPr>
          </a:p>
        </p:txBody>
      </p:sp>
      <p:sp>
        <p:nvSpPr>
          <p:cNvPr id="99331" name="Rectangle 2">
            <a:extLst>
              <a:ext uri="{FF2B5EF4-FFF2-40B4-BE49-F238E27FC236}">
                <a16:creationId xmlns:a16="http://schemas.microsoft.com/office/drawing/2014/main" id="{2DC9DFEE-CE3C-DD6F-C3BA-66CC96593E9A}"/>
              </a:ext>
            </a:extLst>
          </p:cNvPr>
          <p:cNvSpPr>
            <a:spLocks noGrp="1" noChangeArrowheads="1"/>
          </p:cNvSpPr>
          <p:nvPr>
            <p:ph type="title"/>
          </p:nvPr>
        </p:nvSpPr>
        <p:spPr>
          <a:xfrm>
            <a:off x="701675" y="152400"/>
            <a:ext cx="7772400" cy="685800"/>
          </a:xfrm>
        </p:spPr>
        <p:txBody>
          <a:bodyPr/>
          <a:lstStyle/>
          <a:p>
            <a:pPr eaLnBrk="1" hangingPunct="1"/>
            <a:r>
              <a:rPr lang="en-US" altLang="ko-KR">
                <a:ea typeface="굴림" panose="020B0600000101010101" pitchFamily="34" charset="-127"/>
              </a:rPr>
              <a:t>Cascade SC Filter Design</a:t>
            </a:r>
            <a:endParaRPr lang="en-US" altLang="ko-KR" sz="2800">
              <a:ea typeface="굴림" panose="020B0600000101010101" pitchFamily="34" charset="-127"/>
            </a:endParaRPr>
          </a:p>
        </p:txBody>
      </p:sp>
      <p:sp>
        <p:nvSpPr>
          <p:cNvPr id="99332" name="Rectangle 1">
            <a:extLst>
              <a:ext uri="{FF2B5EF4-FFF2-40B4-BE49-F238E27FC236}">
                <a16:creationId xmlns:a16="http://schemas.microsoft.com/office/drawing/2014/main" id="{4C2B663E-1B06-AC77-C755-DA72474440EA}"/>
              </a:ext>
            </a:extLst>
          </p:cNvPr>
          <p:cNvSpPr>
            <a:spLocks noChangeArrowheads="1"/>
          </p:cNvSpPr>
          <p:nvPr/>
        </p:nvSpPr>
        <p:spPr bwMode="auto">
          <a:xfrm>
            <a:off x="457200" y="2057400"/>
            <a:ext cx="8458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zh-CN" sz="2000" i="0">
                <a:ea typeface="宋体" panose="02010600030101010101" pitchFamily="2" charset="-122"/>
              </a:rPr>
              <a:t>Higher-order filter can constructed by cascading low-order ones. The Hi(s) are multiplied, provided the stage outputs are buffered.</a:t>
            </a:r>
          </a:p>
          <a:p>
            <a:pPr algn="just" eaLnBrk="1" hangingPunct="1">
              <a:spcBef>
                <a:spcPct val="0"/>
              </a:spcBef>
              <a:buFontTx/>
              <a:buNone/>
            </a:pPr>
            <a:endParaRPr lang="en-US" altLang="zh-CN" sz="2000" i="0">
              <a:ea typeface="宋体" panose="02010600030101010101" pitchFamily="2" charset="-122"/>
            </a:endParaRPr>
          </a:p>
          <a:p>
            <a:pPr algn="just" eaLnBrk="1" hangingPunct="1">
              <a:spcBef>
                <a:spcPct val="0"/>
              </a:spcBef>
              <a:buFontTx/>
              <a:buNone/>
            </a:pPr>
            <a:r>
              <a:rPr lang="en-US" altLang="zh-CN" sz="2000" i="0">
                <a:ea typeface="宋体" panose="02010600030101010101" pitchFamily="2" charset="-122"/>
              </a:rPr>
              <a:t>The Hi(s) can be obtained from the overall H(s) by factoring the numerator and denominator, and assigning conjugate zeros and poles to each biquad.</a:t>
            </a:r>
          </a:p>
          <a:p>
            <a:pPr algn="just" eaLnBrk="1" hangingPunct="1">
              <a:spcBef>
                <a:spcPct val="0"/>
              </a:spcBef>
              <a:buFontTx/>
              <a:buNone/>
            </a:pPr>
            <a:endParaRPr lang="en-US" altLang="zh-CN" sz="2000" i="0">
              <a:ea typeface="宋体" panose="02010600030101010101" pitchFamily="2" charset="-122"/>
            </a:endParaRPr>
          </a:p>
          <a:p>
            <a:pPr algn="just" eaLnBrk="1" hangingPunct="1">
              <a:spcBef>
                <a:spcPct val="0"/>
              </a:spcBef>
              <a:buFontTx/>
              <a:buNone/>
            </a:pPr>
            <a:r>
              <a:rPr lang="en-US" altLang="zh-CN" sz="2000" i="0">
                <a:ea typeface="宋体" panose="02010600030101010101" pitchFamily="2" charset="-122"/>
              </a:rPr>
              <a:t>Sharp peaks and dips in |H(f)| cause noise spurs in the output. So, dominant poles should be paired with the nearest zeros.</a:t>
            </a:r>
          </a:p>
          <a:p>
            <a:pPr algn="just" eaLnBrk="1" hangingPunct="1">
              <a:spcBef>
                <a:spcPct val="0"/>
              </a:spcBef>
              <a:buFontTx/>
              <a:buNone/>
            </a:pPr>
            <a:endParaRPr lang="en-US" altLang="zh-CN" sz="2000" i="0">
              <a:ea typeface="宋体" panose="02010600030101010101" pitchFamily="2" charset="-122"/>
            </a:endParaRPr>
          </a:p>
          <a:p>
            <a:pPr algn="just" eaLnBrk="1" hangingPunct="1">
              <a:spcBef>
                <a:spcPct val="0"/>
              </a:spcBef>
              <a:buFontTx/>
              <a:buNone/>
            </a:pPr>
            <a:r>
              <a:rPr lang="en-US" altLang="zh-CN" sz="2000" i="0">
                <a:ea typeface="宋体" panose="02010600030101010101" pitchFamily="2" charset="-122"/>
              </a:rPr>
              <a:t>See earlier discussions (Slides 28 – 30) on ordering the stages.</a:t>
            </a:r>
          </a:p>
        </p:txBody>
      </p:sp>
      <p:pic>
        <p:nvPicPr>
          <p:cNvPr id="99333" name="Picture 8" descr="Fig">
            <a:extLst>
              <a:ext uri="{FF2B5EF4-FFF2-40B4-BE49-F238E27FC236}">
                <a16:creationId xmlns:a16="http://schemas.microsoft.com/office/drawing/2014/main" id="{18F40498-685E-B935-C07E-261C37F1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1006475"/>
            <a:ext cx="705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11">
            <a:extLst>
              <a:ext uri="{FF2B5EF4-FFF2-40B4-BE49-F238E27FC236}">
                <a16:creationId xmlns:a16="http://schemas.microsoft.com/office/drawing/2014/main" id="{1D476C40-CA8B-DEA2-AD89-029C6C267BF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0985F73-9B78-4F15-BD70-E4689EF3FB86}" type="slidenum">
              <a:rPr lang="en-US" altLang="en-US" sz="1600">
                <a:ea typeface="굴림" panose="020B0600000101010101" pitchFamily="34" charset="-127"/>
              </a:rPr>
              <a:pPr eaLnBrk="1" hangingPunct="1">
                <a:spcBef>
                  <a:spcPct val="0"/>
                </a:spcBef>
                <a:buFontTx/>
                <a:buNone/>
              </a:pPr>
              <a:t>96</a:t>
            </a:fld>
            <a:endParaRPr lang="en-US" altLang="en-US" sz="1600">
              <a:ea typeface="굴림" panose="020B0600000101010101" pitchFamily="34" charset="-127"/>
            </a:endParaRPr>
          </a:p>
        </p:txBody>
      </p:sp>
      <p:sp>
        <p:nvSpPr>
          <p:cNvPr id="100355" name="Rectangle 2">
            <a:extLst>
              <a:ext uri="{FF2B5EF4-FFF2-40B4-BE49-F238E27FC236}">
                <a16:creationId xmlns:a16="http://schemas.microsoft.com/office/drawing/2014/main" id="{A67490B7-9B27-61C8-47F3-F1D438F0C04E}"/>
              </a:ext>
            </a:extLst>
          </p:cNvPr>
          <p:cNvSpPr>
            <a:spLocks noGrp="1" noChangeArrowheads="1"/>
          </p:cNvSpPr>
          <p:nvPr>
            <p:ph type="title"/>
          </p:nvPr>
        </p:nvSpPr>
        <p:spPr/>
        <p:txBody>
          <a:bodyPr/>
          <a:lstStyle/>
          <a:p>
            <a:pPr eaLnBrk="1" hangingPunct="1"/>
            <a:r>
              <a:rPr lang="en-US" altLang="ko-KR">
                <a:ea typeface="굴림" panose="020B0600000101010101" pitchFamily="34" charset="-127"/>
              </a:rPr>
              <a:t>Cascade Design </a:t>
            </a:r>
            <a:r>
              <a:rPr lang="en-US" altLang="ko-KR" sz="2800">
                <a:ea typeface="굴림" panose="020B0600000101010101" pitchFamily="34" charset="-127"/>
              </a:rPr>
              <a:t>– (2)</a:t>
            </a:r>
          </a:p>
        </p:txBody>
      </p:sp>
      <p:sp>
        <p:nvSpPr>
          <p:cNvPr id="100356" name="Rectangle 3">
            <a:extLst>
              <a:ext uri="{FF2B5EF4-FFF2-40B4-BE49-F238E27FC236}">
                <a16:creationId xmlns:a16="http://schemas.microsoft.com/office/drawing/2014/main" id="{6E6A3C3D-52A2-0FFA-30A4-3AB80EAE027C}"/>
              </a:ext>
            </a:extLst>
          </p:cNvPr>
          <p:cNvSpPr>
            <a:spLocks noChangeArrowheads="1"/>
          </p:cNvSpPr>
          <p:nvPr/>
        </p:nvSpPr>
        <p:spPr bwMode="auto">
          <a:xfrm>
            <a:off x="381000" y="1219200"/>
            <a:ext cx="8305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just" eaLnBrk="1" hangingPunct="1">
              <a:buFontTx/>
              <a:buNone/>
            </a:pPr>
            <a:r>
              <a:rPr lang="pt-BR" altLang="en-US" i="0">
                <a:ea typeface="굴림" panose="020B0600000101010101" pitchFamily="34" charset="-127"/>
              </a:rPr>
              <a:t>     Easy to design, layout, test, debug, </a:t>
            </a:r>
            <a:r>
              <a:rPr lang="pt-BR" altLang="en-US" u="sng">
                <a:ea typeface="굴림" panose="020B0600000101010101" pitchFamily="34" charset="-127"/>
              </a:rPr>
              <a:t>Passband</a:t>
            </a:r>
            <a:r>
              <a:rPr lang="pt-BR" altLang="en-US" i="0">
                <a:ea typeface="굴림" panose="020B0600000101010101" pitchFamily="34" charset="-127"/>
              </a:rPr>
              <a:t> sensitivities </a:t>
            </a:r>
            <a:r>
              <a:rPr lang="pt-BR" altLang="ko-KR" i="0">
                <a:ea typeface="굴림" panose="020B0600000101010101" pitchFamily="34" charset="-127"/>
              </a:rPr>
              <a:t>“</a:t>
            </a:r>
            <a:r>
              <a:rPr lang="pt-BR" altLang="en-US" i="0">
                <a:ea typeface="굴림" panose="020B0600000101010101" pitchFamily="34" charset="-127"/>
              </a:rPr>
              <a:t>moderate,</a:t>
            </a:r>
            <a:r>
              <a:rPr lang="pt-BR" altLang="ko-KR" i="0">
                <a:ea typeface="굴림" panose="020B0600000101010101" pitchFamily="34" charset="-127"/>
              </a:rPr>
              <a:t>”</a:t>
            </a:r>
            <a:r>
              <a:rPr lang="pt-BR" altLang="en-US" i="0">
                <a:ea typeface="굴림" panose="020B0600000101010101" pitchFamily="34" charset="-127"/>
              </a:rPr>
              <a:t> 0.1 - 0.3 dB</a:t>
            </a:r>
            <a:r>
              <a:rPr lang="pt-BR" altLang="ko-KR">
                <a:ea typeface="굴림" panose="020B0600000101010101" pitchFamily="34" charset="-127"/>
              </a:rPr>
              <a:t>/</a:t>
            </a:r>
            <a:r>
              <a:rPr lang="pt-BR" altLang="en-US" i="0">
                <a:ea typeface="굴림" panose="020B0600000101010101" pitchFamily="34" charset="-127"/>
              </a:rPr>
              <a:t>% in passband. </a:t>
            </a:r>
            <a:r>
              <a:rPr lang="pt-BR" altLang="en-US" u="sng">
                <a:ea typeface="굴림" panose="020B0600000101010101" pitchFamily="34" charset="-127"/>
              </a:rPr>
              <a:t>Stopband</a:t>
            </a:r>
            <a:r>
              <a:rPr lang="pt-BR" altLang="ko-KR" i="0">
                <a:ea typeface="굴림" panose="020B0600000101010101" pitchFamily="34" charset="-127"/>
              </a:rPr>
              <a:t> s</a:t>
            </a:r>
            <a:r>
              <a:rPr lang="pt-BR" altLang="en-US" i="0">
                <a:ea typeface="굴림" panose="020B0600000101010101" pitchFamily="34" charset="-127"/>
              </a:rPr>
              <a:t>ensitivities good. Pairing of num. &amp;</a:t>
            </a:r>
            <a:r>
              <a:rPr lang="pt-BR" altLang="ko-KR" i="0">
                <a:ea typeface="굴림" panose="020B0600000101010101" pitchFamily="34" charset="-127"/>
              </a:rPr>
              <a:t> </a:t>
            </a:r>
            <a:r>
              <a:rPr lang="pt-BR" altLang="en-US" i="0">
                <a:ea typeface="굴림" panose="020B0600000101010101" pitchFamily="34" charset="-127"/>
              </a:rPr>
              <a:t>denom., ordering of sections all affect S/N,</a:t>
            </a:r>
            <a:r>
              <a:rPr lang="pt-BR" altLang="ko-KR" i="0">
                <a:ea typeface="굴림" panose="020B0600000101010101" pitchFamily="34" charset="-127"/>
              </a:rPr>
              <a:t> </a:t>
            </a:r>
            <a:r>
              <a:rPr lang="pt-BR" altLang="en-US" i="0">
                <a:ea typeface="굴림" panose="020B0600000101010101" pitchFamily="34" charset="-127"/>
              </a:rPr>
              <a:t>element spread and sensitivities. </a:t>
            </a:r>
          </a:p>
        </p:txBody>
      </p:sp>
      <p:pic>
        <p:nvPicPr>
          <p:cNvPr id="100357" name="Picture 6">
            <a:extLst>
              <a:ext uri="{FF2B5EF4-FFF2-40B4-BE49-F238E27FC236}">
                <a16:creationId xmlns:a16="http://schemas.microsoft.com/office/drawing/2014/main" id="{EB2FEEFA-EE7B-FB92-DFA5-2F08702FD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3581400"/>
            <a:ext cx="510857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灯片编号占位符 11">
            <a:extLst>
              <a:ext uri="{FF2B5EF4-FFF2-40B4-BE49-F238E27FC236}">
                <a16:creationId xmlns:a16="http://schemas.microsoft.com/office/drawing/2014/main" id="{6E8F7615-3D55-CC17-A315-3E7F1910523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9D17B3A5-2D43-497A-9293-7909EC084468}" type="slidenum">
              <a:rPr lang="en-US" altLang="en-US" sz="1600">
                <a:ea typeface="굴림" panose="020B0600000101010101" pitchFamily="34" charset="-127"/>
              </a:rPr>
              <a:pPr eaLnBrk="1" hangingPunct="1">
                <a:spcBef>
                  <a:spcPct val="0"/>
                </a:spcBef>
                <a:buFontTx/>
                <a:buNone/>
              </a:pPr>
              <a:t>97</a:t>
            </a:fld>
            <a:endParaRPr lang="en-US" altLang="en-US" sz="1600">
              <a:ea typeface="굴림" panose="020B0600000101010101" pitchFamily="34" charset="-127"/>
            </a:endParaRPr>
          </a:p>
        </p:txBody>
      </p:sp>
      <p:sp>
        <p:nvSpPr>
          <p:cNvPr id="101379" name="Rectangle 2">
            <a:extLst>
              <a:ext uri="{FF2B5EF4-FFF2-40B4-BE49-F238E27FC236}">
                <a16:creationId xmlns:a16="http://schemas.microsoft.com/office/drawing/2014/main" id="{D8AA69BA-E604-45DF-6E1B-35DD10AE48B2}"/>
              </a:ext>
            </a:extLst>
          </p:cNvPr>
          <p:cNvSpPr>
            <a:spLocks noGrp="1" noChangeArrowheads="1"/>
          </p:cNvSpPr>
          <p:nvPr>
            <p:ph type="title"/>
          </p:nvPr>
        </p:nvSpPr>
        <p:spPr/>
        <p:txBody>
          <a:bodyPr/>
          <a:lstStyle/>
          <a:p>
            <a:pPr eaLnBrk="1" hangingPunct="1"/>
            <a:r>
              <a:rPr lang="en-US" altLang="ko-KR">
                <a:ea typeface="굴림" panose="020B0600000101010101" pitchFamily="34" charset="-127"/>
              </a:rPr>
              <a:t>SC Ladder Filters</a:t>
            </a:r>
          </a:p>
        </p:txBody>
      </p:sp>
      <p:sp>
        <p:nvSpPr>
          <p:cNvPr id="101380" name="Rectangle 3">
            <a:extLst>
              <a:ext uri="{FF2B5EF4-FFF2-40B4-BE49-F238E27FC236}">
                <a16:creationId xmlns:a16="http://schemas.microsoft.com/office/drawing/2014/main" id="{0AD0E2F1-2038-C690-E303-D037428A2470}"/>
              </a:ext>
            </a:extLst>
          </p:cNvPr>
          <p:cNvSpPr>
            <a:spLocks noChangeArrowheads="1"/>
          </p:cNvSpPr>
          <p:nvPr/>
        </p:nvSpPr>
        <p:spPr bwMode="auto">
          <a:xfrm>
            <a:off x="381000" y="9906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For optimum passband matching,</a:t>
            </a:r>
            <a:r>
              <a:rPr lang="en-US" altLang="ko-KR" sz="2000" i="0">
                <a:ea typeface="굴림" panose="020B0600000101010101" pitchFamily="34" charset="-127"/>
              </a:rPr>
              <a:t> for nominal </a:t>
            </a:r>
            <a:r>
              <a:rPr lang="en-US" altLang="ko-KR" sz="2000">
                <a:latin typeface="Times New Roman" panose="02020603050405020304" pitchFamily="18" charset="0"/>
                <a:ea typeface="굴림" panose="020B0600000101010101" pitchFamily="34" charset="-127"/>
              </a:rPr>
              <a:t>∂</a:t>
            </a:r>
            <a:r>
              <a:rPr lang="en-US" altLang="zh-CN" sz="2000">
                <a:latin typeface="Times New Roman" panose="02020603050405020304" pitchFamily="18" charset="0"/>
                <a:ea typeface="굴림" panose="020B0600000101010101" pitchFamily="34" charset="-127"/>
              </a:rPr>
              <a:t>V</a:t>
            </a:r>
            <a:r>
              <a:rPr lang="en-US" altLang="ko-KR" sz="2000" baseline="-25000">
                <a:latin typeface="Times New Roman" panose="02020603050405020304" pitchFamily="18" charset="0"/>
                <a:ea typeface="굴림" panose="020B0600000101010101" pitchFamily="34" charset="-127"/>
              </a:rPr>
              <a:t>o</a:t>
            </a:r>
            <a:r>
              <a:rPr lang="en-US" altLang="zh-CN" sz="2000">
                <a:latin typeface="Times New Roman" panose="02020603050405020304" pitchFamily="18" charset="0"/>
                <a:ea typeface="굴림" panose="020B0600000101010101" pitchFamily="34" charset="-127"/>
              </a:rPr>
              <a:t>/</a:t>
            </a:r>
            <a:r>
              <a:rPr lang="en-US" altLang="ko-KR" sz="2000">
                <a:latin typeface="Times New Roman" panose="02020603050405020304" pitchFamily="18" charset="0"/>
                <a:ea typeface="굴림" panose="020B0600000101010101" pitchFamily="34" charset="-127"/>
              </a:rPr>
              <a:t>∂x</a:t>
            </a:r>
            <a:r>
              <a:rPr lang="en-US" altLang="zh-CN" sz="2000">
                <a:ea typeface="굴림" panose="020B0600000101010101" pitchFamily="34" charset="-127"/>
              </a:rPr>
              <a:t> </a:t>
            </a:r>
            <a:r>
              <a:rPr lang="en-US" altLang="ko-KR" sz="2000">
                <a:ea typeface="굴림" panose="020B0600000101010101" pitchFamily="34" charset="-127"/>
              </a:rPr>
              <a:t>~ </a:t>
            </a:r>
            <a:r>
              <a:rPr lang="en-US" altLang="zh-CN" sz="2000">
                <a:ea typeface="굴림" panose="020B0600000101010101" pitchFamily="34" charset="-127"/>
              </a:rPr>
              <a:t>0</a:t>
            </a:r>
            <a:r>
              <a:rPr lang="en-US" altLang="zh-CN" sz="2000" i="0">
                <a:ea typeface="굴림" panose="020B0600000101010101" pitchFamily="34" charset="-127"/>
              </a:rPr>
              <a:t> since </a:t>
            </a:r>
            <a:r>
              <a:rPr lang="en-US" altLang="zh-CN" sz="2000">
                <a:latin typeface="Times New Roman" panose="02020603050405020304" pitchFamily="18" charset="0"/>
                <a:ea typeface="굴림" panose="020B0600000101010101" pitchFamily="34" charset="-127"/>
              </a:rPr>
              <a:t>V</a:t>
            </a:r>
            <a:r>
              <a:rPr lang="en-US" altLang="ko-KR" sz="2000" baseline="-25000">
                <a:ea typeface="굴림" panose="020B0600000101010101" pitchFamily="34" charset="-127"/>
              </a:rPr>
              <a:t>o</a:t>
            </a:r>
            <a:r>
              <a:rPr lang="en-US" altLang="zh-CN" sz="2000" i="0">
                <a:ea typeface="굴림" panose="020B0600000101010101" pitchFamily="34" charset="-127"/>
              </a:rPr>
              <a:t> is maximum</a:t>
            </a:r>
            <a:r>
              <a:rPr lang="en-US" altLang="ko-KR" sz="2000" i="0">
                <a:ea typeface="굴림" panose="020B0600000101010101" pitchFamily="34" charset="-127"/>
              </a:rPr>
              <a:t> </a:t>
            </a:r>
            <a:r>
              <a:rPr lang="en-US" altLang="zh-CN" sz="2000">
                <a:latin typeface="Times New Roman" panose="02020603050405020304" pitchFamily="18" charset="0"/>
                <a:ea typeface="굴림" panose="020B0600000101010101" pitchFamily="34" charset="-127"/>
              </a:rPr>
              <a:t>x</a:t>
            </a:r>
            <a:r>
              <a:rPr lang="en-US" altLang="zh-CN" sz="2000" i="0">
                <a:ea typeface="굴림" panose="020B0600000101010101" pitchFamily="34" charset="-127"/>
              </a:rPr>
              <a:t> values. </a:t>
            </a:r>
            <a:r>
              <a:rPr lang="en-US" altLang="zh-CN" sz="2000">
                <a:latin typeface="Times New Roman" panose="02020603050405020304" pitchFamily="18" charset="0"/>
                <a:ea typeface="굴림" panose="020B0600000101010101" pitchFamily="34" charset="-127"/>
              </a:rPr>
              <a:t>x</a:t>
            </a:r>
            <a:r>
              <a:rPr lang="en-US" altLang="zh-CN" sz="2000" i="0">
                <a:ea typeface="굴림" panose="020B0600000101010101" pitchFamily="34" charset="-127"/>
              </a:rPr>
              <a:t>: any L or C.</a:t>
            </a:r>
            <a:r>
              <a:rPr lang="en-US" altLang="ko-KR" sz="2000" i="0">
                <a:ea typeface="굴림" panose="020B0600000101010101" pitchFamily="34" charset="-127"/>
              </a:rPr>
              <a:t> </a:t>
            </a:r>
            <a:endParaRPr lang="en-US" altLang="zh-CN" sz="2000" i="0">
              <a:ea typeface="굴림" panose="020B0600000101010101" pitchFamily="34" charset="-127"/>
            </a:endParaRPr>
          </a:p>
        </p:txBody>
      </p:sp>
      <p:pic>
        <p:nvPicPr>
          <p:cNvPr id="101381" name="Picture 4">
            <a:extLst>
              <a:ext uri="{FF2B5EF4-FFF2-40B4-BE49-F238E27FC236}">
                <a16:creationId xmlns:a16="http://schemas.microsoft.com/office/drawing/2014/main" id="{EF728C4E-D05E-EE1C-0256-7AA7E7625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4267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6">
            <a:extLst>
              <a:ext uri="{FF2B5EF4-FFF2-40B4-BE49-F238E27FC236}">
                <a16:creationId xmlns:a16="http://schemas.microsoft.com/office/drawing/2014/main" id="{59ECC114-F079-A0C9-A2F9-601F9CD8CD52}"/>
              </a:ext>
            </a:extLst>
          </p:cNvPr>
          <p:cNvSpPr>
            <a:spLocks noChangeArrowheads="1"/>
          </p:cNvSpPr>
          <p:nvPr/>
        </p:nvSpPr>
        <p:spPr bwMode="auto">
          <a:xfrm>
            <a:off x="381000" y="38100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2000" i="0">
                <a:ea typeface="굴림" panose="020B0600000101010101" pitchFamily="34" charset="-127"/>
              </a:rPr>
              <a:t>Use doubly-terminated LCR filter prototype,</a:t>
            </a:r>
            <a:r>
              <a:rPr lang="en-US" altLang="ko-KR" sz="2000" i="0">
                <a:ea typeface="굴림" panose="020B0600000101010101" pitchFamily="34" charset="-127"/>
              </a:rPr>
              <a:t> </a:t>
            </a:r>
            <a:r>
              <a:rPr lang="en-US" altLang="zh-CN" sz="2000" i="0">
                <a:ea typeface="굴림" panose="020B0600000101010101" pitchFamily="34" charset="-127"/>
              </a:rPr>
              <a:t>with 0 flat passband loss.</a:t>
            </a:r>
            <a:endParaRPr lang="en-US" altLang="ko-KR" sz="2000" i="0">
              <a:ea typeface="굴림" panose="020B0600000101010101" pitchFamily="34" charset="-127"/>
            </a:endParaRPr>
          </a:p>
          <a:p>
            <a:pPr eaLnBrk="1" hangingPunct="1">
              <a:spcBef>
                <a:spcPct val="0"/>
              </a:spcBef>
              <a:buFontTx/>
              <a:buNone/>
            </a:pPr>
            <a:r>
              <a:rPr lang="en-US" altLang="zh-CN" sz="2000" i="0">
                <a:ea typeface="굴림" panose="020B0600000101010101" pitchFamily="34" charset="-127"/>
              </a:rPr>
              <a:t>State equations</a:t>
            </a:r>
            <a:r>
              <a:rPr lang="en-US" altLang="zh-CN" sz="2000" b="1">
                <a:ea typeface="굴림" panose="020B0600000101010101" pitchFamily="34" charset="-127"/>
              </a:rPr>
              <a:t>:</a:t>
            </a:r>
          </a:p>
        </p:txBody>
      </p:sp>
      <p:pic>
        <p:nvPicPr>
          <p:cNvPr id="101383" name="Picture 7">
            <a:extLst>
              <a:ext uri="{FF2B5EF4-FFF2-40B4-BE49-F238E27FC236}">
                <a16:creationId xmlns:a16="http://schemas.microsoft.com/office/drawing/2014/main" id="{A9B945EE-BFE9-49D1-2961-61B97063D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68788"/>
            <a:ext cx="37338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4">
            <a:extLst>
              <a:ext uri="{FF2B5EF4-FFF2-40B4-BE49-F238E27FC236}">
                <a16:creationId xmlns:a16="http://schemas.microsoft.com/office/drawing/2014/main" id="{E65BC84B-F6D1-2102-22A9-E69090DA6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4267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10">
            <a:extLst>
              <a:ext uri="{FF2B5EF4-FFF2-40B4-BE49-F238E27FC236}">
                <a16:creationId xmlns:a16="http://schemas.microsoft.com/office/drawing/2014/main" id="{D4913419-AA7A-545D-DA52-4616D56B1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27305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11">
            <a:extLst>
              <a:ext uri="{FF2B5EF4-FFF2-40B4-BE49-F238E27FC236}">
                <a16:creationId xmlns:a16="http://schemas.microsoft.com/office/drawing/2014/main" id="{53E54425-2E80-1A14-F47A-12EB6EC0F22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10569691-8AF3-4A3D-955E-420DE3A90BD8}" type="slidenum">
              <a:rPr lang="en-US" altLang="en-US" sz="1600">
                <a:ea typeface="굴림" panose="020B0600000101010101" pitchFamily="34" charset="-127"/>
              </a:rPr>
              <a:pPr eaLnBrk="1" hangingPunct="1">
                <a:spcBef>
                  <a:spcPct val="0"/>
                </a:spcBef>
                <a:buFontTx/>
                <a:buNone/>
              </a:pPr>
              <a:t>98</a:t>
            </a:fld>
            <a:endParaRPr lang="en-US" altLang="en-US" sz="1600">
              <a:ea typeface="굴림" panose="020B0600000101010101" pitchFamily="34" charset="-127"/>
            </a:endParaRPr>
          </a:p>
        </p:txBody>
      </p:sp>
      <p:sp>
        <p:nvSpPr>
          <p:cNvPr id="102403" name="Rectangle 2">
            <a:extLst>
              <a:ext uri="{FF2B5EF4-FFF2-40B4-BE49-F238E27FC236}">
                <a16:creationId xmlns:a16="http://schemas.microsoft.com/office/drawing/2014/main" id="{C1CFB608-03C0-D2AF-0FBC-20E7499EBCED}"/>
              </a:ext>
            </a:extLst>
          </p:cNvPr>
          <p:cNvSpPr>
            <a:spLocks noGrp="1" noChangeArrowheads="1"/>
          </p:cNvSpPr>
          <p:nvPr>
            <p:ph type="title"/>
          </p:nvPr>
        </p:nvSpPr>
        <p:spPr>
          <a:xfrm>
            <a:off x="381000" y="152400"/>
            <a:ext cx="8382000" cy="685800"/>
          </a:xfrm>
        </p:spPr>
        <p:txBody>
          <a:bodyPr/>
          <a:lstStyle/>
          <a:p>
            <a:pPr eaLnBrk="1" hangingPunct="1"/>
            <a:r>
              <a:rPr lang="en-US" altLang="ko-KR" sz="3200">
                <a:ea typeface="굴림" panose="020B0600000101010101" pitchFamily="34" charset="-127"/>
              </a:rPr>
              <a:t>The Exact Design of SC Ladder Filters</a:t>
            </a:r>
            <a:endParaRPr lang="en-US" altLang="ko-KR" sz="2400">
              <a:ea typeface="굴림" panose="020B0600000101010101" pitchFamily="34" charset="-127"/>
            </a:endParaRPr>
          </a:p>
        </p:txBody>
      </p:sp>
      <p:sp>
        <p:nvSpPr>
          <p:cNvPr id="102404" name="Rectangle 3">
            <a:extLst>
              <a:ext uri="{FF2B5EF4-FFF2-40B4-BE49-F238E27FC236}">
                <a16:creationId xmlns:a16="http://schemas.microsoft.com/office/drawing/2014/main" id="{EFDCEB9D-70B1-5E41-F497-8F6B3A023D3F}"/>
              </a:ext>
            </a:extLst>
          </p:cNvPr>
          <p:cNvSpPr>
            <a:spLocks noChangeArrowheads="1"/>
          </p:cNvSpPr>
          <p:nvPr/>
        </p:nvSpPr>
        <p:spPr bwMode="auto">
          <a:xfrm>
            <a:off x="381000" y="9906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zh-CN" u="sng">
                <a:ea typeface="굴림" panose="020B0600000101010101" pitchFamily="34" charset="-127"/>
              </a:rPr>
              <a:t>Purpose</a:t>
            </a:r>
            <a:r>
              <a:rPr lang="pt-BR" altLang="zh-CN">
                <a:ea typeface="굴림" panose="020B0600000101010101" pitchFamily="34" charset="-127"/>
              </a:rPr>
              <a:t>:</a:t>
            </a:r>
            <a:r>
              <a:rPr lang="pt-BR" altLang="zh-CN" sz="2000" i="0">
                <a:ea typeface="굴림" panose="020B0600000101010101" pitchFamily="34" charset="-127"/>
              </a:rPr>
              <a:t> </a:t>
            </a:r>
            <a:r>
              <a:rPr lang="pt-BR" altLang="zh-CN" sz="2000">
                <a:latin typeface="Times New Roman" panose="02020603050405020304" pitchFamily="18" charset="0"/>
                <a:ea typeface="굴림" panose="020B0600000101010101" pitchFamily="34" charset="-127"/>
              </a:rPr>
              <a:t>H</a:t>
            </a:r>
            <a:r>
              <a:rPr lang="pt-BR" altLang="ko-KR" sz="2000" baseline="-25000">
                <a:latin typeface="Times New Roman" panose="02020603050405020304" pitchFamily="18" charset="0"/>
                <a:ea typeface="굴림" panose="020B0600000101010101" pitchFamily="34" charset="-127"/>
              </a:rPr>
              <a:t>a</a:t>
            </a:r>
            <a:r>
              <a:rPr lang="pt-BR" altLang="zh-CN" sz="2000">
                <a:latin typeface="Times New Roman" panose="02020603050405020304" pitchFamily="18" charset="0"/>
                <a:ea typeface="굴림" panose="020B0600000101010101" pitchFamily="34" charset="-127"/>
              </a:rPr>
              <a:t>(s</a:t>
            </a:r>
            <a:r>
              <a:rPr lang="pt-BR" altLang="ko-KR" sz="2000" baseline="-25000">
                <a:latin typeface="Times New Roman" panose="02020603050405020304" pitchFamily="18" charset="0"/>
                <a:ea typeface="굴림" panose="020B0600000101010101" pitchFamily="34" charset="-127"/>
              </a:rPr>
              <a:t>a</a:t>
            </a:r>
            <a:r>
              <a:rPr lang="pt-BR" altLang="zh-CN" sz="2000">
                <a:latin typeface="Times New Roman" panose="02020603050405020304" pitchFamily="18" charset="0"/>
                <a:ea typeface="굴림" panose="020B0600000101010101" pitchFamily="34" charset="-127"/>
              </a:rPr>
              <a:t>) </a:t>
            </a:r>
            <a:r>
              <a:rPr lang="en-US" altLang="ko-KR" sz="2000">
                <a:latin typeface="Times New Roman" panose="02020603050405020304" pitchFamily="18" charset="0"/>
                <a:ea typeface="굴림" panose="020B0600000101010101" pitchFamily="34" charset="-127"/>
              </a:rPr>
              <a:t>↔</a:t>
            </a:r>
            <a:r>
              <a:rPr lang="ko-KR" altLang="pt-BR" sz="2000">
                <a:latin typeface="Times New Roman" panose="02020603050405020304" pitchFamily="18" charset="0"/>
                <a:ea typeface="굴림" panose="020B0600000101010101" pitchFamily="34" charset="-127"/>
              </a:rPr>
              <a:t> </a:t>
            </a:r>
            <a:r>
              <a:rPr lang="pt-BR" altLang="zh-CN" sz="2000">
                <a:latin typeface="Times New Roman" panose="02020603050405020304" pitchFamily="18" charset="0"/>
                <a:ea typeface="굴림" panose="020B0600000101010101" pitchFamily="34" charset="-127"/>
              </a:rPr>
              <a:t>H(z)</a:t>
            </a:r>
            <a:r>
              <a:rPr lang="pt-BR" altLang="zh-CN" sz="2000" i="0">
                <a:ea typeface="굴림" panose="020B0600000101010101" pitchFamily="34" charset="-127"/>
              </a:rPr>
              <a:t>, where</a:t>
            </a: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Then, gain response is only frequency warped.</a:t>
            </a:r>
            <a:endParaRPr lang="pt-BR" altLang="ko-KR" sz="2000" i="0">
              <a:ea typeface="굴림" panose="020B0600000101010101" pitchFamily="34" charset="-127"/>
            </a:endParaRP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en-US" altLang="zh-CN" sz="2000" i="0">
              <a:ea typeface="굴림" panose="020B0600000101010101" pitchFamily="34" charset="-127"/>
            </a:endParaRPr>
          </a:p>
        </p:txBody>
      </p:sp>
      <p:pic>
        <p:nvPicPr>
          <p:cNvPr id="102405" name="Picture 8">
            <a:extLst>
              <a:ext uri="{FF2B5EF4-FFF2-40B4-BE49-F238E27FC236}">
                <a16:creationId xmlns:a16="http://schemas.microsoft.com/office/drawing/2014/main" id="{2A1A4CF8-8067-95F5-C1DF-433BD2AA0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10">
            <a:extLst>
              <a:ext uri="{FF2B5EF4-FFF2-40B4-BE49-F238E27FC236}">
                <a16:creationId xmlns:a16="http://schemas.microsoft.com/office/drawing/2014/main" id="{54D4495B-5A01-854E-4CEB-958F1735F9E3}"/>
              </a:ext>
            </a:extLst>
          </p:cNvPr>
          <p:cNvSpPr>
            <a:spLocks noChangeArrowheads="1"/>
          </p:cNvSpPr>
          <p:nvPr/>
        </p:nvSpPr>
        <p:spPr bwMode="auto">
          <a:xfrm>
            <a:off x="5791200" y="26670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ko-KR" sz="1600" i="0">
                <a:ea typeface="굴림" panose="020B0600000101010101" pitchFamily="34" charset="-127"/>
              </a:rPr>
              <a:t>State equations for </a:t>
            </a:r>
            <a:r>
              <a:rPr lang="en-US" altLang="ko-KR" sz="1600">
                <a:latin typeface="Times New Roman" panose="02020603050405020304" pitchFamily="18" charset="0"/>
                <a:ea typeface="굴림" panose="020B0600000101010101" pitchFamily="34" charset="-127"/>
              </a:rPr>
              <a:t>V</a:t>
            </a:r>
            <a:r>
              <a:rPr lang="en-US" altLang="ko-KR" sz="1600" baseline="-25000">
                <a:latin typeface="Times New Roman" panose="02020603050405020304" pitchFamily="18" charset="0"/>
                <a:ea typeface="굴림" panose="020B0600000101010101" pitchFamily="34" charset="-127"/>
              </a:rPr>
              <a:t>1</a:t>
            </a:r>
            <a:r>
              <a:rPr lang="en-US" altLang="ko-KR" sz="1600">
                <a:latin typeface="Times New Roman" panose="02020603050405020304" pitchFamily="18" charset="0"/>
                <a:ea typeface="굴림" panose="020B0600000101010101" pitchFamily="34" charset="-127"/>
              </a:rPr>
              <a:t>,I</a:t>
            </a:r>
            <a:r>
              <a:rPr lang="en-US" altLang="ko-KR" sz="1600" baseline="-25000">
                <a:latin typeface="Times New Roman" panose="02020603050405020304" pitchFamily="18" charset="0"/>
                <a:ea typeface="굴림" panose="020B0600000101010101" pitchFamily="34" charset="-127"/>
              </a:rPr>
              <a:t>1</a:t>
            </a:r>
            <a:r>
              <a:rPr lang="en-US" altLang="ko-KR" sz="1600">
                <a:ea typeface="굴림" panose="020B0600000101010101" pitchFamily="34" charset="-127"/>
              </a:rPr>
              <a:t> &amp;</a:t>
            </a:r>
            <a:r>
              <a:rPr lang="en-US" altLang="ko-KR" sz="1600">
                <a:latin typeface="Times New Roman" panose="02020603050405020304" pitchFamily="18" charset="0"/>
                <a:ea typeface="굴림" panose="020B0600000101010101" pitchFamily="34" charset="-127"/>
              </a:rPr>
              <a:t>V</a:t>
            </a:r>
            <a:r>
              <a:rPr lang="en-US" altLang="ko-KR" sz="1600" baseline="-25000">
                <a:latin typeface="Times New Roman" panose="02020603050405020304" pitchFamily="18" charset="0"/>
                <a:ea typeface="굴림" panose="020B0600000101010101" pitchFamily="34" charset="-127"/>
              </a:rPr>
              <a:t>3</a:t>
            </a:r>
            <a:r>
              <a:rPr lang="en-US" altLang="ko-KR" sz="1600" i="0">
                <a:ea typeface="굴림" panose="020B0600000101010101" pitchFamily="34" charset="-127"/>
              </a:rPr>
              <a:t>; </a:t>
            </a:r>
            <a:endParaRPr lang="en-US" altLang="zh-CN" sz="1600" i="0">
              <a:ea typeface="굴림" panose="020B0600000101010101" pitchFamily="34" charset="-127"/>
            </a:endParaRPr>
          </a:p>
        </p:txBody>
      </p:sp>
      <p:pic>
        <p:nvPicPr>
          <p:cNvPr id="102407" name="Picture 11">
            <a:extLst>
              <a:ext uri="{FF2B5EF4-FFF2-40B4-BE49-F238E27FC236}">
                <a16:creationId xmlns:a16="http://schemas.microsoft.com/office/drawing/2014/main" id="{2E984826-23D0-89A7-556F-D47AD1036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31003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08" name="Object 16">
            <a:extLst>
              <a:ext uri="{FF2B5EF4-FFF2-40B4-BE49-F238E27FC236}">
                <a16:creationId xmlns:a16="http://schemas.microsoft.com/office/drawing/2014/main" id="{CE939AF6-E132-9CEB-2276-DA8A6044D6EF}"/>
              </a:ext>
            </a:extLst>
          </p:cNvPr>
          <p:cNvGraphicFramePr>
            <a:graphicFrameLocks noChangeAspect="1"/>
          </p:cNvGraphicFramePr>
          <p:nvPr/>
        </p:nvGraphicFramePr>
        <p:xfrm>
          <a:off x="228600" y="3284538"/>
          <a:ext cx="4191000" cy="2506662"/>
        </p:xfrm>
        <a:graphic>
          <a:graphicData uri="http://schemas.openxmlformats.org/presentationml/2006/ole">
            <mc:AlternateContent xmlns:mc="http://schemas.openxmlformats.org/markup-compatibility/2006">
              <mc:Choice xmlns:v="urn:schemas-microsoft-com:vml" Requires="v">
                <p:oleObj name="Bitmap Image" r:id="rId4" imgW="5380952" imgH="3219899" progId="Paint.Picture">
                  <p:embed/>
                </p:oleObj>
              </mc:Choice>
              <mc:Fallback>
                <p:oleObj name="Bitmap Image" r:id="rId4" imgW="5380952" imgH="3219899" progId="Paint.Picture">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84538"/>
                        <a:ext cx="4191000" cy="250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09" name="Picture 14">
            <a:extLst>
              <a:ext uri="{FF2B5EF4-FFF2-40B4-BE49-F238E27FC236}">
                <a16:creationId xmlns:a16="http://schemas.microsoft.com/office/drawing/2014/main" id="{1E9E78CE-EB4B-FD36-25B9-658717C38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743200"/>
            <a:ext cx="16764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Rectangle 17">
            <a:extLst>
              <a:ext uri="{FF2B5EF4-FFF2-40B4-BE49-F238E27FC236}">
                <a16:creationId xmlns:a16="http://schemas.microsoft.com/office/drawing/2014/main" id="{0ACFB457-736C-AA74-90E9-5FF302A1F8E8}"/>
              </a:ext>
            </a:extLst>
          </p:cNvPr>
          <p:cNvSpPr>
            <a:spLocks noChangeArrowheads="1"/>
          </p:cNvSpPr>
          <p:nvPr/>
        </p:nvSpPr>
        <p:spPr bwMode="auto">
          <a:xfrm>
            <a:off x="381000" y="25908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u="sng">
                <a:ea typeface="굴림" panose="020B0600000101010101" pitchFamily="34" charset="-127"/>
              </a:rPr>
              <a:t>Example</a:t>
            </a:r>
            <a:r>
              <a:rPr lang="pt-BR" altLang="zh-CN" u="sng">
                <a:ea typeface="굴림" panose="020B0600000101010101" pitchFamily="34" charset="-127"/>
              </a:rPr>
              <a:t>:</a:t>
            </a:r>
            <a:endParaRPr lang="pt-BR" altLang="ko-KR" sz="2000" i="0" u="sng">
              <a:ea typeface="굴림" panose="020B0600000101010101" pitchFamily="34" charset="-127"/>
            </a:endParaRPr>
          </a:p>
          <a:p>
            <a:pPr eaLnBrk="1" hangingPunct="1">
              <a:spcBef>
                <a:spcPct val="0"/>
              </a:spcBef>
              <a:buFontTx/>
              <a:buNone/>
            </a:pPr>
            <a:endParaRPr lang="en-US" altLang="zh-CN" sz="2000" i="0">
              <a:ea typeface="굴림" panose="020B0600000101010101" pitchFamily="34" charset="-127"/>
            </a:endParaRPr>
          </a:p>
        </p:txBody>
      </p:sp>
      <p:sp>
        <p:nvSpPr>
          <p:cNvPr id="102411" name="Rectangle 18">
            <a:extLst>
              <a:ext uri="{FF2B5EF4-FFF2-40B4-BE49-F238E27FC236}">
                <a16:creationId xmlns:a16="http://schemas.microsoft.com/office/drawing/2014/main" id="{E57BF0B4-8242-2098-EB9E-C15072A8BB58}"/>
              </a:ext>
            </a:extLst>
          </p:cNvPr>
          <p:cNvSpPr>
            <a:spLocks noChangeArrowheads="1"/>
          </p:cNvSpPr>
          <p:nvPr/>
        </p:nvSpPr>
        <p:spPr bwMode="auto">
          <a:xfrm>
            <a:off x="5791200" y="48450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1600" i="0">
                <a:ea typeface="굴림" panose="020B0600000101010101" pitchFamily="34" charset="-127"/>
              </a:rPr>
              <a:t>Purpose of splitting </a:t>
            </a:r>
            <a:r>
              <a:rPr lang="en-US" altLang="zh-CN" sz="1600" b="1">
                <a:latin typeface="Times New Roman" panose="02020603050405020304" pitchFamily="18" charset="0"/>
                <a:ea typeface="굴림" panose="020B0600000101010101" pitchFamily="34" charset="-127"/>
              </a:rPr>
              <a:t>C</a:t>
            </a:r>
            <a:r>
              <a:rPr lang="en-US" altLang="ko-KR" sz="1600" b="1" baseline="-25000">
                <a:latin typeface="Times New Roman" panose="02020603050405020304" pitchFamily="18" charset="0"/>
                <a:ea typeface="굴림" panose="020B0600000101010101" pitchFamily="34" charset="-127"/>
              </a:rPr>
              <a:t>1</a:t>
            </a:r>
            <a:r>
              <a:rPr lang="en-US" altLang="zh-CN" sz="1600" b="1" i="0">
                <a:ea typeface="굴림" panose="020B0600000101010101" pitchFamily="34" charset="-127"/>
              </a:rPr>
              <a:t>:</a:t>
            </a:r>
          </a:p>
        </p:txBody>
      </p:sp>
      <p:pic>
        <p:nvPicPr>
          <p:cNvPr id="102412" name="Picture 19">
            <a:extLst>
              <a:ext uri="{FF2B5EF4-FFF2-40B4-BE49-F238E27FC236}">
                <a16:creationId xmlns:a16="http://schemas.microsoft.com/office/drawing/2014/main" id="{B3082632-0564-A09B-6421-91813DAC6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81600"/>
            <a:ext cx="388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3" name="Rectangle 20">
            <a:extLst>
              <a:ext uri="{FF2B5EF4-FFF2-40B4-BE49-F238E27FC236}">
                <a16:creationId xmlns:a16="http://schemas.microsoft.com/office/drawing/2014/main" id="{18039689-C467-7FC3-D6CB-83BAE372FDE2}"/>
              </a:ext>
            </a:extLst>
          </p:cNvPr>
          <p:cNvSpPr>
            <a:spLocks noChangeArrowheads="1"/>
          </p:cNvSpPr>
          <p:nvPr/>
        </p:nvSpPr>
        <p:spPr bwMode="auto">
          <a:xfrm>
            <a:off x="5638800" y="568325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zh-CN" sz="1600" i="0">
                <a:ea typeface="굴림" panose="020B0600000101010101" pitchFamily="34" charset="-127"/>
              </a:rPr>
              <a:t>has a simple z-domain realization.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11">
            <a:extLst>
              <a:ext uri="{FF2B5EF4-FFF2-40B4-BE49-F238E27FC236}">
                <a16:creationId xmlns:a16="http://schemas.microsoft.com/office/drawing/2014/main" id="{0839D393-1469-A849-A99F-E7EA6842FD1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FD3D919-C2B3-4AA8-9502-8406BB03F81B}" type="slidenum">
              <a:rPr lang="en-US" altLang="en-US" sz="1600">
                <a:ea typeface="굴림" panose="020B0600000101010101" pitchFamily="34" charset="-127"/>
              </a:rPr>
              <a:pPr eaLnBrk="1" hangingPunct="1">
                <a:spcBef>
                  <a:spcPct val="0"/>
                </a:spcBef>
                <a:buFontTx/>
                <a:buNone/>
              </a:pPr>
              <a:t>99</a:t>
            </a:fld>
            <a:endParaRPr lang="en-US" altLang="en-US" sz="1600">
              <a:ea typeface="굴림" panose="020B0600000101010101" pitchFamily="34" charset="-127"/>
            </a:endParaRPr>
          </a:p>
        </p:txBody>
      </p:sp>
      <p:sp>
        <p:nvSpPr>
          <p:cNvPr id="103427" name="Rectangle 2">
            <a:extLst>
              <a:ext uri="{FF2B5EF4-FFF2-40B4-BE49-F238E27FC236}">
                <a16:creationId xmlns:a16="http://schemas.microsoft.com/office/drawing/2014/main" id="{D60A8906-6401-1B5D-8C56-73C51CB0D8B2}"/>
              </a:ext>
            </a:extLst>
          </p:cNvPr>
          <p:cNvSpPr>
            <a:spLocks noGrp="1" noChangeArrowheads="1"/>
          </p:cNvSpPr>
          <p:nvPr>
            <p:ph type="title"/>
          </p:nvPr>
        </p:nvSpPr>
        <p:spPr>
          <a:xfrm>
            <a:off x="381000" y="152400"/>
            <a:ext cx="8382000" cy="685800"/>
          </a:xfrm>
        </p:spPr>
        <p:txBody>
          <a:bodyPr/>
          <a:lstStyle/>
          <a:p>
            <a:pPr eaLnBrk="1" hangingPunct="1"/>
            <a:r>
              <a:rPr lang="en-US" altLang="ko-KR">
                <a:ea typeface="굴림" panose="020B0600000101010101" pitchFamily="34" charset="-127"/>
              </a:rPr>
              <a:t>S</a:t>
            </a:r>
            <a:r>
              <a:rPr lang="en-US" altLang="ko-KR" baseline="-25000">
                <a:ea typeface="굴림" panose="020B0600000101010101" pitchFamily="34" charset="-127"/>
              </a:rPr>
              <a:t>a</a:t>
            </a:r>
            <a:r>
              <a:rPr lang="en-US" altLang="ko-KR">
                <a:ea typeface="굴림" panose="020B0600000101010101" pitchFamily="34" charset="-127"/>
              </a:rPr>
              <a:t>-Domain Block Diagram</a:t>
            </a:r>
            <a:endParaRPr lang="en-US" altLang="ko-KR" sz="2800">
              <a:ea typeface="굴림" panose="020B0600000101010101" pitchFamily="34" charset="-127"/>
            </a:endParaRPr>
          </a:p>
        </p:txBody>
      </p:sp>
      <p:sp>
        <p:nvSpPr>
          <p:cNvPr id="103428" name="Rectangle 3">
            <a:extLst>
              <a:ext uri="{FF2B5EF4-FFF2-40B4-BE49-F238E27FC236}">
                <a16:creationId xmlns:a16="http://schemas.microsoft.com/office/drawing/2014/main" id="{6B6DDD44-21F6-0141-0F19-F3F7F672C284}"/>
              </a:ext>
            </a:extLst>
          </p:cNvPr>
          <p:cNvSpPr>
            <a:spLocks noChangeArrowheads="1"/>
          </p:cNvSpPr>
          <p:nvPr/>
        </p:nvSpPr>
        <p:spPr bwMode="auto">
          <a:xfrm>
            <a:off x="228600" y="3886200"/>
            <a:ext cx="8305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pt-BR" altLang="ko-KR" sz="2000" i="0">
                <a:ea typeface="굴림" panose="020B0600000101010101" pitchFamily="34" charset="-127"/>
              </a:rPr>
              <a:t>Realization of input branch: </a:t>
            </a:r>
            <a:r>
              <a:rPr lang="pt-BR" altLang="ko-KR" sz="2000">
                <a:latin typeface="Times New Roman" panose="02020603050405020304" pitchFamily="18" charset="0"/>
                <a:ea typeface="굴림" panose="020B0600000101010101" pitchFamily="34" charset="-127"/>
              </a:rPr>
              <a:t>Q</a:t>
            </a:r>
            <a:r>
              <a:rPr lang="pt-BR" altLang="ko-KR" sz="2000" baseline="-25000">
                <a:latin typeface="Times New Roman" panose="02020603050405020304" pitchFamily="18" charset="0"/>
                <a:ea typeface="굴림" panose="020B0600000101010101" pitchFamily="34" charset="-127"/>
              </a:rPr>
              <a:t>in</a:t>
            </a:r>
            <a:r>
              <a:rPr lang="pt-BR" altLang="ko-KR" sz="2000">
                <a:latin typeface="Times New Roman" panose="02020603050405020304" pitchFamily="18" charset="0"/>
                <a:ea typeface="굴림" panose="020B0600000101010101" pitchFamily="34" charset="-127"/>
              </a:rPr>
              <a:t>=V</a:t>
            </a:r>
            <a:r>
              <a:rPr lang="pt-BR" altLang="ko-KR" sz="2000" baseline="-25000">
                <a:latin typeface="Times New Roman" panose="02020603050405020304" pitchFamily="18" charset="0"/>
                <a:ea typeface="굴림" panose="020B0600000101010101" pitchFamily="34" charset="-127"/>
              </a:rPr>
              <a:t>in</a:t>
            </a:r>
            <a:r>
              <a:rPr lang="pt-BR" altLang="ko-KR" sz="2000">
                <a:latin typeface="Times New Roman" panose="02020603050405020304" pitchFamily="18" charset="0"/>
                <a:ea typeface="굴림" panose="020B0600000101010101" pitchFamily="34" charset="-127"/>
              </a:rPr>
              <a:t>/s</a:t>
            </a:r>
            <a:r>
              <a:rPr lang="pt-BR" altLang="ko-KR" sz="2000" baseline="-25000">
                <a:latin typeface="Times New Roman" panose="02020603050405020304" pitchFamily="18" charset="0"/>
                <a:ea typeface="굴림" panose="020B0600000101010101" pitchFamily="34" charset="-127"/>
              </a:rPr>
              <a:t>a</a:t>
            </a:r>
            <a:r>
              <a:rPr lang="pt-BR" altLang="ko-KR" sz="2000">
                <a:latin typeface="Times New Roman" panose="02020603050405020304" pitchFamily="18" charset="0"/>
                <a:ea typeface="굴림" panose="020B0600000101010101" pitchFamily="34" charset="-127"/>
              </a:rPr>
              <a:t>R</a:t>
            </a:r>
            <a:r>
              <a:rPr lang="pt-BR" altLang="ko-KR" sz="2000" baseline="-25000">
                <a:latin typeface="Times New Roman" panose="02020603050405020304" pitchFamily="18" charset="0"/>
                <a:ea typeface="굴림" panose="020B0600000101010101" pitchFamily="34" charset="-127"/>
              </a:rPr>
              <a:t>s</a:t>
            </a:r>
            <a:r>
              <a:rPr lang="pt-BR" altLang="ko-KR" sz="2000" i="0">
                <a:ea typeface="굴림" panose="020B0600000101010101" pitchFamily="34" charset="-127"/>
              </a:rPr>
              <a:t>, which becomes,</a:t>
            </a:r>
          </a:p>
          <a:p>
            <a:pPr eaLnBrk="1" hangingPunct="1">
              <a:spcBef>
                <a:spcPct val="0"/>
              </a:spcBef>
              <a:buFontTx/>
              <a:buNone/>
            </a:pPr>
            <a:endParaRPr lang="pt-BR" altLang="ko-KR" sz="2000" i="0">
              <a:ea typeface="굴림" panose="020B0600000101010101" pitchFamily="34" charset="-127"/>
            </a:endParaRPr>
          </a:p>
          <a:p>
            <a:pPr eaLnBrk="1" hangingPunct="1">
              <a:spcBef>
                <a:spcPct val="0"/>
              </a:spcBef>
              <a:buFontTx/>
              <a:buNone/>
            </a:pPr>
            <a:endParaRPr lang="pt-BR" altLang="ko-KR" sz="14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This relation can be rewritten in the form</a:t>
            </a:r>
          </a:p>
          <a:p>
            <a:pPr eaLnBrk="1" hangingPunct="1">
              <a:spcBef>
                <a:spcPct val="0"/>
              </a:spcBef>
              <a:buFontTx/>
              <a:buNone/>
            </a:pPr>
            <a:endParaRPr lang="en-US" altLang="ko-KR" sz="1400" i="0">
              <a:ea typeface="굴림" panose="020B0600000101010101" pitchFamily="34" charset="-127"/>
            </a:endParaRPr>
          </a:p>
          <a:p>
            <a:pPr eaLnBrk="1" hangingPunct="1">
              <a:spcBef>
                <a:spcPct val="0"/>
              </a:spcBef>
              <a:buFontTx/>
              <a:buNone/>
            </a:pPr>
            <a:r>
              <a:rPr lang="en-US" altLang="ko-KR" sz="2000" i="0">
                <a:ea typeface="굴림" panose="020B0600000101010101" pitchFamily="34" charset="-127"/>
              </a:rPr>
              <a:t>or, in the time domain </a:t>
            </a:r>
          </a:p>
          <a:p>
            <a:pPr eaLnBrk="1" hangingPunct="1">
              <a:spcBef>
                <a:spcPct val="0"/>
              </a:spcBef>
              <a:buFontTx/>
              <a:buNone/>
            </a:pPr>
            <a:endParaRPr lang="en-US" altLang="ko-KR" sz="1400" i="0">
              <a:ea typeface="굴림" panose="020B0600000101010101" pitchFamily="34" charset="-127"/>
            </a:endParaRPr>
          </a:p>
          <a:p>
            <a:pPr eaLnBrk="1" hangingPunct="1">
              <a:spcBef>
                <a:spcPct val="0"/>
              </a:spcBef>
              <a:buFontTx/>
              <a:buNone/>
            </a:pPr>
            <a:r>
              <a:rPr lang="en-US" altLang="ko-KR" sz="2000" i="0">
                <a:latin typeface="Symbol" panose="05050102010706020507" pitchFamily="18" charset="2"/>
                <a:ea typeface="굴림" panose="020B0600000101010101" pitchFamily="34" charset="-127"/>
              </a:rPr>
              <a:t>D</a:t>
            </a:r>
            <a:r>
              <a:rPr lang="en-US" altLang="ko-KR" sz="2000">
                <a:latin typeface="Times New Roman" panose="02020603050405020304" pitchFamily="18" charset="0"/>
                <a:ea typeface="굴림" panose="020B0600000101010101" pitchFamily="34" charset="-127"/>
              </a:rPr>
              <a:t>q</a:t>
            </a:r>
            <a:r>
              <a:rPr lang="en-US" altLang="ko-KR" sz="2000" baseline="-25000">
                <a:latin typeface="Times New Roman" panose="02020603050405020304" pitchFamily="18" charset="0"/>
                <a:ea typeface="굴림" panose="020B0600000101010101" pitchFamily="34" charset="-127"/>
              </a:rPr>
              <a:t>in</a:t>
            </a:r>
            <a:r>
              <a:rPr lang="en-US" altLang="ko-KR" sz="2000">
                <a:latin typeface="Times New Roman" panose="02020603050405020304" pitchFamily="18" charset="0"/>
                <a:ea typeface="굴림" panose="020B0600000101010101" pitchFamily="34" charset="-127"/>
              </a:rPr>
              <a:t>(t</a:t>
            </a:r>
            <a:r>
              <a:rPr lang="en-US" altLang="ko-KR" sz="2000" baseline="-25000">
                <a:latin typeface="Times New Roman" panose="02020603050405020304" pitchFamily="18" charset="0"/>
                <a:ea typeface="굴림" panose="020B0600000101010101" pitchFamily="34" charset="-127"/>
              </a:rPr>
              <a:t>n</a:t>
            </a:r>
            <a:r>
              <a:rPr lang="en-US" altLang="ko-KR" sz="2000">
                <a:latin typeface="Times New Roman" panose="02020603050405020304" pitchFamily="18" charset="0"/>
                <a:ea typeface="굴림" panose="020B0600000101010101" pitchFamily="34" charset="-127"/>
              </a:rPr>
              <a:t>)</a:t>
            </a:r>
            <a:r>
              <a:rPr lang="en-US" altLang="ko-KR" sz="2000" i="0">
                <a:ea typeface="굴림" panose="020B0600000101010101" pitchFamily="34" charset="-127"/>
              </a:rPr>
              <a:t> : incremental charge flow during </a:t>
            </a:r>
            <a:r>
              <a:rPr lang="en-US" altLang="ko-KR" sz="2000">
                <a:latin typeface="Times New Roman" panose="02020603050405020304" pitchFamily="18" charset="0"/>
                <a:ea typeface="굴림" panose="020B0600000101010101" pitchFamily="34" charset="-127"/>
              </a:rPr>
              <a:t>t</a:t>
            </a:r>
            <a:r>
              <a:rPr lang="en-US" altLang="ko-KR" sz="2000" baseline="-25000">
                <a:latin typeface="Times New Roman" panose="02020603050405020304" pitchFamily="18" charset="0"/>
                <a:ea typeface="굴림" panose="020B0600000101010101" pitchFamily="34" charset="-127"/>
              </a:rPr>
              <a:t>n-1</a:t>
            </a:r>
            <a:r>
              <a:rPr lang="en-US" altLang="ko-KR" sz="2000">
                <a:latin typeface="Times New Roman" panose="02020603050405020304" pitchFamily="18" charset="0"/>
                <a:ea typeface="굴림" panose="020B0600000101010101" pitchFamily="34" charset="-127"/>
              </a:rPr>
              <a:t> &lt; t &lt; t</a:t>
            </a:r>
            <a:r>
              <a:rPr lang="en-US" altLang="ko-KR" sz="2000" baseline="-25000">
                <a:latin typeface="Times New Roman" panose="02020603050405020304" pitchFamily="18" charset="0"/>
                <a:ea typeface="굴림" panose="020B0600000101010101" pitchFamily="34" charset="-127"/>
              </a:rPr>
              <a:t>n</a:t>
            </a:r>
            <a:r>
              <a:rPr lang="en-US" altLang="ko-KR" sz="2000" i="0">
                <a:ea typeface="굴림" panose="020B0600000101010101" pitchFamily="34" charset="-127"/>
              </a:rPr>
              <a:t>,</a:t>
            </a:r>
            <a:r>
              <a:rPr lang="ko-KR" altLang="en-US" sz="2000" i="0">
                <a:ea typeface="굴림" panose="020B0600000101010101" pitchFamily="34" charset="-127"/>
              </a:rPr>
              <a:t> </a:t>
            </a:r>
            <a:r>
              <a:rPr lang="en-US" altLang="ko-KR" sz="2000" i="0">
                <a:ea typeface="굴림" panose="020B0600000101010101" pitchFamily="34" charset="-127"/>
              </a:rPr>
              <a:t>in SCF.</a:t>
            </a:r>
          </a:p>
        </p:txBody>
      </p:sp>
      <p:pic>
        <p:nvPicPr>
          <p:cNvPr id="103429" name="Picture 13">
            <a:extLst>
              <a:ext uri="{FF2B5EF4-FFF2-40B4-BE49-F238E27FC236}">
                <a16:creationId xmlns:a16="http://schemas.microsoft.com/office/drawing/2014/main" id="{0D1D50C0-78E3-0DC3-1D8D-95D888340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0600"/>
            <a:ext cx="4572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14">
            <a:extLst>
              <a:ext uri="{FF2B5EF4-FFF2-40B4-BE49-F238E27FC236}">
                <a16:creationId xmlns:a16="http://schemas.microsoft.com/office/drawing/2014/main" id="{BA3F18D9-280D-331C-3ECA-4D37C6F3E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5">
            <a:extLst>
              <a:ext uri="{FF2B5EF4-FFF2-40B4-BE49-F238E27FC236}">
                <a16:creationId xmlns:a16="http://schemas.microsoft.com/office/drawing/2014/main" id="{FB6C188E-FD44-6B7E-FAF9-27668C680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000"/>
            <a:ext cx="3810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7">
            <a:extLst>
              <a:ext uri="{FF2B5EF4-FFF2-40B4-BE49-F238E27FC236}">
                <a16:creationId xmlns:a16="http://schemas.microsoft.com/office/drawing/2014/main" id="{0AE13A98-A268-A369-8C52-A43E69F09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5141913"/>
            <a:ext cx="554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Default Desig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2000" b="0" i="1"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2000" b="0" i="1"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52679</TotalTime>
  <Words>10084</Words>
  <Application>Microsoft Office PowerPoint</Application>
  <PresentationFormat>On-screen Show (4:3)</PresentationFormat>
  <Paragraphs>1715</Paragraphs>
  <Slides>212</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212</vt:i4>
      </vt:variant>
    </vt:vector>
  </HeadingPairs>
  <TitlesOfParts>
    <vt:vector size="229" baseType="lpstr">
      <vt:lpstr>Arial</vt:lpstr>
      <vt:lpstr>굴림</vt:lpstr>
      <vt:lpstr>MS PGothic</vt:lpstr>
      <vt:lpstr>Times New Roman</vt:lpstr>
      <vt:lpstr>宋体</vt:lpstr>
      <vt:lpstr>Symbol</vt:lpstr>
      <vt:lpstr>Wingdings</vt:lpstr>
      <vt:lpstr>Lucida Grande</vt:lpstr>
      <vt:lpstr>Times</vt:lpstr>
      <vt:lpstr>Helvetica</vt:lpstr>
      <vt:lpstr>Arial Unicode MS</vt:lpstr>
      <vt:lpstr>2_Default Design</vt:lpstr>
      <vt:lpstr>Equation</vt:lpstr>
      <vt:lpstr>MathType 6.0 Equation</vt:lpstr>
      <vt:lpstr>Visio.Drawing.11</vt:lpstr>
      <vt:lpstr>Bitmap Image</vt:lpstr>
      <vt:lpstr>Microsoft Visio Drawing</vt:lpstr>
      <vt:lpstr>CMOS Active Filters</vt:lpstr>
      <vt:lpstr>Filtering</vt:lpstr>
      <vt:lpstr>Filtering  Examples</vt:lpstr>
      <vt:lpstr>Structure of the Lectures</vt:lpstr>
      <vt:lpstr>Classification of Filters </vt:lpstr>
      <vt:lpstr>Filter Design</vt:lpstr>
      <vt:lpstr>Mixed-Mode Electronic Systems</vt:lpstr>
      <vt:lpstr>Frequency Range of Analog Filters</vt:lpstr>
      <vt:lpstr>Accuracy Considerations</vt:lpstr>
      <vt:lpstr>Design Strategies</vt:lpstr>
      <vt:lpstr>Active-RC Filters [1], [4], [5]</vt:lpstr>
      <vt:lpstr>Sallen-Key Filter [1],[4]</vt:lpstr>
      <vt:lpstr>Sallen-Key Filter</vt:lpstr>
      <vt:lpstr>Sallen-Key Filter</vt:lpstr>
      <vt:lpstr>Sallen-Key Filter</vt:lpstr>
      <vt:lpstr>Kerwin Filter</vt:lpstr>
      <vt:lpstr>Single-Amplifier Stage</vt:lpstr>
      <vt:lpstr>Single-Amplifier Stage</vt:lpstr>
      <vt:lpstr>Rauch Filter </vt:lpstr>
      <vt:lpstr>Delyiannis-Friend Filter</vt:lpstr>
      <vt:lpstr>Delyiannis-Friend Filter</vt:lpstr>
      <vt:lpstr>Active-RC Integrator</vt:lpstr>
      <vt:lpstr>Bilinear Filter Stage</vt:lpstr>
      <vt:lpstr>Bilinear Filter Stage</vt:lpstr>
      <vt:lpstr>Biquadratic Filter Stages (Biquads)</vt:lpstr>
      <vt:lpstr>Low-Q Tow-Thomas Biquad </vt:lpstr>
      <vt:lpstr>High-Q Tow-Thomas Biquad </vt:lpstr>
      <vt:lpstr>Biquad Design Issues</vt:lpstr>
      <vt:lpstr>Ackerberg–Mossberg Filter [1]</vt:lpstr>
      <vt:lpstr>Cascade Filter Design [3], [5]</vt:lpstr>
      <vt:lpstr>Cascade Filter Design [5]</vt:lpstr>
      <vt:lpstr>Rules of Cascade Filter Design [5]</vt:lpstr>
      <vt:lpstr>More Rules of Cascade Filter Design </vt:lpstr>
      <vt:lpstr>Cascade Filter Performance</vt:lpstr>
      <vt:lpstr>Dynamic Range Optimization [3]</vt:lpstr>
      <vt:lpstr>Dynamic Range Optimization</vt:lpstr>
      <vt:lpstr>Optimization in Frequency Domain</vt:lpstr>
      <vt:lpstr>Optimization in the Time Domain</vt:lpstr>
      <vt:lpstr>Impedance Level Scaling</vt:lpstr>
      <vt:lpstr>Tunable Active-RC Filters [2], [3] </vt:lpstr>
      <vt:lpstr>Two-Transistor Integrators</vt:lpstr>
      <vt:lpstr>Two-Transistor Integrators</vt:lpstr>
      <vt:lpstr>MOSFET-C Biquad Filter [2], [3]</vt:lpstr>
      <vt:lpstr>Four-Transistor Integrator</vt:lpstr>
      <vt:lpstr>Four-Transistor Integrator</vt:lpstr>
      <vt:lpstr>Tuning of Active-RC Filters</vt:lpstr>
      <vt:lpstr>Switched-R Filters [6]</vt:lpstr>
      <vt:lpstr>Simulated LC Filters [3], [5]</vt:lpstr>
      <vt:lpstr>Simulated LC Filters</vt:lpstr>
      <vt:lpstr>Simulated LC Filters with Integrators</vt:lpstr>
      <vt:lpstr>Simulated LC Filters Using Integrators</vt:lpstr>
      <vt:lpstr>Cascade vs. LC Simulation Design </vt:lpstr>
      <vt:lpstr>Gm-C Filters [1], [2], [5]</vt:lpstr>
      <vt:lpstr>Gm-C Integrator</vt:lpstr>
      <vt:lpstr>Multiple-Input Gm-C Integrator</vt:lpstr>
      <vt:lpstr>Fully-Differential Integrators</vt:lpstr>
      <vt:lpstr>Fully-Differential Integrators</vt:lpstr>
      <vt:lpstr>Fully-Differential Integrators</vt:lpstr>
      <vt:lpstr>Gm-C-Opamp Integrator</vt:lpstr>
      <vt:lpstr>Gm-C-Opamp Integrator</vt:lpstr>
      <vt:lpstr>A Simple Gm-C Opamp Integrator</vt:lpstr>
      <vt:lpstr>First-Order  Gm-C Filter</vt:lpstr>
      <vt:lpstr>First-Order Filter</vt:lpstr>
      <vt:lpstr>Fully-Differential First-Order Filter</vt:lpstr>
      <vt:lpstr>Second-Order Filter</vt:lpstr>
      <vt:lpstr>Second-Order Filter</vt:lpstr>
      <vt:lpstr>Second-Order Filter</vt:lpstr>
      <vt:lpstr>Second-Order Filter</vt:lpstr>
      <vt:lpstr>Scaling of Cascade Gm-C Filter</vt:lpstr>
      <vt:lpstr>Tuning of MOSFET-C or Gm-C Filters</vt:lpstr>
      <vt:lpstr>Switched-Capacitor Circuits</vt:lpstr>
      <vt:lpstr>The First Inventor</vt:lpstr>
      <vt:lpstr>The Invention</vt:lpstr>
      <vt:lpstr>Switched-Capacitor Circuit Techniques [2], [3]</vt:lpstr>
      <vt:lpstr>Competing Techniques</vt:lpstr>
      <vt:lpstr>LCR Filters to Active-RC Filters</vt:lpstr>
      <vt:lpstr>LCR Filters to Active-SC Filters</vt:lpstr>
      <vt:lpstr>Typical Applications of SC Technology –(1)</vt:lpstr>
      <vt:lpstr>Typical Applications of SC Technology –(2)</vt:lpstr>
      <vt:lpstr>New SC Circuit Techniques</vt:lpstr>
      <vt:lpstr>Typical SC Stages</vt:lpstr>
      <vt:lpstr>Active - RC Integrator</vt:lpstr>
      <vt:lpstr>SC Integrator (Analog Accumulator)</vt:lpstr>
      <vt:lpstr>SC Integrator Issues</vt:lpstr>
      <vt:lpstr>Bilinear SC Stage</vt:lpstr>
      <vt:lpstr>Bilinear SC Stage</vt:lpstr>
      <vt:lpstr>Low-Q SC Biquad</vt:lpstr>
      <vt:lpstr>Low-Q SC Biquad – (3)</vt:lpstr>
      <vt:lpstr>Low-Q SC Biquad – (4)</vt:lpstr>
      <vt:lpstr>Low-Q Biquad Issues</vt:lpstr>
      <vt:lpstr>Low-Q SC Biquad – (4)</vt:lpstr>
      <vt:lpstr>High-Q Biquad</vt:lpstr>
      <vt:lpstr>High-Q Biquad – (2)</vt:lpstr>
      <vt:lpstr>High-Q Biquad – (3)</vt:lpstr>
      <vt:lpstr>Cascade SC Filter Design</vt:lpstr>
      <vt:lpstr>Cascade Design – (2)</vt:lpstr>
      <vt:lpstr>SC Ladder Filters</vt:lpstr>
      <vt:lpstr>The Exact Design of SC Ladder Filters</vt:lpstr>
      <vt:lpstr>Sa-Domain Block Diagram</vt:lpstr>
      <vt:lpstr>SC Filter Circuit </vt:lpstr>
      <vt:lpstr>Sixth-Order SCBandpass Filter</vt:lpstr>
      <vt:lpstr>Scaling for Optimal DR and Chip Area –(1)</vt:lpstr>
      <vt:lpstr>Scaling for Optimal DR and Chip Area –(2)</vt:lpstr>
      <vt:lpstr>Scaling for Optimal DR and Chip Area –(3)</vt:lpstr>
      <vt:lpstr>Scaling of SCF's. – (1)</vt:lpstr>
      <vt:lpstr>Scaling of SCF's. – (2)</vt:lpstr>
      <vt:lpstr>Scaling of SCF's. – (3)</vt:lpstr>
      <vt:lpstr>Scaling of SCF's. – (4)</vt:lpstr>
      <vt:lpstr>Scaling of SCF's. – (5)</vt:lpstr>
      <vt:lpstr>Scaling of SCF's. – (6)</vt:lpstr>
      <vt:lpstr>Scaling of SCF's. – (7)</vt:lpstr>
      <vt:lpstr>Scaling of SCF's. – (8)</vt:lpstr>
      <vt:lpstr>SC Filters in Mixed-Mode System</vt:lpstr>
      <vt:lpstr>Direct-Charge-Transfer Stage – (1)</vt:lpstr>
      <vt:lpstr>Direct-Charge-Transfer Stage – (2)</vt:lpstr>
      <vt:lpstr>Double Sampled Data Converter – (1)</vt:lpstr>
      <vt:lpstr>Reconstruction Filter Architectures</vt:lpstr>
      <vt:lpstr>Post-Filter Examples (1)</vt:lpstr>
      <vt:lpstr>Post-Filter Examples (2)</vt:lpstr>
      <vt:lpstr>References</vt:lpstr>
      <vt:lpstr>Nonidealities in SC Circuits</vt:lpstr>
      <vt:lpstr>Switched-Capacitor Integrator</vt:lpstr>
      <vt:lpstr>Nonzero Switch “On”-Resistance</vt:lpstr>
      <vt:lpstr>Digital CMOS Scaling Roadmap</vt:lpstr>
      <vt:lpstr>Floating Switch Problem in Low-Voltage</vt:lpstr>
      <vt:lpstr>Using Low-Threshold Transistors</vt:lpstr>
      <vt:lpstr>Using Clock Voltage Booster</vt:lpstr>
      <vt:lpstr>Floating Switch Driver</vt:lpstr>
      <vt:lpstr>Application to Chopper</vt:lpstr>
      <vt:lpstr>Chopper Switch Driver</vt:lpstr>
      <vt:lpstr>Using Boostrapped Clock</vt:lpstr>
      <vt:lpstr>Switched-Opamp Technique</vt:lpstr>
      <vt:lpstr>Switched-Opamp Example</vt:lpstr>
      <vt:lpstr>Opamp-Reset = Unity-Gain Configuration</vt:lpstr>
      <vt:lpstr>Floating Reference Avoids Fwd Bias</vt:lpstr>
      <vt:lpstr>Switched-RC = Resistor Isolation</vt:lpstr>
      <vt:lpstr>Switched-RC = Resistor Isolation</vt:lpstr>
      <vt:lpstr>Charge Injection (1)</vt:lpstr>
      <vt:lpstr>Charge Injection (1) (Cont’d)</vt:lpstr>
      <vt:lpstr>Charge Injection (2)</vt:lpstr>
      <vt:lpstr>Clock Feedthrough</vt:lpstr>
      <vt:lpstr>Methods for Reducing Charge Injection</vt:lpstr>
      <vt:lpstr>Advanced-Cutoff Switches</vt:lpstr>
      <vt:lpstr>Advanced-Cutoff Switches (Cont’d)</vt:lpstr>
      <vt:lpstr>Floating Clock Generator</vt:lpstr>
      <vt:lpstr>Charge Injection in a Comparator</vt:lpstr>
      <vt:lpstr>Delta-Sigma ADC</vt:lpstr>
      <vt:lpstr>Junction Leakage</vt:lpstr>
      <vt:lpstr>Capacitances Inaccuracies</vt:lpstr>
      <vt:lpstr>Capacitances Inaccuracies (Cont’d)</vt:lpstr>
      <vt:lpstr>Capacitances Inaccuracies (Cont’d)</vt:lpstr>
      <vt:lpstr>OPAMP Input Offset</vt:lpstr>
      <vt:lpstr>Improving the Virtual Ground</vt:lpstr>
      <vt:lpstr>Circuits Using Autozeroing</vt:lpstr>
      <vt:lpstr>Simple Autozeroed Comparator</vt:lpstr>
      <vt:lpstr>An Offset- and Finite-Gain-Compensated SC Amplifier</vt:lpstr>
      <vt:lpstr>Analysis of Compensated Gain Amplifier</vt:lpstr>
      <vt:lpstr>Finite Opamp DC Gain Effect</vt:lpstr>
      <vt:lpstr>Finite Opamp DC Gain Effect (Cont’d)</vt:lpstr>
      <vt:lpstr>Model for Finite Opamp Gain Effect</vt:lpstr>
      <vt:lpstr>Model for Finite Opamp Gain Effect</vt:lpstr>
      <vt:lpstr>Finite Opamp Bandwidth Effect</vt:lpstr>
      <vt:lpstr>Finite Opamp Bandwidth Effect (Cont’d)</vt:lpstr>
      <vt:lpstr>Time Constant of OTA-SC Integrator</vt:lpstr>
      <vt:lpstr>Integrator Using a Two-Stage (Buffered) Opamp </vt:lpstr>
      <vt:lpstr>Integrator Using a Two-Stage (Buffered) Opamp </vt:lpstr>
      <vt:lpstr>High-Q Biquad</vt:lpstr>
      <vt:lpstr>Slew Rate Estimation (1)</vt:lpstr>
      <vt:lpstr>Slew Rate Estimation (2)</vt:lpstr>
      <vt:lpstr>Noise Considerations</vt:lpstr>
      <vt:lpstr>Noise Considerations (Cont’d)</vt:lpstr>
      <vt:lpstr>Chopper Stabilization</vt:lpstr>
      <vt:lpstr>Chopper Stabilization (Cont’d)</vt:lpstr>
      <vt:lpstr>Noise Aliasing</vt:lpstr>
      <vt:lpstr>Equivalent Circuit for Direct Noise</vt:lpstr>
      <vt:lpstr>Noise Aliasing</vt:lpstr>
      <vt:lpstr>Noise Spectra</vt:lpstr>
      <vt:lpstr>Switched-Capacitor Noise</vt:lpstr>
      <vt:lpstr>Calculation of SC Noise (Summary)</vt:lpstr>
      <vt:lpstr>Calculation of SC Noise (Summary) (Cont’d)</vt:lpstr>
      <vt:lpstr>Switched R-MOSFET-C Filters</vt:lpstr>
      <vt:lpstr>Switched R-MOSFET-C (SRMC) Filter</vt:lpstr>
      <vt:lpstr>Switched-MOSFET Equivalent Resistance</vt:lpstr>
      <vt:lpstr>Switched-MOSFET Equivalent Resistance</vt:lpstr>
      <vt:lpstr>Switched R-MOSFET-C Filter</vt:lpstr>
      <vt:lpstr>Switched R-MOSFET-C Filter</vt:lpstr>
      <vt:lpstr>Standard Voltage Operation</vt:lpstr>
      <vt:lpstr>Low Voltage Opamp</vt:lpstr>
      <vt:lpstr>Low Voltage Operation</vt:lpstr>
      <vt:lpstr>Level-Shifted Low Voltage Operation</vt:lpstr>
      <vt:lpstr>Low Voltage Operation (Differential)</vt:lpstr>
      <vt:lpstr>Switching Dynamics</vt:lpstr>
      <vt:lpstr>Corner Frequency Tuning</vt:lpstr>
      <vt:lpstr>Signal Modulation Effect</vt:lpstr>
      <vt:lpstr>Signal Modulation Effect</vt:lpstr>
      <vt:lpstr>Signal Modulation Effect</vt:lpstr>
      <vt:lpstr>Anti-Aliasing Filter</vt:lpstr>
      <vt:lpstr>Resistor Noise</vt:lpstr>
      <vt:lpstr>Opamp Noise</vt:lpstr>
      <vt:lpstr>Switch Noise</vt:lpstr>
      <vt:lpstr>Noise Transfer Function</vt:lpstr>
      <vt:lpstr>SRMC Biquad Implementation (Tow-Thomas)</vt:lpstr>
      <vt:lpstr>References for Tuning</vt:lpstr>
      <vt:lpstr>Duty Cycle Based Tuning Circuit (Master)</vt:lpstr>
      <vt:lpstr>Master-Slave Tuning Circuit</vt:lpstr>
      <vt:lpstr>Differential Time Constant Comparison</vt:lpstr>
      <vt:lpstr>Duty Cycle Clock Generator Detail</vt:lpstr>
      <vt:lpstr>SRMC Filter Prototype IC Layout</vt:lpstr>
      <vt:lpstr>Measured Filter Response</vt:lpstr>
      <vt:lpstr>Measured THD</vt:lpstr>
      <vt:lpstr>Measured Output Spectrum</vt:lpstr>
      <vt:lpstr>Measured SNR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motofan</dc:creator>
  <cp:lastModifiedBy>Temes, Gabor C</cp:lastModifiedBy>
  <cp:revision>2879</cp:revision>
  <cp:lastPrinted>2013-11-08T23:07:14Z</cp:lastPrinted>
  <dcterms:created xsi:type="dcterms:W3CDTF">1601-01-01T00:00:00Z</dcterms:created>
  <dcterms:modified xsi:type="dcterms:W3CDTF">2023-10-23T19:38:30Z</dcterms:modified>
</cp:coreProperties>
</file>